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9"/>
  </p:notesMasterIdLst>
  <p:sldIdLst>
    <p:sldId id="268" r:id="rId2"/>
    <p:sldId id="271" r:id="rId3"/>
    <p:sldId id="269" r:id="rId4"/>
    <p:sldId id="272" r:id="rId5"/>
    <p:sldId id="273" r:id="rId6"/>
    <p:sldId id="270" r:id="rId7"/>
    <p:sldId id="274" r:id="rId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3"/>
            <p14:sldId id="270"/>
            <p14:sldId id="27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75" d="100"/>
          <a:sy n="75" d="100"/>
        </p:scale>
        <p:origin x="30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3" Type="http://schemas.openxmlformats.org/officeDocument/2006/relationships/image" Target="../media/image8.png"/><Relationship Id="rId3" Type="http://schemas.openxmlformats.org/officeDocument/2006/relationships/image" Target="../media/image10.png"/><Relationship Id="rId12" Type="http://schemas.openxmlformats.org/officeDocument/2006/relationships/hyperlink" Target="https://creativecommons.org/licenses/by-sa/4.0/" TargetMode="External"/><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7.png"/><Relationship Id="rId5" Type="http://schemas.openxmlformats.org/officeDocument/2006/relationships/image" Target="../media/image12.png"/><Relationship Id="rId10" Type="http://schemas.openxmlformats.org/officeDocument/2006/relationships/image" Target="../media/image4.png"/><Relationship Id="rId4" Type="http://schemas.openxmlformats.org/officeDocument/2006/relationships/image" Target="../media/image11.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7.png"/><Relationship Id="rId4" Type="http://schemas.openxmlformats.org/officeDocument/2006/relationships/image" Target="../media/image17.png"/><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7.png"/><Relationship Id="rId4" Type="http://schemas.openxmlformats.org/officeDocument/2006/relationships/image" Target="../media/image23.png"/><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27.png"/><Relationship Id="rId10" Type="http://schemas.openxmlformats.org/officeDocument/2006/relationships/image" Target="../media/image8.png"/><Relationship Id="rId4" Type="http://schemas.openxmlformats.org/officeDocument/2006/relationships/image" Target="NULL"/><Relationship Id="rId9" Type="http://schemas.openxmlformats.org/officeDocument/2006/relationships/hyperlink" Target="https://creativecommons.org/licenses/by-sa/4.0/"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media/image29.png"/><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hyperlink" Target="https://creativecommons.org/licenses/by-sa/4.0/" TargetMode="External"/><Relationship Id="rId1" Type="http://schemas.openxmlformats.org/officeDocument/2006/relationships/slideLayout" Target="../slideLayouts/slideLayout1.xml"/><Relationship Id="rId6" Type="http://schemas.openxmlformats.org/officeDocument/2006/relationships/image" Target="NULL"/><Relationship Id="rId11" Type="http://schemas.openxmlformats.org/officeDocument/2006/relationships/image" Target="../media/image7.png"/><Relationship Id="rId5" Type="http://schemas.openxmlformats.org/officeDocument/2006/relationships/image" Target="NULL"/><Relationship Id="rId10" Type="http://schemas.openxmlformats.org/officeDocument/2006/relationships/image" Target="../media/image4.png"/><Relationship Id="rId4" Type="http://schemas.openxmlformats.org/officeDocument/2006/relationships/image" Target="NULL"/><Relationship Id="rId9" Type="http://schemas.openxmlformats.org/officeDocument/2006/relationships/image" Target="NUL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Gruppenpuzzle | Kernreaktionen</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Expertenaufgabe | Nuklearmedizin</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615553"/>
          </a:xfrm>
          <a:prstGeom prst="rect">
            <a:avLst/>
          </a:prstGeom>
          <a:noFill/>
        </p:spPr>
        <p:txBody>
          <a:bodyPr wrap="square" rtlCol="0">
            <a:spAutoFit/>
          </a:bodyPr>
          <a:lstStyle/>
          <a:p>
            <a:pPr marL="38100" lvl="1"/>
            <a:r>
              <a:rPr lang="de-DE" sz="850" dirty="0">
                <a:effectLst/>
                <a:latin typeface="Open Sans" panose="020B0606030504020204" pitchFamily="34" charset="0"/>
                <a:ea typeface="Open Sans" panose="020B0606030504020204" pitchFamily="34" charset="0"/>
                <a:cs typeface="Open Sans" panose="020B0606030504020204" pitchFamily="34" charset="0"/>
              </a:rPr>
              <a:t>In der Medizin werden oft radioaktive Nuklide genutzt, um Radionuklidtherapie zu betreiben. Hierbei werden bspw. Beta-Minus-Strahler in den Organismus eingesetzt, welche dort zerfallen und Strahlung freisetzen. Ein typisches </a:t>
            </a:r>
            <a:r>
              <a:rPr lang="de-DE" sz="850" dirty="0" err="1">
                <a:effectLst/>
                <a:latin typeface="Open Sans" panose="020B0606030504020204" pitchFamily="34" charset="0"/>
                <a:ea typeface="Open Sans" panose="020B0606030504020204" pitchFamily="34" charset="0"/>
                <a:cs typeface="Open Sans" panose="020B0606030504020204" pitchFamily="34" charset="0"/>
              </a:rPr>
              <a:t>Beipiel</a:t>
            </a:r>
            <a:r>
              <a:rPr lang="de-DE" sz="850" dirty="0">
                <a:effectLst/>
                <a:latin typeface="Open Sans" panose="020B0606030504020204" pitchFamily="34" charset="0"/>
                <a:ea typeface="Open Sans" panose="020B0606030504020204" pitchFamily="34" charset="0"/>
                <a:cs typeface="Open Sans" panose="020B0606030504020204" pitchFamily="34" charset="0"/>
              </a:rPr>
              <a:t> hierfür ist </a:t>
            </a:r>
            <a:r>
              <a:rPr lang="de-DE" sz="850" b="1" dirty="0">
                <a:effectLst/>
                <a:latin typeface="Open Sans" panose="020B0606030504020204" pitchFamily="34" charset="0"/>
                <a:ea typeface="Open Sans" panose="020B0606030504020204" pitchFamily="34" charset="0"/>
                <a:cs typeface="Open Sans" panose="020B0606030504020204" pitchFamily="34" charset="0"/>
              </a:rPr>
              <a:t>I-131</a:t>
            </a:r>
            <a:r>
              <a:rPr lang="de-DE" sz="850" dirty="0">
                <a:effectLst/>
                <a:latin typeface="Open Sans" panose="020B0606030504020204" pitchFamily="34" charset="0"/>
                <a:ea typeface="Open Sans" panose="020B0606030504020204" pitchFamily="34" charset="0"/>
                <a:cs typeface="Open Sans" panose="020B0606030504020204" pitchFamily="34" charset="0"/>
              </a:rPr>
              <a:t> (Iod), welches sich in der Schilddrüse anreichert und dort einen Beta-Minus-Zerfall vornimmt.</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0826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de-DE" sz="850" dirty="0">
                <a:effectLst/>
                <a:latin typeface="Open Sans" panose="020B0606030504020204" pitchFamily="34" charset="0"/>
                <a:ea typeface="Open Sans" panose="020B0606030504020204" pitchFamily="34" charset="0"/>
                <a:cs typeface="Open Sans" panose="020B0606030504020204" pitchFamily="34" charset="0"/>
              </a:rPr>
              <a:t>Stelle die Umwandlungsgleichung von I-131 auf und finde heraus, welches Element entsteht. Nutze dafür die Nuklidkarte und die allgemeine Formel aus der </a:t>
            </a:r>
            <a:r>
              <a:rPr lang="de-DE" sz="850" dirty="0" err="1">
                <a:effectLst/>
                <a:latin typeface="Open Sans" panose="020B0606030504020204" pitchFamily="34" charset="0"/>
                <a:ea typeface="Open Sans" panose="020B0606030504020204" pitchFamily="34" charset="0"/>
                <a:cs typeface="Open Sans" panose="020B0606030504020204" pitchFamily="34" charset="0"/>
              </a:rPr>
              <a:t>Nutshell</a:t>
            </a:r>
            <a:r>
              <a:rPr lang="de-DE" sz="850" dirty="0">
                <a:effectLst/>
                <a:latin typeface="Open Sans" panose="020B0606030504020204" pitchFamily="34" charset="0"/>
                <a:ea typeface="Open Sans" panose="020B0606030504020204" pitchFamily="34" charset="0"/>
                <a:cs typeface="Open Sans" panose="020B0606030504020204" pitchFamily="34" charset="0"/>
              </a:rPr>
              <a:t>-Box.</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925992"/>
            <a:ext cx="5520545" cy="536044"/>
          </a:xfrm>
          <a:prstGeom prst="rect">
            <a:avLst/>
          </a:prstGeom>
          <a:noFill/>
        </p:spPr>
        <p:txBody>
          <a:bodyPr wrap="square" rtlCol="0">
            <a:spAutoFit/>
          </a:bodyPr>
          <a:lstStyle/>
          <a:p>
            <a:pPr marL="266700" lvl="1" indent="-228600">
              <a:spcAft>
                <a:spcPts val="400"/>
              </a:spcAft>
              <a:buFont typeface="+mj-lt"/>
              <a:buAutoNum type="alphaLcParenR" startAt="2"/>
            </a:pPr>
            <a:r>
              <a:rPr lang="de-DE" sz="850" dirty="0">
                <a:effectLst/>
                <a:latin typeface="Open Sans" panose="020B0606030504020204" pitchFamily="34" charset="0"/>
                <a:ea typeface="Open Sans" panose="020B0606030504020204" pitchFamily="34" charset="0"/>
                <a:cs typeface="Open Sans" panose="020B0606030504020204" pitchFamily="34" charset="0"/>
              </a:rPr>
              <a:t>Es kann tatsächlich medizinisch sinnvoll sein, ein radioaktives Material wie I-131 in den menschlichen Körper einzubringen. Stelle Vermutungen auf, um die folgende  Frage zu beantworten:</a:t>
            </a:r>
          </a:p>
          <a:p>
            <a:pPr marL="38100" lvl="1" algn="ctr"/>
            <a:r>
              <a:rPr lang="de-DE" sz="850" i="1" dirty="0">
                <a:effectLst/>
                <a:latin typeface="Open Sans" panose="020B0606030504020204" pitchFamily="34" charset="0"/>
                <a:ea typeface="Open Sans" panose="020B0606030504020204" pitchFamily="34" charset="0"/>
                <a:cs typeface="Open Sans" panose="020B0606030504020204" pitchFamily="34" charset="0"/>
              </a:rPr>
              <a:t>Welchen medizinischen Zweck könnte das radioaktive Iod 131 haben?</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468205"/>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61062" y="2133202"/>
            <a:ext cx="1539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de-DE" sz="700" dirty="0">
                <a:effectLst/>
                <a:latin typeface="Open Sans" panose="020B0606030504020204" pitchFamily="34" charset="0"/>
                <a:ea typeface="Open Sans" panose="020B0606030504020204" pitchFamily="34" charset="0"/>
                <a:cs typeface="Open Sans" panose="020B0606030504020204" pitchFamily="34" charset="0"/>
              </a:rPr>
              <a:t>Aus einem Heliumkern mit Neutronenüberschus</a:t>
            </a:r>
            <a:r>
              <a:rPr lang="de-DE" sz="700" dirty="0">
                <a:latin typeface="Open Sans" panose="020B0606030504020204" pitchFamily="34" charset="0"/>
                <a:ea typeface="Open Sans" panose="020B0606030504020204" pitchFamily="34" charset="0"/>
                <a:cs typeface="Open Sans" panose="020B0606030504020204" pitchFamily="34" charset="0"/>
              </a:rPr>
              <a:t>s kann mithilfe der Beta-Minus-Umwandlung ein stabiler Lithiumkern entstehen</a:t>
            </a:r>
            <a:endParaRPr lang="de-DE" sz="7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61067"/>
            <a:ext cx="5520542" cy="234059"/>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29263" y="1052512"/>
            <a:ext cx="5486265"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Steckbrief: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a:latin typeface="Open Sans" panose="020B0606030504020204" pitchFamily="34" charset="0"/>
                <a:ea typeface="Open Sans" panose="020B0606030504020204" pitchFamily="34" charset="0"/>
                <a:cs typeface="Open Sans" panose="020B0606030504020204" pitchFamily="34" charset="0"/>
              </a:rPr>
              <a:t>-Umwandlung</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3"/>
                <a:ext cx="3882562" cy="2707963"/>
              </a:xfrm>
              <a:prstGeom prst="rect">
                <a:avLst/>
              </a:prstGeom>
              <a:noFill/>
            </p:spPr>
            <p:txBody>
              <a:bodyPr wrap="square" rtlCol="0">
                <a:noAutofit/>
              </a:bodyPr>
              <a:lstStyle/>
              <a:p>
                <a:pPr algn="just">
                  <a:lnSpc>
                    <a:spcPct val="107000"/>
                  </a:lnSpc>
                  <a:spcBef>
                    <a:spcPts val="600"/>
                  </a:spcBef>
                </a:pPr>
                <a:r>
                  <a:rPr lang="de-DE" sz="850" dirty="0">
                    <a:latin typeface="Open Sans" panose="020B0606030504020204" pitchFamily="34" charset="0"/>
                    <a:ea typeface="Open Sans" panose="020B0606030504020204" pitchFamily="34" charset="0"/>
                    <a:cs typeface="Open Sans" panose="020B0606030504020204" pitchFamily="34" charset="0"/>
                  </a:rPr>
                  <a:t>Die </a:t>
                </a: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a:latin typeface="Cambria Math" panose="02040503050406030204" pitchFamily="18" charset="0"/>
                            <a:ea typeface="Calibri" panose="020F0502020204030204" pitchFamily="34" charset="0"/>
                            <a:cs typeface="Times New Roman" panose="02020603050405020304" pitchFamily="18" charset="0"/>
                          </a:rPr>
                          <m:t>β</m:t>
                        </m:r>
                      </m:e>
                      <m:sup>
                        <m:r>
                          <a:rPr lang="de-DE" sz="850">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latin typeface="Open Sans" panose="020B0606030504020204" pitchFamily="34" charset="0"/>
                    <a:ea typeface="Open Sans" panose="020B0606030504020204" pitchFamily="34" charset="0"/>
                    <a:cs typeface="Open Sans" panose="020B0606030504020204" pitchFamily="34" charset="0"/>
                  </a:rPr>
                  <a:t>-Umwandlung ist ein Kernzerfall, der immer dann auftritt, wenn der Atomkern eine geringe Protonenanzahl und eine zu hohe Neutronenanzahl hat. Um aus diesem </a:t>
                </a:r>
                <a:r>
                  <a:rPr lang="de-DE" sz="850" b="1" dirty="0">
                    <a:latin typeface="Open Sans" panose="020B0606030504020204" pitchFamily="34" charset="0"/>
                    <a:ea typeface="Open Sans" panose="020B0606030504020204" pitchFamily="34" charset="0"/>
                    <a:cs typeface="Open Sans" panose="020B0606030504020204" pitchFamily="34" charset="0"/>
                  </a:rPr>
                  <a:t>Neutronenüberschuss</a:t>
                </a:r>
                <a:r>
                  <a:rPr lang="de-DE" sz="850" dirty="0">
                    <a:latin typeface="Open Sans" panose="020B0606030504020204" pitchFamily="34" charset="0"/>
                    <a:ea typeface="Open Sans" panose="020B0606030504020204" pitchFamily="34" charset="0"/>
                    <a:cs typeface="Open Sans" panose="020B0606030504020204" pitchFamily="34" charset="0"/>
                  </a:rPr>
                  <a:t> heraus einen stabilen Zustand (stabile Kernkonfiguration) zu erreichen, wird im Kern ein </a:t>
                </a:r>
                <a:r>
                  <a:rPr lang="de-DE" sz="850" b="1" dirty="0">
                    <a:latin typeface="Open Sans" panose="020B0606030504020204" pitchFamily="34" charset="0"/>
                    <a:ea typeface="Open Sans" panose="020B0606030504020204" pitchFamily="34" charset="0"/>
                    <a:cs typeface="Open Sans" panose="020B0606030504020204" pitchFamily="34" charset="0"/>
                  </a:rPr>
                  <a:t>Neutron</a:t>
                </a:r>
                <a:r>
                  <a:rPr lang="de-DE" sz="850" dirty="0">
                    <a:latin typeface="Open Sans" panose="020B0606030504020204" pitchFamily="34" charset="0"/>
                    <a:ea typeface="Open Sans" panose="020B0606030504020204" pitchFamily="34" charset="0"/>
                    <a:cs typeface="Open Sans" panose="020B0606030504020204" pitchFamily="34" charset="0"/>
                  </a:rPr>
                  <a:t> in ein </a:t>
                </a:r>
                <a:r>
                  <a:rPr lang="de-DE" sz="850" b="1" dirty="0">
                    <a:latin typeface="Open Sans" panose="020B0606030504020204" pitchFamily="34" charset="0"/>
                    <a:ea typeface="Open Sans" panose="020B0606030504020204" pitchFamily="34" charset="0"/>
                    <a:cs typeface="Open Sans" panose="020B0606030504020204" pitchFamily="34" charset="0"/>
                  </a:rPr>
                  <a:t>Proton</a:t>
                </a:r>
                <a:r>
                  <a:rPr lang="de-DE" sz="850" dirty="0">
                    <a:latin typeface="Open Sans" panose="020B0606030504020204" pitchFamily="34" charset="0"/>
                    <a:ea typeface="Open Sans" panose="020B0606030504020204" pitchFamily="34" charset="0"/>
                    <a:cs typeface="Open Sans" panose="020B0606030504020204" pitchFamily="34" charset="0"/>
                  </a:rPr>
                  <a:t> umgewandelt. Bei dieser Umwandlung entstehen außerdem ein </a:t>
                </a:r>
                <a:r>
                  <a:rPr lang="de-DE" sz="850" b="1" dirty="0">
                    <a:latin typeface="Open Sans" panose="020B0606030504020204" pitchFamily="34" charset="0"/>
                    <a:ea typeface="Open Sans" panose="020B0606030504020204" pitchFamily="34" charset="0"/>
                    <a:cs typeface="Open Sans" panose="020B0606030504020204" pitchFamily="34" charset="0"/>
                  </a:rPr>
                  <a:t>Elektron </a:t>
                </a:r>
                <a14:m>
                  <m:oMath xmlns:m="http://schemas.openxmlformats.org/officeDocument/2006/math">
                    <m:sSup>
                      <m:sSupPr>
                        <m:ctrlPr>
                          <a:rPr lang="de-DE" sz="850" b="1" i="1">
                            <a:latin typeface="Cambria Math" panose="02040503050406030204" pitchFamily="18" charset="0"/>
                            <a:ea typeface="Calibri" panose="020F0502020204030204" pitchFamily="34" charset="0"/>
                            <a:cs typeface="Times New Roman" panose="02020603050405020304" pitchFamily="18" charset="0"/>
                          </a:rPr>
                        </m:ctrlPr>
                      </m:sSupPr>
                      <m:e>
                        <m:r>
                          <a:rPr lang="de-DE" sz="850" b="1">
                            <a:latin typeface="Cambria Math" panose="02040503050406030204" pitchFamily="18" charset="0"/>
                            <a:ea typeface="Calibri" panose="020F0502020204030204" pitchFamily="34" charset="0"/>
                            <a:cs typeface="Times New Roman" panose="02020603050405020304" pitchFamily="18" charset="0"/>
                          </a:rPr>
                          <m:t>𝐞</m:t>
                        </m:r>
                      </m:e>
                      <m:sup>
                        <m:r>
                          <a:rPr lang="de-DE" sz="850" b="1">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latin typeface="Open Sans" panose="020B0606030504020204" pitchFamily="34" charset="0"/>
                    <a:ea typeface="Open Sans" panose="020B0606030504020204" pitchFamily="34" charset="0"/>
                    <a:cs typeface="Open Sans" panose="020B0606030504020204" pitchFamily="34" charset="0"/>
                  </a:rPr>
                  <a:t> und ein </a:t>
                </a:r>
                <a:r>
                  <a:rPr lang="de-DE" sz="850" b="1" dirty="0">
                    <a:latin typeface="Open Sans" panose="020B0606030504020204" pitchFamily="34" charset="0"/>
                    <a:ea typeface="Open Sans" panose="020B0606030504020204" pitchFamily="34" charset="0"/>
                    <a:cs typeface="Open Sans" panose="020B0606030504020204" pitchFamily="34" charset="0"/>
                  </a:rPr>
                  <a:t>Neutrino </a:t>
                </a:r>
                <a14:m>
                  <m:oMath xmlns:m="http://schemas.openxmlformats.org/officeDocument/2006/math">
                    <m:r>
                      <a:rPr lang="de-DE" sz="850" b="1">
                        <a:latin typeface="Cambria Math" panose="02040503050406030204" pitchFamily="18" charset="0"/>
                        <a:ea typeface="Calibri" panose="020F0502020204030204" pitchFamily="34" charset="0"/>
                        <a:cs typeface="Times New Roman" panose="02020603050405020304" pitchFamily="18" charset="0"/>
                      </a:rPr>
                      <m:t>𝛎</m:t>
                    </m:r>
                  </m:oMath>
                </a14:m>
                <a:r>
                  <a:rPr lang="de-DE" sz="850" dirty="0">
                    <a:latin typeface="Open Sans" panose="020B0606030504020204" pitchFamily="34" charset="0"/>
                    <a:ea typeface="Open Sans" panose="020B0606030504020204" pitchFamily="34" charset="0"/>
                    <a:cs typeface="Open Sans" panose="020B0606030504020204" pitchFamily="34" charset="0"/>
                  </a:rPr>
                  <a:t>, welche als Strahlung freigesetzt werden. Das Neutrino kann für unsere Betrachtungen vernachlässigt werden, das Elektron hingegen macht die sogenannte </a:t>
                </a:r>
                <a:r>
                  <a:rPr lang="de-DE" sz="850" b="1" dirty="0">
                    <a:latin typeface="Open Sans" panose="020B0606030504020204" pitchFamily="34" charset="0"/>
                    <a:ea typeface="Open Sans" panose="020B0606030504020204" pitchFamily="34" charset="0"/>
                    <a:cs typeface="Open Sans" panose="020B0606030504020204" pitchFamily="34" charset="0"/>
                  </a:rPr>
                  <a:t>Beta-Minus-Strahlung aus</a:t>
                </a:r>
                <a:r>
                  <a:rPr lang="de-DE" sz="850" dirty="0">
                    <a:latin typeface="Open Sans" panose="020B0606030504020204" pitchFamily="34" charset="0"/>
                    <a:ea typeface="Open Sans" panose="020B0606030504020204" pitchFamily="34" charset="0"/>
                    <a:cs typeface="Open Sans" panose="020B0606030504020204" pitchFamily="34" charset="0"/>
                  </a:rPr>
                  <a:t>. Diese hat zwar eine geringe </a:t>
                </a:r>
                <a:r>
                  <a:rPr lang="de-DE" sz="850" dirty="0" err="1">
                    <a:latin typeface="Open Sans" panose="020B0606030504020204" pitchFamily="34" charset="0"/>
                    <a:ea typeface="Open Sans" panose="020B0606030504020204" pitchFamily="34" charset="0"/>
                    <a:cs typeface="Open Sans" panose="020B0606030504020204" pitchFamily="34" charset="0"/>
                  </a:rPr>
                  <a:t>Durchdringtiefe</a:t>
                </a:r>
                <a:r>
                  <a:rPr lang="de-DE" sz="850" dirty="0">
                    <a:latin typeface="Open Sans" panose="020B0606030504020204" pitchFamily="34" charset="0"/>
                    <a:ea typeface="Open Sans" panose="020B0606030504020204" pitchFamily="34" charset="0"/>
                    <a:cs typeface="Open Sans" panose="020B0606030504020204" pitchFamily="34" charset="0"/>
                  </a:rPr>
                  <a:t>, ist in hohen Dosen allerdings schädlich für den menschlichen Körper. Zusammengefasst findet im Kern die folgende Reaktion statt: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a:pPr algn="ctr">
                  <a:lnSpc>
                    <a:spcPct val="107000"/>
                  </a:lnSpc>
                  <a:spcAft>
                    <a:spcPts val="800"/>
                  </a:spcAft>
                </a:pP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Neutron wandelt sich in Proton um, unter Abgabe eines Elektrons und Neutrinos</a:t>
                </a:r>
              </a:p>
              <a:p>
                <a:pPr algn="just">
                  <a:lnSpc>
                    <a:spcPct val="107000"/>
                  </a:lnSpc>
                  <a:spcAft>
                    <a:spcPts val="1200"/>
                  </a:spcAft>
                </a:pP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Für den gesamten Kern bedeutet dies, dass ein neues chemisches Element entsteht (da der Tochterkern ein Proton mehr hat). Die Massenzahl bleibt bei der Reaktion gleich groß.</a:t>
                </a: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3"/>
                <a:ext cx="3882562" cy="2707963"/>
              </a:xfrm>
              <a:prstGeom prst="rect">
                <a:avLst/>
              </a:prstGeom>
              <a:blipFill>
                <a:blip r:embed="rId2"/>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2602414"/>
            <a:ext cx="1615912" cy="1427665"/>
            <a:chOff x="724122" y="6674251"/>
            <a:chExt cx="2104802" cy="1427665"/>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152688"/>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850" dirty="0">
                      <a:latin typeface="Open Sans" panose="020B0606030504020204" pitchFamily="34" charset="0"/>
                      <a:ea typeface="Open Sans" panose="020B0606030504020204" pitchFamily="34" charset="0"/>
                      <a:cs typeface="Open Sans" panose="020B0606030504020204" pitchFamily="34" charset="0"/>
                    </a:rPr>
                    <a:t>Die </a:t>
                  </a:r>
                  <a:r>
                    <a:rPr lang="en-GB" sz="850" dirty="0" err="1">
                      <a:latin typeface="Open Sans" panose="020B0606030504020204" pitchFamily="34" charset="0"/>
                      <a:ea typeface="Open Sans" panose="020B0606030504020204" pitchFamily="34" charset="0"/>
                      <a:cs typeface="Open Sans" panose="020B0606030504020204" pitchFamily="34" charset="0"/>
                    </a:rPr>
                    <a:t>Gesamtreaktion</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lautet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allgemein</a:t>
                  </a:r>
                  <a:r>
                    <a:rPr lang="en-GB" sz="850" dirty="0">
                      <a:latin typeface="Open Sans" panose="020B0606030504020204" pitchFamily="34" charset="0"/>
                      <a:ea typeface="Open Sans" panose="020B0606030504020204" pitchFamily="34" charset="0"/>
                      <a:cs typeface="Open Sans" panose="020B0606030504020204" pitchFamily="34" charset="0"/>
                    </a:rPr>
                    <a:t>:</a:t>
                  </a:r>
                  <a:br>
                    <a:rPr lang="de-DE" sz="85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85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850" b="1" i="0">
                              <a:effectLst/>
                              <a:latin typeface="Cambria Math" panose="02040503050406030204" pitchFamily="18" charset="0"/>
                              <a:ea typeface="Calibri" panose="020F0502020204030204" pitchFamily="34" charset="0"/>
                              <a:cs typeface="Times New Roman" panose="02020603050405020304" pitchFamily="18" charset="0"/>
                            </a:rPr>
                            <m:t>𝐙</m:t>
                          </m:r>
                        </m:sub>
                        <m:sup>
                          <m:r>
                            <a:rPr lang="de-DE" sz="850" b="1" i="0">
                              <a:effectLst/>
                              <a:latin typeface="Cambria Math" panose="02040503050406030204" pitchFamily="18" charset="0"/>
                              <a:ea typeface="Calibri" panose="020F0502020204030204" pitchFamily="34" charset="0"/>
                              <a:cs typeface="Times New Roman" panose="02020603050405020304" pitchFamily="18" charset="0"/>
                            </a:rPr>
                            <m:t>𝐀</m:t>
                          </m:r>
                        </m:sup>
                        <m:e>
                          <m:r>
                            <a:rPr lang="de-DE" sz="850" b="1" i="0">
                              <a:effectLst/>
                              <a:latin typeface="Cambria Math" panose="02040503050406030204" pitchFamily="18" charset="0"/>
                              <a:ea typeface="Calibri" panose="020F0502020204030204" pitchFamily="34" charset="0"/>
                              <a:cs typeface="Times New Roman" panose="02020603050405020304" pitchFamily="18" charset="0"/>
                            </a:rPr>
                            <m:t>𝐗</m:t>
                          </m:r>
                        </m:e>
                      </m:sPre>
                      <m:r>
                        <a:rPr lang="de-DE" sz="85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85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850" b="1" i="0">
                              <a:effectLst/>
                              <a:latin typeface="Cambria Math" panose="02040503050406030204" pitchFamily="18" charset="0"/>
                              <a:ea typeface="Calibri" panose="020F0502020204030204" pitchFamily="34" charset="0"/>
                              <a:cs typeface="Times New Roman" panose="02020603050405020304" pitchFamily="18" charset="0"/>
                            </a:rPr>
                            <m:t>𝐙</m:t>
                          </m:r>
                          <m:r>
                            <a:rPr lang="de-DE" sz="850" b="1" i="0">
                              <a:effectLst/>
                              <a:latin typeface="Cambria Math" panose="02040503050406030204" pitchFamily="18" charset="0"/>
                              <a:ea typeface="Calibri" panose="020F0502020204030204" pitchFamily="34" charset="0"/>
                              <a:cs typeface="Times New Roman" panose="02020603050405020304" pitchFamily="18" charset="0"/>
                            </a:rPr>
                            <m:t>+</m:t>
                          </m:r>
                          <m:r>
                            <a:rPr lang="de-DE" sz="85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850" b="1" i="1" smtClean="0">
                              <a:effectLst/>
                              <a:latin typeface="Cambria Math" panose="02040503050406030204" pitchFamily="18" charset="0"/>
                              <a:ea typeface="Calibri" panose="020F0502020204030204" pitchFamily="34" charset="0"/>
                              <a:cs typeface="Times New Roman" panose="02020603050405020304" pitchFamily="18" charset="0"/>
                            </a:rPr>
                            <m:t>𝑨</m:t>
                          </m:r>
                        </m:sup>
                        <m:e>
                          <m:r>
                            <a:rPr lang="de-DE" sz="850" b="1" i="0">
                              <a:effectLst/>
                              <a:latin typeface="Cambria Math" panose="02040503050406030204" pitchFamily="18" charset="0"/>
                              <a:ea typeface="Calibri" panose="020F0502020204030204" pitchFamily="34" charset="0"/>
                              <a:cs typeface="Times New Roman" panose="02020603050405020304" pitchFamily="18" charset="0"/>
                            </a:rPr>
                            <m:t>𝐘</m:t>
                          </m:r>
                        </m:e>
                      </m:sPre>
                      <m:r>
                        <a:rPr lang="de-DE" sz="85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85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850" b="1" i="0">
                              <a:effectLst/>
                              <a:latin typeface="Cambria Math" panose="02040503050406030204" pitchFamily="18" charset="0"/>
                              <a:ea typeface="Calibri" panose="020F0502020204030204" pitchFamily="34" charset="0"/>
                              <a:cs typeface="Times New Roman" panose="02020603050405020304" pitchFamily="18" charset="0"/>
                            </a:rPr>
                            <m:t>−</m:t>
                          </m:r>
                          <m:r>
                            <a:rPr lang="de-DE" sz="85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85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850" b="1" i="0">
                              <a:effectLst/>
                              <a:latin typeface="Cambria Math" panose="02040503050406030204" pitchFamily="18" charset="0"/>
                              <a:ea typeface="Calibri" panose="020F0502020204030204" pitchFamily="34" charset="0"/>
                              <a:cs typeface="Times New Roman" panose="02020603050405020304" pitchFamily="18" charset="0"/>
                            </a:rPr>
                            <m:t>𝐞</m:t>
                          </m:r>
                        </m:e>
                      </m:sPre>
                      <m:r>
                        <a:rPr lang="de-DE" sz="85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85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850" b="1" i="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85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850" b="1" i="0">
                              <a:effectLst/>
                              <a:latin typeface="Cambria Math" panose="02040503050406030204" pitchFamily="18" charset="0"/>
                              <a:ea typeface="Calibri" panose="020F0502020204030204" pitchFamily="34" charset="0"/>
                              <a:cs typeface="Times New Roman" panose="02020603050405020304" pitchFamily="18" charset="0"/>
                            </a:rPr>
                            <m:t>𝛎</m:t>
                          </m:r>
                        </m:e>
                      </m:sPre>
                    </m:oMath>
                  </a14:m>
                  <a:endParaRPr lang="de-DE" sz="85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Tritt auf bei:</a:t>
                  </a:r>
                  <a:br>
                    <a:rPr lang="de-DE" sz="850" dirty="0">
                      <a:effectLst/>
                      <a:latin typeface="Open Sans" panose="020B0606030504020204" pitchFamily="34" charset="0"/>
                      <a:ea typeface="Open Sans" panose="020B0606030504020204" pitchFamily="34" charset="0"/>
                      <a:cs typeface="Open Sans" panose="020B0606030504020204" pitchFamily="34" charset="0"/>
                    </a:rPr>
                  </a:br>
                  <a:r>
                    <a:rPr lang="de-DE" sz="850" b="1" dirty="0">
                      <a:effectLst/>
                      <a:latin typeface="Open Sans" panose="020B0606030504020204" pitchFamily="34" charset="0"/>
                      <a:ea typeface="Open Sans" panose="020B0606030504020204" pitchFamily="34" charset="0"/>
                      <a:cs typeface="Open Sans" panose="020B0606030504020204" pitchFamily="34" charset="0"/>
                    </a:rPr>
                    <a:t>Neutronenüberschuss</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Freigesetzte Strahlung:</a:t>
                  </a:r>
                  <a:br>
                    <a:rPr lang="de-DE" sz="850" dirty="0">
                      <a:effectLst/>
                      <a:latin typeface="Open Sans" panose="020B0606030504020204" pitchFamily="34" charset="0"/>
                      <a:ea typeface="Open Sans" panose="020B0606030504020204" pitchFamily="34" charset="0"/>
                      <a:cs typeface="Open Sans" panose="020B0606030504020204" pitchFamily="34" charset="0"/>
                    </a:rPr>
                  </a:br>
                  <a:r>
                    <a:rPr lang="de-DE" sz="850" b="1" dirty="0">
                      <a:effectLst/>
                      <a:latin typeface="Open Sans" panose="020B0606030504020204" pitchFamily="34" charset="0"/>
                      <a:ea typeface="Open Sans" panose="020B0606030504020204" pitchFamily="34" charset="0"/>
                      <a:cs typeface="Open Sans" panose="020B0606030504020204" pitchFamily="34" charset="0"/>
                    </a:rPr>
                    <a:t>Elektronen</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152688"/>
                </a:xfrm>
                <a:prstGeom prst="rect">
                  <a:avLst/>
                </a:prstGeom>
                <a:blipFill>
                  <a:blip r:embed="rId3"/>
                  <a:stretch>
                    <a:fillRect b="-1587"/>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Nexa Bold" panose="02000000000000000000" pitchFamily="50" charset="0"/>
                  <a:ea typeface="Source Sans Pro" panose="020B0503030403020204" pitchFamily="34" charset="0"/>
                </a:rPr>
                <a:t>In a </a:t>
              </a:r>
              <a:r>
                <a:rPr lang="de-DE" sz="1000" b="1" dirty="0" err="1">
                  <a:latin typeface="Nexa Bold" panose="02000000000000000000" pitchFamily="50" charset="0"/>
                  <a:ea typeface="Source Sans Pro" panose="020B0503030403020204" pitchFamily="34" charset="0"/>
                </a:rPr>
                <a:t>Nutshell</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0847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Stammgruppenaufgaben</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304416"/>
            <a:ext cx="5520542" cy="1531188"/>
          </a:xfrm>
          <a:prstGeom prst="rect">
            <a:avLst/>
          </a:prstGeom>
          <a:noFill/>
        </p:spPr>
        <p:txBody>
          <a:bodyPr wrap="square" rtlCol="0">
            <a:spAutoFit/>
          </a:bodyPr>
          <a:lstStyle/>
          <a:p>
            <a:pPr marL="38100" lvl="1"/>
            <a:r>
              <a:rPr lang="de-DE" sz="850" b="1" dirty="0">
                <a:effectLst/>
                <a:latin typeface="Open Sans" panose="020B0606030504020204" pitchFamily="34" charset="0"/>
                <a:ea typeface="Open Sans" panose="020B0606030504020204" pitchFamily="34" charset="0"/>
                <a:cs typeface="Open Sans" panose="020B0606030504020204" pitchFamily="34" charset="0"/>
              </a:rPr>
              <a:t>Was du erklären sollst:</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Suche dir ein beliebiges radioaktives Beta-Minus-Nuklid aus der Nuklidkarte aus und notiere die Reaktionsgleichung. Fasse mithilfe der Gleichung die Beta-Minus-Umwandlung und ihre Eigenschaften kurz zusammen.</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Beschreibe das Prinzip der Radionuklidtherapie kurz. Diskutiere mit deinen Gruppenmitgliedern deine Vermutungen zu b) und überprüft eure Ideen bei Bedarf mit einer Internetrecherche zur Radionuklidtherapie.</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Was du </a:t>
            </a:r>
            <a:r>
              <a:rPr lang="en-GB" sz="850" b="1" dirty="0" err="1">
                <a:latin typeface="Open Sans" panose="020B0606030504020204" pitchFamily="34" charset="0"/>
                <a:ea typeface="Open Sans" panose="020B0606030504020204" pitchFamily="34" charset="0"/>
                <a:cs typeface="Open Sans" panose="020B0606030504020204" pitchFamily="34" charset="0"/>
              </a:rPr>
              <a:t>herausfinden</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sollst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Vergleicht mithilfe von Gruppe 2 die Beta-Minus-Umwandlung mit Beta-Plus und dem Elektroneneinfang. Betrachtet dazu die drei Reaktionsgleichungen und beschreibt das Verhältnis der drei Reaktionen zueinander.</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828786"/>
            <a:ext cx="5243506" cy="596454"/>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93768"/>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957250"/>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957250"/>
                <a:ext cx="529774" cy="215444"/>
              </a:xfrm>
              <a:prstGeom prst="rect">
                <a:avLst/>
              </a:prstGeom>
              <a:blipFill>
                <a:blip r:embed="rId7"/>
                <a:stretch>
                  <a:fillRect/>
                </a:stretch>
              </a:blipFill>
            </p:spPr>
            <p:txBody>
              <a:bodyPr/>
              <a:lstStyle/>
              <a:p>
                <a:r>
                  <a:rPr lang="en-GB">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0"/>
              </a:rPr>
              <a:t>Creative Commons Attribution-</a:t>
            </a:r>
            <a:r>
              <a:rPr lang="en-GB" sz="600" dirty="0" err="1">
                <a:solidFill>
                  <a:schemeClr val="bg1"/>
                </a:solidFill>
                <a:hlinkClick r:id="rId10"/>
              </a:rPr>
              <a:t>ShareAlike</a:t>
            </a:r>
            <a:r>
              <a:rPr lang="en-GB" sz="600" dirty="0">
                <a:solidFill>
                  <a:schemeClr val="bg1"/>
                </a:solidFill>
                <a:hlinkClick r:id="rId10"/>
              </a:rPr>
              <a:t> 4.0 International (CC-BY-SA 4.0)</a:t>
            </a:r>
            <a:r>
              <a:rPr lang="en-GB" sz="600" dirty="0">
                <a:solidFill>
                  <a:schemeClr val="bg1"/>
                </a:solidFill>
              </a:rPr>
              <a:t>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5" name="Titel 2">
            <a:extLst>
              <a:ext uri="{FF2B5EF4-FFF2-40B4-BE49-F238E27FC236}">
                <a16:creationId xmlns:a16="http://schemas.microsoft.com/office/drawing/2014/main" id="{14088943-376A-EB82-76A5-E2FE9A27A68F}"/>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Gruppe 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a:latin typeface="Open Sans" panose="020B0606030504020204" pitchFamily="34" charset="0"/>
                <a:ea typeface="Open Sans" panose="020B0606030504020204" pitchFamily="34" charset="0"/>
                <a:cs typeface="Open Sans" panose="020B0606030504020204" pitchFamily="34" charset="0"/>
              </a:rPr>
              <a:t>- Umwandlung</a:t>
            </a:r>
          </a:p>
        </p:txBody>
      </p:sp>
    </p:spTree>
    <p:extLst>
      <p:ext uri="{BB962C8B-B14F-4D97-AF65-F5344CB8AC3E}">
        <p14:creationId xmlns:p14="http://schemas.microsoft.com/office/powerpoint/2010/main" val="376844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Gruppe II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a:latin typeface="Open Sans" panose="020B0606030504020204" pitchFamily="34" charset="0"/>
                <a:ea typeface="Open Sans" panose="020B0606030504020204" pitchFamily="34" charset="0"/>
                <a:cs typeface="Open Sans" panose="020B0606030504020204" pitchFamily="34" charset="0"/>
              </a:rPr>
              <a:t>- Umwandlung</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Gruppenpuzzle | Kernreaktionen</a:t>
            </a: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Expertenaufgabe | </a:t>
            </a:r>
            <a:r>
              <a:rPr lang="de-DE" sz="1100" b="1" dirty="0" err="1">
                <a:latin typeface="Open Sans" panose="020B0606030504020204" pitchFamily="34" charset="0"/>
                <a:ea typeface="Open Sans" panose="020B0606030504020204" pitchFamily="34" charset="0"/>
                <a:cs typeface="Open Sans" panose="020B0606030504020204" pitchFamily="34" charset="0"/>
              </a:rPr>
              <a:t>Stay</a:t>
            </a:r>
            <a:r>
              <a:rPr lang="de-DE" sz="1100" b="1" dirty="0">
                <a:latin typeface="Open Sans" panose="020B0606030504020204" pitchFamily="34" charset="0"/>
                <a:ea typeface="Open Sans" panose="020B0606030504020204" pitchFamily="34" charset="0"/>
                <a:cs typeface="Open Sans" panose="020B0606030504020204" pitchFamily="34" charset="0"/>
              </a:rPr>
              <a:t> Positive</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de-DE" sz="850" dirty="0">
                <a:effectLst/>
                <a:latin typeface="Open Sans" panose="020B0606030504020204" pitchFamily="34" charset="0"/>
                <a:ea typeface="Open Sans" panose="020B0606030504020204" pitchFamily="34" charset="0"/>
                <a:cs typeface="Open Sans" panose="020B0606030504020204" pitchFamily="34" charset="0"/>
              </a:rPr>
              <a:t>Stelle die Umwandlungsgleichung von </a:t>
            </a:r>
            <a:r>
              <a:rPr lang="de-DE" sz="850" b="1" dirty="0">
                <a:effectLst/>
                <a:latin typeface="Open Sans" panose="020B0606030504020204" pitchFamily="34" charset="0"/>
                <a:ea typeface="Open Sans" panose="020B0606030504020204" pitchFamily="34" charset="0"/>
                <a:cs typeface="Open Sans" panose="020B0606030504020204" pitchFamily="34" charset="0"/>
              </a:rPr>
              <a:t>F-18 (Fluor) </a:t>
            </a:r>
            <a:r>
              <a:rPr lang="de-DE" sz="850" dirty="0">
                <a:effectLst/>
                <a:latin typeface="Open Sans" panose="020B0606030504020204" pitchFamily="34" charset="0"/>
                <a:ea typeface="Open Sans" panose="020B0606030504020204" pitchFamily="34" charset="0"/>
                <a:cs typeface="Open Sans" panose="020B0606030504020204" pitchFamily="34" charset="0"/>
              </a:rPr>
              <a:t>auf und finde heraus, welches Element entsteht. Nutze dafür die Nuklidkarte und die allgemeine Formel aus der </a:t>
            </a:r>
            <a:r>
              <a:rPr lang="de-DE" sz="850" dirty="0" err="1">
                <a:effectLst/>
                <a:latin typeface="Open Sans" panose="020B0606030504020204" pitchFamily="34" charset="0"/>
                <a:ea typeface="Open Sans" panose="020B0606030504020204" pitchFamily="34" charset="0"/>
                <a:cs typeface="Open Sans" panose="020B0606030504020204" pitchFamily="34" charset="0"/>
              </a:rPr>
              <a:t>Nutshell</a:t>
            </a:r>
            <a:r>
              <a:rPr lang="de-DE" sz="850" dirty="0">
                <a:effectLst/>
                <a:latin typeface="Open Sans" panose="020B0606030504020204" pitchFamily="34" charset="0"/>
                <a:ea typeface="Open Sans" panose="020B0606030504020204" pitchFamily="34" charset="0"/>
                <a:cs typeface="Open Sans" panose="020B0606030504020204" pitchFamily="34" charset="0"/>
              </a:rPr>
              <a:t>-Box.</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43468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839310"/>
            <a:ext cx="5520545" cy="357214"/>
          </a:xfrm>
          <a:prstGeom prst="rect">
            <a:avLst/>
          </a:prstGeom>
          <a:noFill/>
        </p:spPr>
        <p:txBody>
          <a:bodyPr wrap="square" rtlCol="0">
            <a:spAutoFit/>
          </a:bodyPr>
          <a:lstStyle/>
          <a:p>
            <a:pPr marL="266700" lvl="1" indent="-228600">
              <a:spcAft>
                <a:spcPts val="400"/>
              </a:spcAft>
              <a:buFont typeface="+mj-lt"/>
              <a:buAutoNum type="alphaLcParenR" startAt="2"/>
            </a:pPr>
            <a:r>
              <a:rPr lang="de-DE" sz="850" dirty="0">
                <a:latin typeface="Open Sans" panose="020B0606030504020204" pitchFamily="34" charset="0"/>
                <a:ea typeface="Open Sans" panose="020B0606030504020204" pitchFamily="34" charset="0"/>
                <a:cs typeface="Open Sans" panose="020B0606030504020204" pitchFamily="34" charset="0"/>
              </a:rPr>
              <a:t>Das Isotop </a:t>
            </a:r>
            <a:r>
              <a:rPr lang="de-DE" sz="850" b="1" dirty="0">
                <a:latin typeface="Open Sans" panose="020B0606030504020204" pitchFamily="34" charset="0"/>
                <a:ea typeface="Open Sans" panose="020B0606030504020204" pitchFamily="34" charset="0"/>
                <a:cs typeface="Open Sans" panose="020B0606030504020204" pitchFamily="34" charset="0"/>
              </a:rPr>
              <a:t>Kalium-40</a:t>
            </a:r>
            <a:r>
              <a:rPr lang="de-DE" sz="850" dirty="0">
                <a:latin typeface="Open Sans" panose="020B0606030504020204" pitchFamily="34" charset="0"/>
                <a:ea typeface="Open Sans" panose="020B0606030504020204" pitchFamily="34" charset="0"/>
                <a:cs typeface="Open Sans" panose="020B0606030504020204" pitchFamily="34" charset="0"/>
              </a:rPr>
              <a:t> kann sich sowohl durch Elektroneneinfang als auch durch Beta-Plus-Zerfall umwandeln. Stelle die beiden Umwandlungsgleichungen von K-40 auf.</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230707"/>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Steckbrief: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a:latin typeface="Open Sans" panose="020B0606030504020204" pitchFamily="34" charset="0"/>
                <a:ea typeface="Open Sans" panose="020B0606030504020204" pitchFamily="34" charset="0"/>
                <a:cs typeface="Open Sans" panose="020B0606030504020204" pitchFamily="34" charset="0"/>
              </a:rPr>
              <a:t>-Umwandlung</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a:pPr algn="just">
                  <a:lnSpc>
                    <a:spcPct val="107000"/>
                  </a:lnSpc>
                  <a:spcBef>
                    <a:spcPts val="600"/>
                  </a:spcBef>
                </a:pPr>
                <a:r>
                  <a:rPr lang="de-DE" sz="850" dirty="0">
                    <a:latin typeface="Open Sans" panose="020B0606030504020204" pitchFamily="34" charset="0"/>
                    <a:ea typeface="Open Sans" panose="020B0606030504020204" pitchFamily="34" charset="0"/>
                    <a:cs typeface="Open Sans" panose="020B0606030504020204" pitchFamily="34" charset="0"/>
                  </a:rPr>
                  <a:t>Die </a:t>
                </a: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a:latin typeface="Cambria Math" panose="02040503050406030204" pitchFamily="18" charset="0"/>
                            <a:ea typeface="Calibri" panose="020F0502020204030204" pitchFamily="34" charset="0"/>
                            <a:cs typeface="Times New Roman" panose="02020603050405020304" pitchFamily="18" charset="0"/>
                          </a:rPr>
                          <m:t>β</m:t>
                        </m:r>
                      </m:e>
                      <m:sup>
                        <m:r>
                          <a:rPr lang="de-DE" sz="850">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latin typeface="Open Sans" panose="020B0606030504020204" pitchFamily="34" charset="0"/>
                    <a:ea typeface="Open Sans" panose="020B0606030504020204" pitchFamily="34" charset="0"/>
                    <a:cs typeface="Open Sans" panose="020B0606030504020204" pitchFamily="34" charset="0"/>
                  </a:rPr>
                  <a:t>-Umwandlung ist ein Kernzerfall, der immer dann auftritt, wenn der Atomkern eine hohe Protonenanzahl und eine zu niedrige Neutronenanzahl hat. Um aus diesem </a:t>
                </a:r>
                <a:r>
                  <a:rPr lang="de-DE" sz="850" b="1" dirty="0">
                    <a:latin typeface="Open Sans" panose="020B0606030504020204" pitchFamily="34" charset="0"/>
                    <a:ea typeface="Open Sans" panose="020B0606030504020204" pitchFamily="34" charset="0"/>
                    <a:cs typeface="Open Sans" panose="020B0606030504020204" pitchFamily="34" charset="0"/>
                  </a:rPr>
                  <a:t>Neutronenmangel</a:t>
                </a:r>
                <a:r>
                  <a:rPr lang="de-DE" sz="850" dirty="0">
                    <a:latin typeface="Open Sans" panose="020B0606030504020204" pitchFamily="34" charset="0"/>
                    <a:ea typeface="Open Sans" panose="020B0606030504020204" pitchFamily="34" charset="0"/>
                    <a:cs typeface="Open Sans" panose="020B0606030504020204" pitchFamily="34" charset="0"/>
                  </a:rPr>
                  <a:t> heraus einen stabilen Zustand (stabile Kernkonfiguration) zu erreichen, wird im Kern ein </a:t>
                </a:r>
                <a:r>
                  <a:rPr lang="de-DE" sz="850" b="1" dirty="0">
                    <a:latin typeface="Open Sans" panose="020B0606030504020204" pitchFamily="34" charset="0"/>
                    <a:ea typeface="Open Sans" panose="020B0606030504020204" pitchFamily="34" charset="0"/>
                    <a:cs typeface="Open Sans" panose="020B0606030504020204" pitchFamily="34" charset="0"/>
                  </a:rPr>
                  <a:t>Proton</a:t>
                </a:r>
                <a:r>
                  <a:rPr lang="de-DE" sz="850" dirty="0">
                    <a:latin typeface="Open Sans" panose="020B0606030504020204" pitchFamily="34" charset="0"/>
                    <a:ea typeface="Open Sans" panose="020B0606030504020204" pitchFamily="34" charset="0"/>
                    <a:cs typeface="Open Sans" panose="020B0606030504020204" pitchFamily="34" charset="0"/>
                  </a:rPr>
                  <a:t> in ein </a:t>
                </a:r>
                <a:r>
                  <a:rPr lang="de-DE" sz="850" b="1" dirty="0">
                    <a:latin typeface="Open Sans" panose="020B0606030504020204" pitchFamily="34" charset="0"/>
                    <a:ea typeface="Open Sans" panose="020B0606030504020204" pitchFamily="34" charset="0"/>
                    <a:cs typeface="Open Sans" panose="020B0606030504020204" pitchFamily="34" charset="0"/>
                  </a:rPr>
                  <a:t>Neutron</a:t>
                </a:r>
                <a:r>
                  <a:rPr lang="de-DE" sz="850" dirty="0">
                    <a:latin typeface="Open Sans" panose="020B0606030504020204" pitchFamily="34" charset="0"/>
                    <a:ea typeface="Open Sans" panose="020B0606030504020204" pitchFamily="34" charset="0"/>
                    <a:cs typeface="Open Sans" panose="020B0606030504020204" pitchFamily="34" charset="0"/>
                  </a:rPr>
                  <a:t> umgewandelt. Bei dieser Umwandlung entstehen außerdem ein </a:t>
                </a:r>
                <a:r>
                  <a:rPr lang="de-DE" sz="850" b="1" dirty="0">
                    <a:latin typeface="Open Sans" panose="020B0606030504020204" pitchFamily="34" charset="0"/>
                    <a:ea typeface="Open Sans" panose="020B0606030504020204" pitchFamily="34" charset="0"/>
                    <a:cs typeface="Open Sans" panose="020B0606030504020204" pitchFamily="34" charset="0"/>
                  </a:rPr>
                  <a:t>Positron </a:t>
                </a:r>
                <a14:m>
                  <m:oMath xmlns:m="http://schemas.openxmlformats.org/officeDocument/2006/math">
                    <m:sSup>
                      <m:sSupPr>
                        <m:ctrlPr>
                          <a:rPr lang="de-DE" sz="850" b="1" i="1">
                            <a:latin typeface="Cambria Math" panose="02040503050406030204" pitchFamily="18" charset="0"/>
                            <a:ea typeface="Calibri" panose="020F0502020204030204" pitchFamily="34" charset="0"/>
                            <a:cs typeface="Times New Roman" panose="02020603050405020304" pitchFamily="18" charset="0"/>
                          </a:rPr>
                        </m:ctrlPr>
                      </m:sSupPr>
                      <m:e>
                        <m:r>
                          <a:rPr lang="de-DE" sz="850" b="1">
                            <a:latin typeface="Cambria Math" panose="02040503050406030204" pitchFamily="18" charset="0"/>
                            <a:ea typeface="Calibri" panose="020F0502020204030204" pitchFamily="34" charset="0"/>
                            <a:cs typeface="Times New Roman" panose="02020603050405020304" pitchFamily="18" charset="0"/>
                          </a:rPr>
                          <m:t>𝐞</m:t>
                        </m:r>
                      </m:e>
                      <m:sup>
                        <m:r>
                          <a:rPr lang="de-DE" sz="850" b="1">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latin typeface="Open Sans" panose="020B0606030504020204" pitchFamily="34" charset="0"/>
                    <a:ea typeface="Open Sans" panose="020B0606030504020204" pitchFamily="34" charset="0"/>
                    <a:cs typeface="Open Sans" panose="020B0606030504020204" pitchFamily="34" charset="0"/>
                  </a:rPr>
                  <a:t> und ein </a:t>
                </a:r>
                <a:r>
                  <a:rPr lang="de-DE" sz="850" b="1" dirty="0">
                    <a:latin typeface="Open Sans" panose="020B0606030504020204" pitchFamily="34" charset="0"/>
                    <a:ea typeface="Open Sans" panose="020B0606030504020204" pitchFamily="34" charset="0"/>
                    <a:cs typeface="Open Sans" panose="020B0606030504020204" pitchFamily="34" charset="0"/>
                  </a:rPr>
                  <a:t>Neutrino </a:t>
                </a:r>
                <a14:m>
                  <m:oMath xmlns:m="http://schemas.openxmlformats.org/officeDocument/2006/math">
                    <m:r>
                      <a:rPr lang="de-DE" sz="850" b="1">
                        <a:latin typeface="Cambria Math" panose="02040503050406030204" pitchFamily="18" charset="0"/>
                        <a:ea typeface="Calibri" panose="020F0502020204030204" pitchFamily="34" charset="0"/>
                        <a:cs typeface="Times New Roman" panose="02020603050405020304" pitchFamily="18" charset="0"/>
                      </a:rPr>
                      <m:t>𝛎</m:t>
                    </m:r>
                  </m:oMath>
                </a14:m>
                <a:r>
                  <a:rPr lang="de-DE" sz="850" dirty="0">
                    <a:latin typeface="Open Sans" panose="020B0606030504020204" pitchFamily="34" charset="0"/>
                    <a:ea typeface="Open Sans" panose="020B0606030504020204" pitchFamily="34" charset="0"/>
                    <a:cs typeface="Open Sans" panose="020B0606030504020204" pitchFamily="34" charset="0"/>
                  </a:rPr>
                  <a:t>, welche als Strahlung freigesetzt werden. Das Neutrino kann für unsere Betrachtungen vernachlässigt werden, das Positron hingegen macht die</a:t>
                </a: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2"/>
                <a:stretch>
                  <a:fillRect b="-7639"/>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3666" y="3206208"/>
            <a:ext cx="1815222" cy="1496025"/>
            <a:chOff x="724122" y="6674251"/>
            <a:chExt cx="2364413" cy="149602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880179"/>
                  <a:ext cx="2364413" cy="1290097"/>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850" dirty="0">
                      <a:latin typeface="Open Sans" panose="020B0606030504020204" pitchFamily="34" charset="0"/>
                      <a:ea typeface="Open Sans" panose="020B0606030504020204" pitchFamily="34" charset="0"/>
                      <a:cs typeface="Open Sans" panose="020B0606030504020204" pitchFamily="34" charset="0"/>
                    </a:rPr>
                    <a:t>Die </a:t>
                  </a:r>
                  <a:r>
                    <a:rPr lang="en-GB" sz="850" dirty="0" err="1">
                      <a:latin typeface="Open Sans" panose="020B0606030504020204" pitchFamily="34" charset="0"/>
                      <a:ea typeface="Open Sans" panose="020B0606030504020204" pitchFamily="34" charset="0"/>
                      <a:cs typeface="Open Sans" panose="020B0606030504020204" pitchFamily="34" charset="0"/>
                    </a:rPr>
                    <a:t>Gesamtreaktion</a:t>
                  </a:r>
                  <a:br>
                    <a:rPr lang="en-GB" sz="850" dirty="0">
                      <a:latin typeface="Open Sans" panose="020B0606030504020204" pitchFamily="34" charset="0"/>
                      <a:ea typeface="Open Sans" panose="020B0606030504020204" pitchFamily="34" charset="0"/>
                      <a:cs typeface="Open Sans" panose="020B0606030504020204" pitchFamily="34" charset="0"/>
                    </a:rPr>
                  </a:br>
                  <a:r>
                    <a:rPr lang="en-GB" sz="850" dirty="0" err="1">
                      <a:latin typeface="Open Sans" panose="020B0606030504020204" pitchFamily="34" charset="0"/>
                      <a:ea typeface="Open Sans" panose="020B0606030504020204" pitchFamily="34" charset="0"/>
                      <a:cs typeface="Open Sans" panose="020B0606030504020204" pitchFamily="34" charset="0"/>
                    </a:rPr>
                    <a:t>lautet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allgemein</a:t>
                  </a:r>
                  <a:r>
                    <a:rPr lang="en-GB" sz="850" dirty="0">
                      <a:latin typeface="Open Sans" panose="020B0606030504020204" pitchFamily="34" charset="0"/>
                      <a:ea typeface="Open Sans" panose="020B0606030504020204" pitchFamily="34" charset="0"/>
                      <a:cs typeface="Open Sans" panose="020B0606030504020204" pitchFamily="34" charset="0"/>
                    </a:rPr>
                    <a:t>:</a:t>
                  </a:r>
                  <a:br>
                    <a:rPr lang="de-DE" sz="85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p>
                        <m:sSupPr>
                          <m:ctrlPr>
                            <a:rPr lang="de-DE" sz="850" i="1">
                              <a:latin typeface="Cambria Math" panose="02040503050406030204" pitchFamily="18" charset="0"/>
                              <a:ea typeface="Cambria Math" panose="02040503050406030204" pitchFamily="18" charset="0"/>
                            </a:rPr>
                          </m:ctrlPr>
                        </m:sSupPr>
                        <m:e>
                          <m:r>
                            <a:rPr lang="de-DE" sz="850" i="1">
                              <a:latin typeface="Cambria Math" panose="02040503050406030204" pitchFamily="18" charset="0"/>
                              <a:ea typeface="Cambria Math" panose="02040503050406030204" pitchFamily="18" charset="0"/>
                            </a:rPr>
                            <m:t>𝛽</m:t>
                          </m:r>
                        </m:e>
                        <m:sup>
                          <m:r>
                            <a:rPr lang="de-DE" sz="850" i="1">
                              <a:latin typeface="Cambria Math" panose="02040503050406030204" pitchFamily="18" charset="0"/>
                              <a:ea typeface="Cambria Math" panose="02040503050406030204" pitchFamily="18" charset="0"/>
                            </a:rPr>
                            <m:t>+</m:t>
                          </m:r>
                        </m:sup>
                      </m:sSup>
                      <m:r>
                        <a:rPr lang="de-DE" sz="850" i="1">
                          <a:latin typeface="Cambria Math" panose="02040503050406030204" pitchFamily="18" charset="0"/>
                          <a:ea typeface="Cambria Math" panose="02040503050406030204" pitchFamily="18" charset="0"/>
                        </a:rPr>
                        <m:t>:  </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𝑍</m:t>
                          </m:r>
                        </m:sub>
                        <m:sup>
                          <m:r>
                            <a:rPr lang="de-DE" sz="850" i="1">
                              <a:latin typeface="Cambria Math" panose="02040503050406030204" pitchFamily="18" charset="0"/>
                              <a:ea typeface="Cambria Math" panose="02040503050406030204" pitchFamily="18" charset="0"/>
                            </a:rPr>
                            <m:t>𝐴</m:t>
                          </m:r>
                        </m:sup>
                        <m:e>
                          <m:r>
                            <a:rPr lang="de-DE" sz="850" i="1">
                              <a:latin typeface="Cambria Math" panose="02040503050406030204" pitchFamily="18" charset="0"/>
                              <a:ea typeface="Cambria Math" panose="02040503050406030204" pitchFamily="18" charset="0"/>
                            </a:rPr>
                            <m:t>𝑋</m:t>
                          </m:r>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𝑍</m:t>
                          </m:r>
                          <m:r>
                            <a:rPr lang="de-DE" sz="850" i="1">
                              <a:latin typeface="Cambria Math" panose="02040503050406030204" pitchFamily="18" charset="0"/>
                              <a:ea typeface="Cambria Math" panose="02040503050406030204" pitchFamily="18" charset="0"/>
                            </a:rPr>
                            <m:t>−1</m:t>
                          </m:r>
                        </m:sub>
                        <m:sup>
                          <m:r>
                            <a:rPr lang="de-DE" sz="850" b="0" i="1" smtClean="0">
                              <a:latin typeface="Cambria Math" panose="02040503050406030204" pitchFamily="18" charset="0"/>
                              <a:ea typeface="Cambria Math" panose="02040503050406030204" pitchFamily="18" charset="0"/>
                            </a:rPr>
                            <m:t>𝐴</m:t>
                          </m:r>
                        </m:sup>
                        <m:e>
                          <m:r>
                            <a:rPr lang="de-DE" sz="850" i="1">
                              <a:latin typeface="Cambria Math" panose="02040503050406030204" pitchFamily="18" charset="0"/>
                              <a:ea typeface="Cambria Math" panose="02040503050406030204" pitchFamily="18" charset="0"/>
                            </a:rPr>
                            <m:t>𝑌</m:t>
                          </m:r>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1</m:t>
                          </m:r>
                        </m:sub>
                        <m:sup>
                          <m:r>
                            <a:rPr lang="de-DE" sz="850" i="1">
                              <a:latin typeface="Cambria Math" panose="02040503050406030204" pitchFamily="18" charset="0"/>
                              <a:ea typeface="Cambria Math" panose="02040503050406030204" pitchFamily="18" charset="0"/>
                            </a:rPr>
                            <m:t>0</m:t>
                          </m:r>
                        </m:sup>
                        <m:e>
                          <m:r>
                            <a:rPr lang="de-DE" sz="850" i="1">
                              <a:latin typeface="Cambria Math" panose="02040503050406030204" pitchFamily="18" charset="0"/>
                              <a:ea typeface="Cambria Math" panose="02040503050406030204" pitchFamily="18" charset="0"/>
                            </a:rPr>
                            <m:t>𝑒</m:t>
                          </m:r>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0</m:t>
                          </m:r>
                        </m:sub>
                        <m:sup>
                          <m:r>
                            <a:rPr lang="de-DE" sz="850" i="1">
                              <a:latin typeface="Cambria Math" panose="02040503050406030204" pitchFamily="18" charset="0"/>
                              <a:ea typeface="Cambria Math" panose="02040503050406030204" pitchFamily="18" charset="0"/>
                            </a:rPr>
                            <m:t>0</m:t>
                          </m:r>
                        </m:sup>
                        <m:e>
                          <m:r>
                            <a:rPr lang="de-DE" sz="850" i="1">
                              <a:latin typeface="Cambria Math" panose="02040503050406030204" pitchFamily="18" charset="0"/>
                              <a:ea typeface="Cambria Math" panose="02040503050406030204" pitchFamily="18" charset="0"/>
                            </a:rPr>
                            <m:t>𝜈</m:t>
                          </m:r>
                        </m:e>
                      </m:sPre>
                    </m:oMath>
                  </a14:m>
                  <a:br>
                    <a:rPr lang="de-DE" sz="85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r>
                        <a:rPr lang="de-DE" sz="850" i="1">
                          <a:latin typeface="Cambria Math" panose="02040503050406030204" pitchFamily="18" charset="0"/>
                          <a:ea typeface="Cambria Math" panose="02040503050406030204" pitchFamily="18" charset="0"/>
                        </a:rPr>
                        <m:t>𝜖</m:t>
                      </m:r>
                      <m:r>
                        <a:rPr lang="de-DE" sz="850" i="1">
                          <a:latin typeface="Cambria Math" panose="02040503050406030204" pitchFamily="18" charset="0"/>
                          <a:ea typeface="Cambria Math" panose="02040503050406030204" pitchFamily="18" charset="0"/>
                        </a:rPr>
                        <m:t>: </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𝑍</m:t>
                          </m:r>
                        </m:sub>
                        <m:sup>
                          <m:r>
                            <a:rPr lang="de-DE" sz="850" i="1">
                              <a:latin typeface="Cambria Math" panose="02040503050406030204" pitchFamily="18" charset="0"/>
                              <a:ea typeface="Cambria Math" panose="02040503050406030204" pitchFamily="18" charset="0"/>
                            </a:rPr>
                            <m:t>𝐴</m:t>
                          </m:r>
                        </m:sup>
                        <m:e>
                          <m:r>
                            <a:rPr lang="de-DE" sz="850" i="1">
                              <a:latin typeface="Cambria Math" panose="02040503050406030204" pitchFamily="18" charset="0"/>
                              <a:ea typeface="Cambria Math" panose="02040503050406030204" pitchFamily="18" charset="0"/>
                            </a:rPr>
                            <m:t>𝑋</m:t>
                          </m:r>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−1</m:t>
                          </m:r>
                        </m:sub>
                        <m:sup>
                          <m:r>
                            <a:rPr lang="de-DE" sz="850" i="1">
                              <a:latin typeface="Cambria Math" panose="02040503050406030204" pitchFamily="18" charset="0"/>
                              <a:ea typeface="Cambria Math" panose="02040503050406030204" pitchFamily="18" charset="0"/>
                            </a:rPr>
                            <m:t>0</m:t>
                          </m:r>
                        </m:sup>
                        <m:e>
                          <m:r>
                            <a:rPr lang="de-DE" sz="850" i="1">
                              <a:latin typeface="Cambria Math" panose="02040503050406030204" pitchFamily="18" charset="0"/>
                              <a:ea typeface="Cambria Math" panose="02040503050406030204" pitchFamily="18" charset="0"/>
                            </a:rPr>
                            <m:t>𝑒</m:t>
                          </m:r>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𝑍</m:t>
                          </m:r>
                          <m:r>
                            <a:rPr lang="de-DE" sz="850" i="1">
                              <a:latin typeface="Cambria Math" panose="02040503050406030204" pitchFamily="18" charset="0"/>
                              <a:ea typeface="Cambria Math" panose="02040503050406030204" pitchFamily="18" charset="0"/>
                            </a:rPr>
                            <m:t>−1</m:t>
                          </m:r>
                        </m:sub>
                        <m:sup>
                          <m:r>
                            <a:rPr lang="de-DE" sz="850" b="0" i="1" smtClean="0">
                              <a:latin typeface="Cambria Math" panose="02040503050406030204" pitchFamily="18" charset="0"/>
                              <a:ea typeface="Cambria Math" panose="02040503050406030204" pitchFamily="18" charset="0"/>
                            </a:rPr>
                            <m:t>𝐴</m:t>
                          </m:r>
                        </m:sup>
                        <m:e>
                          <m:r>
                            <a:rPr lang="de-DE" sz="850" i="1">
                              <a:latin typeface="Cambria Math" panose="02040503050406030204" pitchFamily="18" charset="0"/>
                              <a:ea typeface="Cambria Math" panose="02040503050406030204" pitchFamily="18" charset="0"/>
                            </a:rPr>
                            <m:t>𝑌</m:t>
                          </m:r>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r>
                            <a:rPr lang="de-DE" sz="850" i="1">
                              <a:latin typeface="Cambria Math" panose="02040503050406030204" pitchFamily="18" charset="0"/>
                              <a:ea typeface="Cambria Math" panose="02040503050406030204" pitchFamily="18" charset="0"/>
                            </a:rPr>
                            <m:t>0</m:t>
                          </m:r>
                        </m:sub>
                        <m:sup>
                          <m:r>
                            <a:rPr lang="de-DE" sz="850" i="1">
                              <a:latin typeface="Cambria Math" panose="02040503050406030204" pitchFamily="18" charset="0"/>
                              <a:ea typeface="Cambria Math" panose="02040503050406030204" pitchFamily="18" charset="0"/>
                            </a:rPr>
                            <m:t>0</m:t>
                          </m:r>
                        </m:sup>
                        <m:e>
                          <m:r>
                            <a:rPr lang="de-DE" sz="850" i="1">
                              <a:latin typeface="Cambria Math" panose="02040503050406030204" pitchFamily="18" charset="0"/>
                              <a:ea typeface="Cambria Math" panose="02040503050406030204" pitchFamily="18" charset="0"/>
                            </a:rPr>
                            <m:t>𝜈</m:t>
                          </m:r>
                        </m:e>
                      </m:sPre>
                    </m:oMath>
                  </a14:m>
                  <a:endParaRPr lang="de-DE" sz="85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Tritt auf bei:</a:t>
                  </a:r>
                  <a:br>
                    <a:rPr lang="de-DE" sz="850" dirty="0">
                      <a:effectLst/>
                      <a:latin typeface="Open Sans" panose="020B0606030504020204" pitchFamily="34" charset="0"/>
                      <a:ea typeface="Open Sans" panose="020B0606030504020204" pitchFamily="34" charset="0"/>
                      <a:cs typeface="Open Sans" panose="020B0606030504020204" pitchFamily="34" charset="0"/>
                    </a:rPr>
                  </a:br>
                  <a:r>
                    <a:rPr lang="de-DE" sz="850" b="1" dirty="0">
                      <a:effectLst/>
                      <a:latin typeface="Open Sans" panose="020B0606030504020204" pitchFamily="34" charset="0"/>
                      <a:ea typeface="Open Sans" panose="020B0606030504020204" pitchFamily="34" charset="0"/>
                      <a:cs typeface="Open Sans" panose="020B0606030504020204" pitchFamily="34" charset="0"/>
                    </a:rPr>
                    <a:t>Neutronenmangel</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Freigesetzte Strahlung:</a:t>
                  </a:r>
                  <a:br>
                    <a:rPr lang="de-DE" sz="850" dirty="0">
                      <a:effectLst/>
                      <a:latin typeface="Open Sans" panose="020B0606030504020204" pitchFamily="34" charset="0"/>
                      <a:ea typeface="Open Sans" panose="020B0606030504020204" pitchFamily="34" charset="0"/>
                      <a:cs typeface="Open Sans" panose="020B0606030504020204" pitchFamily="34" charset="0"/>
                    </a:rPr>
                  </a:br>
                  <a:r>
                    <a:rPr lang="de-DE" sz="850" b="1" dirty="0">
                      <a:effectLst/>
                      <a:latin typeface="Open Sans" panose="020B0606030504020204" pitchFamily="34" charset="0"/>
                      <a:ea typeface="Open Sans" panose="020B0606030504020204" pitchFamily="34" charset="0"/>
                      <a:cs typeface="Open Sans" panose="020B0606030504020204" pitchFamily="34" charset="0"/>
                    </a:rPr>
                    <a:t>Positronen</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880179"/>
                  <a:ext cx="2364413" cy="1290097"/>
                </a:xfrm>
                <a:prstGeom prst="rect">
                  <a:avLst/>
                </a:prstGeom>
                <a:blipFill>
                  <a:blip r:embed="rId3"/>
                  <a:stretch>
                    <a:fillRect b="-1422"/>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In a </a:t>
              </a:r>
              <a:r>
                <a:rPr lang="de-DE" sz="1000" b="1" dirty="0" err="1">
                  <a:latin typeface="Open Sans" panose="020B0606030504020204" pitchFamily="34" charset="0"/>
                  <a:ea typeface="Open Sans" panose="020B0606030504020204" pitchFamily="34" charset="0"/>
                  <a:cs typeface="Open Sans" panose="020B0606030504020204" pitchFamily="34" charset="0"/>
                </a:rPr>
                <a:t>Nutshell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18380" y="2107739"/>
            <a:ext cx="0" cy="254793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687111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Stammgruppenaufgaben</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139311"/>
            <a:ext cx="5520542" cy="1477328"/>
          </a:xfrm>
          <a:prstGeom prst="rect">
            <a:avLst/>
          </a:prstGeom>
          <a:noFill/>
        </p:spPr>
        <p:txBody>
          <a:bodyPr wrap="square" rtlCol="0">
            <a:spAutoFit/>
          </a:bodyPr>
          <a:lstStyle/>
          <a:p>
            <a:pPr marL="38100" lvl="1"/>
            <a:r>
              <a:rPr lang="de-DE" sz="850" b="1" dirty="0">
                <a:effectLst/>
                <a:latin typeface="Open Sans" panose="020B0606030504020204" pitchFamily="34" charset="0"/>
                <a:ea typeface="Open Sans" panose="020B0606030504020204" pitchFamily="34" charset="0"/>
                <a:cs typeface="Open Sans" panose="020B0606030504020204" pitchFamily="34" charset="0"/>
              </a:rPr>
              <a:t>Was du erklären sollst:</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Suche dir ein beliebiges radioaktives Nuklid, welches Beta-Plus-Zerfall oder Elektroneneinfang vornimmt, aus der Nuklidkarte aus und notiere die beiden Reaktionsgleichungen. Fasse mithilfe der Gleichung die Beta-Plus-Umwandlung sowie den Elektroneneinfang und ihre Eigenschaften kurz zusammen. </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Was du </a:t>
            </a:r>
            <a:r>
              <a:rPr lang="en-GB" sz="850" b="1" dirty="0" err="1">
                <a:latin typeface="Open Sans" panose="020B0606030504020204" pitchFamily="34" charset="0"/>
                <a:ea typeface="Open Sans" panose="020B0606030504020204" pitchFamily="34" charset="0"/>
                <a:cs typeface="Open Sans" panose="020B0606030504020204" pitchFamily="34" charset="0"/>
              </a:rPr>
              <a:t>herausfinden</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sollst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300"/>
              </a:spcAft>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Das Kalium-40 aus Aufgabe b) kann noch eine weitere Kernumwandlung vornehmen. Überprüft es in der Nuklidkarte und notiert diese zusätzliche Kernumwandlung. Diskutiert gemeinsam folgende Frage:</a:t>
            </a:r>
          </a:p>
          <a:p>
            <a:pPr marL="38100" lvl="1" algn="ctr"/>
            <a:r>
              <a:rPr lang="de-DE" sz="850" i="1" dirty="0">
                <a:latin typeface="Open Sans" panose="020B0606030504020204" pitchFamily="34" charset="0"/>
                <a:ea typeface="Open Sans" panose="020B0606030504020204" pitchFamily="34" charset="0"/>
                <a:cs typeface="Open Sans" panose="020B0606030504020204" pitchFamily="34" charset="0"/>
              </a:rPr>
              <a:t>Wie kann es sein, dass ein Nuklid in mehrere verschiedene Tochterkerne übergehen kann?</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95350" y="8593407"/>
            <a:ext cx="5148263" cy="813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35818" y="2141919"/>
                <a:ext cx="3882562" cy="2625461"/>
              </a:xfrm>
              <a:prstGeom prst="rect">
                <a:avLst/>
              </a:prstGeom>
              <a:noFill/>
            </p:spPr>
            <p:txBody>
              <a:bodyPr wrap="square" rtlCol="0">
                <a:noAutofit/>
              </a:bodyPr>
              <a:lstStyle/>
              <a:p>
                <a:pPr algn="just">
                  <a:lnSpc>
                    <a:spcPct val="107000"/>
                  </a:lnSpc>
                  <a:spcBef>
                    <a:spcPts val="600"/>
                  </a:spcBef>
                  <a:spcAft>
                    <a:spcPts val="800"/>
                  </a:spcAft>
                </a:pPr>
                <a:r>
                  <a:rPr lang="de-DE" sz="850" dirty="0">
                    <a:latin typeface="Open Sans" panose="020B0606030504020204" pitchFamily="34" charset="0"/>
                    <a:ea typeface="Open Sans" panose="020B0606030504020204" pitchFamily="34" charset="0"/>
                    <a:cs typeface="Open Sans" panose="020B0606030504020204" pitchFamily="34" charset="0"/>
                  </a:rPr>
                  <a:t>sogenannte Beta-Plus-Strahlung aus. Diese hat zwar eine geringe Durch-</a:t>
                </a:r>
                <a:r>
                  <a:rPr lang="de-DE" sz="850" dirty="0" err="1">
                    <a:latin typeface="Open Sans" panose="020B0606030504020204" pitchFamily="34" charset="0"/>
                    <a:ea typeface="Open Sans" panose="020B0606030504020204" pitchFamily="34" charset="0"/>
                    <a:cs typeface="Open Sans" panose="020B0606030504020204" pitchFamily="34" charset="0"/>
                  </a:rPr>
                  <a:t>dringtiefe</a:t>
                </a:r>
                <a:r>
                  <a:rPr lang="de-DE" sz="850" dirty="0">
                    <a:latin typeface="Open Sans" panose="020B0606030504020204" pitchFamily="34" charset="0"/>
                    <a:ea typeface="Open Sans" panose="020B0606030504020204" pitchFamily="34" charset="0"/>
                    <a:cs typeface="Open Sans" panose="020B0606030504020204" pitchFamily="34" charset="0"/>
                  </a:rPr>
                  <a:t>, ist in hohen Dosen allerdings schädlich für den menschlichen Körper. Zusammengefasst findet im Kern folgende Reaktion statt:</a:t>
                </a:r>
                <a:endPar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 wandelt sich in Neutron um, unter Abgabe eines Positrons und Neutrinos</a:t>
                </a:r>
              </a:p>
              <a:p>
                <a:pPr algn="just">
                  <a:lnSpc>
                    <a:spcPct val="107000"/>
                  </a:lnSpc>
                  <a:spcAft>
                    <a:spcPts val="800"/>
                  </a:spcAft>
                </a:pPr>
                <a:r>
                  <a:rPr lang="de-DE" sz="850" dirty="0">
                    <a:latin typeface="Open Sans" panose="020B0606030504020204" pitchFamily="34" charset="0"/>
                    <a:ea typeface="Open Sans" panose="020B0606030504020204" pitchFamily="34" charset="0"/>
                    <a:cs typeface="Open Sans" panose="020B0606030504020204" pitchFamily="34" charset="0"/>
                  </a:rPr>
                  <a:t>Für den gesamten Kern bedeutet dies, dass ein neues chemisches Element entsteht (da der Tochterkern ein Proton weniger hat). Die Massenzahl bleibt bei der Reaktion gleich groß. Neben der</a:t>
                </a:r>
                <a:br>
                  <a:rPr lang="de-DE" sz="85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a:rPr lang="de-DE" sz="850" i="1">
                            <a:latin typeface="Cambria Math" panose="02040503050406030204" pitchFamily="18" charset="0"/>
                            <a:ea typeface="Calibri" panose="020F0502020204030204" pitchFamily="34" charset="0"/>
                            <a:cs typeface="Times New Roman" panose="02020603050405020304" pitchFamily="18" charset="0"/>
                          </a:rPr>
                          <m:t>𝛽</m:t>
                        </m:r>
                      </m:e>
                      <m:sup>
                        <m:r>
                          <a:rPr lang="de-DE" sz="850" i="1">
                            <a:latin typeface="Cambria Math" panose="02040503050406030204" pitchFamily="18" charset="0"/>
                            <a:ea typeface="Calibri" panose="020F0502020204030204" pitchFamily="34" charset="0"/>
                            <a:cs typeface="Times New Roman" panose="02020603050405020304" pitchFamily="18" charset="0"/>
                          </a:rPr>
                          <m:t>+</m:t>
                        </m:r>
                      </m:sup>
                    </m:sSup>
                    <m:r>
                      <a:rPr lang="de-DE" sz="850" i="1">
                        <a:latin typeface="Cambria Math" panose="02040503050406030204" pitchFamily="18" charset="0"/>
                        <a:ea typeface="Calibri" panose="020F0502020204030204" pitchFamily="34" charset="0"/>
                        <a:cs typeface="Times New Roman" panose="02020603050405020304" pitchFamily="18" charset="0"/>
                      </a:rPr>
                      <m:t> </m:t>
                    </m:r>
                  </m:oMath>
                </a14:m>
                <a:r>
                  <a:rPr lang="de-DE" sz="850" dirty="0">
                    <a:latin typeface="Open Sans" panose="020B0606030504020204" pitchFamily="34" charset="0"/>
                    <a:ea typeface="Open Sans" panose="020B0606030504020204" pitchFamily="34" charset="0"/>
                    <a:cs typeface="Open Sans" panose="020B0606030504020204" pitchFamily="34" charset="0"/>
                  </a:rPr>
                  <a:t>-Umwandlung ist bei Neutronenmangel auch ein Elektroneneinfang (</a:t>
                </a:r>
                <a14:m>
                  <m:oMath xmlns:m="http://schemas.openxmlformats.org/officeDocument/2006/math">
                    <m:r>
                      <a:rPr lang="de-DE" sz="850" i="1">
                        <a:latin typeface="Cambria Math" panose="02040503050406030204" pitchFamily="18" charset="0"/>
                      </a:rPr>
                      <m:t>𝜖</m:t>
                    </m:r>
                  </m:oMath>
                </a14:m>
                <a:r>
                  <a:rPr lang="de-DE" sz="850" dirty="0">
                    <a:latin typeface="Open Sans" panose="020B0606030504020204" pitchFamily="34" charset="0"/>
                    <a:ea typeface="Open Sans" panose="020B0606030504020204" pitchFamily="34" charset="0"/>
                    <a:cs typeface="Open Sans" panose="020B0606030504020204" pitchFamily="34" charset="0"/>
                  </a:rPr>
                  <a:t>) möglich. Hier entsteht derselbe Tochterkern, wie bei der </a:t>
                </a: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a:latin typeface="Cambria Math" panose="02040503050406030204" pitchFamily="18" charset="0"/>
                            <a:ea typeface="Calibri" panose="020F0502020204030204" pitchFamily="34" charset="0"/>
                            <a:cs typeface="Times New Roman" panose="02020603050405020304" pitchFamily="18" charset="0"/>
                          </a:rPr>
                          <m:t>β</m:t>
                        </m:r>
                      </m:e>
                      <m:sup>
                        <m:r>
                          <a:rPr lang="de-DE" sz="850">
                            <a:latin typeface="Cambria Math" panose="02040503050406030204" pitchFamily="18" charset="0"/>
                            <a:ea typeface="Calibri" panose="020F0502020204030204" pitchFamily="34" charset="0"/>
                            <a:cs typeface="Times New Roman" panose="02020603050405020304" pitchFamily="18" charset="0"/>
                          </a:rPr>
                          <m:t>+</m:t>
                        </m:r>
                      </m:sup>
                    </m:sSup>
                    <m:r>
                      <a:rPr lang="de-DE" sz="850">
                        <a:latin typeface="Cambria Math" panose="02040503050406030204" pitchFamily="18" charset="0"/>
                        <a:ea typeface="Calibri" panose="020F0502020204030204" pitchFamily="34" charset="0"/>
                        <a:cs typeface="Times New Roman" panose="02020603050405020304" pitchFamily="18" charset="0"/>
                      </a:rPr>
                      <m:t> </m:t>
                    </m:r>
                  </m:oMath>
                </a14:m>
                <a:r>
                  <a:rPr lang="de-DE" sz="850" dirty="0">
                    <a:latin typeface="Open Sans" panose="020B0606030504020204" pitchFamily="34" charset="0"/>
                    <a:ea typeface="Open Sans" panose="020B0606030504020204" pitchFamily="34" charset="0"/>
                    <a:cs typeface="Open Sans" panose="020B0606030504020204" pitchFamily="34" charset="0"/>
                  </a:rPr>
                  <a:t>Umwandlung. Einziger Unterschied ist, dass kein Positron emittiert, sondern ein Elektron absorbiert wird. Der Elektroneneinfang ist sozusagen der alternative Zerfallskanal der </a:t>
                </a: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a:latin typeface="Cambria Math" panose="02040503050406030204" pitchFamily="18" charset="0"/>
                            <a:ea typeface="Calibri" panose="020F0502020204030204" pitchFamily="34" charset="0"/>
                            <a:cs typeface="Times New Roman" panose="02020603050405020304" pitchFamily="18" charset="0"/>
                          </a:rPr>
                          <m:t>β</m:t>
                        </m:r>
                      </m:e>
                      <m:sup>
                        <m:r>
                          <a:rPr lang="de-DE" sz="850">
                            <a:latin typeface="Cambria Math" panose="02040503050406030204" pitchFamily="18" charset="0"/>
                            <a:ea typeface="Calibri" panose="020F0502020204030204" pitchFamily="34" charset="0"/>
                            <a:cs typeface="Times New Roman" panose="02020603050405020304" pitchFamily="18" charset="0"/>
                          </a:rPr>
                          <m:t>+</m:t>
                        </m:r>
                      </m:sup>
                    </m:sSup>
                    <m:r>
                      <a:rPr lang="de-DE" sz="850">
                        <a:latin typeface="Cambria Math" panose="02040503050406030204" pitchFamily="18" charset="0"/>
                        <a:ea typeface="Calibri" panose="020F0502020204030204" pitchFamily="34" charset="0"/>
                        <a:cs typeface="Times New Roman" panose="02020603050405020304" pitchFamily="18" charset="0"/>
                      </a:rPr>
                      <m:t> </m:t>
                    </m:r>
                  </m:oMath>
                </a14:m>
                <a:r>
                  <a:rPr lang="de-DE" sz="850" dirty="0">
                    <a:latin typeface="Open Sans" panose="020B0606030504020204" pitchFamily="34" charset="0"/>
                    <a:ea typeface="Open Sans" panose="020B0606030504020204" pitchFamily="34" charset="0"/>
                    <a:cs typeface="Open Sans" panose="020B0606030504020204" pitchFamily="34" charset="0"/>
                  </a:rPr>
                  <a:t>-Umwandlung.</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latin typeface="Cambria Math" panose="02040503050406030204" pitchFamily="18" charset="0"/>
                                  <a:ea typeface="Calibri" panose="020F0502020204030204" pitchFamily="34" charset="0"/>
                                  <a:cs typeface="Times New Roman" panose="02020603050405020304" pitchFamily="18" charset="0"/>
                                </a:rPr>
                              </m:ctrlPr>
                            </m:sPrePr>
                            <m:sub>
                              <m:r>
                                <a:rPr lang="de-DE" sz="900">
                                  <a:latin typeface="Cambria Math" panose="02040503050406030204" pitchFamily="18" charset="0"/>
                                  <a:ea typeface="Calibri" panose="020F0502020204030204" pitchFamily="34" charset="0"/>
                                  <a:cs typeface="Times New Roman" panose="02020603050405020304" pitchFamily="18" charset="0"/>
                                </a:rPr>
                                <m:t>1</m:t>
                              </m:r>
                            </m:sub>
                            <m:sup>
                              <m:r>
                                <a:rPr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 wandelt sich in Neutron um, unter Absorption eines Elektrons</a:t>
                </a:r>
              </a:p>
              <a:p>
                <a:pPr>
                  <a:lnSpc>
                    <a:spcPct val="107000"/>
                  </a:lnSpc>
                  <a:spcAft>
                    <a:spcPts val="1200"/>
                  </a:spcAft>
                </a:pPr>
                <a:endParaRPr lang="de-DE" sz="900" dirty="0"/>
              </a:p>
            </p:txBody>
          </p:sp>
        </mc:Choice>
        <mc:Fallback xmlns="">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35818" y="2141919"/>
                <a:ext cx="3882562" cy="2625461"/>
              </a:xfrm>
              <a:prstGeom prst="rect">
                <a:avLst/>
              </a:prstGeom>
              <a:blipFill>
                <a:blip r:embed="rId4"/>
                <a:stretch>
                  <a:fillRect/>
                </a:stretch>
              </a:blipFill>
            </p:spPr>
            <p:txBody>
              <a:bodyPr/>
              <a:lstStyle/>
              <a:p>
                <a:r>
                  <a:rPr lang="en-GB">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0026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46277" y="2100223"/>
            <a:ext cx="1569244" cy="1070388"/>
            <a:chOff x="4546277" y="2195475"/>
            <a:chExt cx="1569244" cy="1070388"/>
          </a:xfrm>
        </p:grpSpPr>
        <p:sp>
          <p:nvSpPr>
            <p:cNvPr id="41" name="Textfeld 6">
              <a:extLst>
                <a:ext uri="{FF2B5EF4-FFF2-40B4-BE49-F238E27FC236}">
                  <a16:creationId xmlns:a16="http://schemas.microsoft.com/office/drawing/2014/main" id="{E4E0BABF-F88B-4E2F-9185-CAFC05248D9F}"/>
                </a:ext>
              </a:extLst>
            </p:cNvPr>
            <p:cNvSpPr txBox="1"/>
            <p:nvPr/>
          </p:nvSpPr>
          <p:spPr>
            <a:xfrm>
              <a:off x="4546277" y="2988864"/>
              <a:ext cx="1569244" cy="27699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de-DE" sz="600" dirty="0">
                  <a:effectLst/>
                  <a:latin typeface="Open Sans" panose="020B0606030504020204" pitchFamily="34" charset="0"/>
                  <a:ea typeface="Open Sans" panose="020B0606030504020204" pitchFamily="34" charset="0"/>
                  <a:cs typeface="Open Sans" panose="020B0606030504020204" pitchFamily="34" charset="0"/>
                </a:rPr>
                <a:t>Aus einem Berylliumkern mit Neutronen-mangel</a:t>
              </a:r>
              <a:r>
                <a:rPr lang="de-DE" sz="600" dirty="0">
                  <a:latin typeface="Open Sans" panose="020B0606030504020204" pitchFamily="34" charset="0"/>
                  <a:ea typeface="Open Sans" panose="020B0606030504020204" pitchFamily="34" charset="0"/>
                  <a:cs typeface="Open Sans" panose="020B0606030504020204" pitchFamily="34" charset="0"/>
                </a:rPr>
                <a:t> kann mit Beta-Plus-Umwandlung ein stabiler Lithiumkern entstehen.</a:t>
              </a:r>
              <a:endParaRPr lang="de-DE" sz="6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954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95475"/>
                  <a:ext cx="529774" cy="26526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966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96641"/>
                  <a:ext cx="529774" cy="256289"/>
                </a:xfrm>
                <a:prstGeom prst="rect">
                  <a:avLst/>
                </a:prstGeom>
                <a:blipFill>
                  <a:blip r:embed="rId6"/>
                  <a:stretch>
                    <a:fillRect/>
                  </a:stretch>
                </a:blipFill>
              </p:spPr>
              <p:txBody>
                <a:bodyPr/>
                <a:lstStyle/>
                <a:p>
                  <a:r>
                    <a:rPr lang="en-GB">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2"/>
              </a:rPr>
              <a:t>Creative Commons Attribution-</a:t>
            </a:r>
            <a:r>
              <a:rPr lang="en-GB" sz="600" dirty="0" err="1">
                <a:solidFill>
                  <a:schemeClr val="bg1"/>
                </a:solidFill>
                <a:hlinkClick r:id="rId12"/>
              </a:rPr>
              <a:t>ShareAlike</a:t>
            </a:r>
            <a:r>
              <a:rPr lang="en-GB" sz="600" dirty="0">
                <a:solidFill>
                  <a:schemeClr val="bg1"/>
                </a:solidFill>
                <a:hlinkClick r:id="rId12"/>
              </a:rPr>
              <a:t> 4.0 International (CC-BY-SA 4.0)</a:t>
            </a:r>
            <a:r>
              <a:rPr lang="en-GB" sz="600" dirty="0">
                <a:solidFill>
                  <a:schemeClr val="bg1"/>
                </a:solidFill>
              </a:rPr>
              <a:t>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Gruppenpuzzle | Kernreaktionen</a:t>
            </a: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8235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Expertenaufgabe | Fusion im Labor</a:t>
            </a: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618313" y="5065401"/>
                <a:ext cx="5520542" cy="502317"/>
              </a:xfrm>
              <a:prstGeom prst="rect">
                <a:avLst/>
              </a:prstGeom>
              <a:noFill/>
            </p:spPr>
            <p:txBody>
              <a:bodyPr wrap="square" rtlCol="0">
                <a:spAutoFit/>
              </a:bodyPr>
              <a:lstStyle/>
              <a:p>
                <a:pPr marL="38100" lvl="1"/>
                <a:r>
                  <a:rPr lang="de-DE" sz="850" dirty="0">
                    <a:latin typeface="Open Sans" panose="020B0606030504020204" pitchFamily="34" charset="0"/>
                    <a:ea typeface="Open Sans" panose="020B0606030504020204" pitchFamily="34" charset="0"/>
                    <a:cs typeface="Open Sans" panose="020B0606030504020204" pitchFamily="34" charset="0"/>
                  </a:rPr>
                  <a:t>1917 gelang es Ernest Rutherford, eine Fusionsreaktion im Labor durchzuführen. Er bestrahlte ein Gas aus </a:t>
                </a:r>
                <a:r>
                  <a:rPr lang="de-DE" sz="850" b="1" dirty="0">
                    <a:latin typeface="Open Sans" panose="020B0606030504020204" pitchFamily="34" charset="0"/>
                    <a:ea typeface="Open Sans" panose="020B0606030504020204" pitchFamily="34" charset="0"/>
                    <a:cs typeface="Open Sans" panose="020B0606030504020204" pitchFamily="34" charset="0"/>
                  </a:rPr>
                  <a:t>Stickstoff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a:latin typeface="Cambria Math" panose="02040503050406030204" pitchFamily="18" charset="0"/>
                            <a:ea typeface="Cambria Math" panose="02040503050406030204" pitchFamily="18" charset="0"/>
                          </a:rPr>
                          <m:t>𝟔</m:t>
                        </m:r>
                      </m:sub>
                      <m:sup>
                        <m:r>
                          <a:rPr lang="de-DE" sz="850" b="1">
                            <a:latin typeface="Cambria Math" panose="02040503050406030204" pitchFamily="18" charset="0"/>
                            <a:ea typeface="Cambria Math" panose="02040503050406030204" pitchFamily="18" charset="0"/>
                          </a:rPr>
                          <m:t>𝟏𝟐</m:t>
                        </m:r>
                      </m:sup>
                      <m:e>
                        <m:r>
                          <a:rPr lang="de-DE" sz="850" b="1">
                            <a:latin typeface="Cambria Math" panose="02040503050406030204" pitchFamily="18" charset="0"/>
                            <a:ea typeface="Cambria Math" panose="02040503050406030204" pitchFamily="18" charset="0"/>
                          </a:rPr>
                          <m:t>𝐍</m:t>
                        </m:r>
                      </m:e>
                    </m:sPre>
                    <m:r>
                      <a:rPr lang="de-DE" sz="850" b="1">
                        <a:latin typeface="Cambria Math" panose="02040503050406030204" pitchFamily="18" charset="0"/>
                        <a:ea typeface="Cambria Math" panose="02040503050406030204" pitchFamily="18" charset="0"/>
                      </a:rPr>
                      <m:t> </m:t>
                    </m:r>
                  </m:oMath>
                </a14:m>
                <a:r>
                  <a:rPr lang="de-DE" sz="850" dirty="0">
                    <a:latin typeface="Open Sans" panose="020B0606030504020204" pitchFamily="34" charset="0"/>
                    <a:ea typeface="Open Sans" panose="020B0606030504020204" pitchFamily="34" charset="0"/>
                    <a:cs typeface="Open Sans" panose="020B0606030504020204" pitchFamily="34" charset="0"/>
                  </a:rPr>
                  <a:t>mit beschleunigten </a:t>
                </a:r>
                <a:r>
                  <a:rPr lang="de-DE" sz="850" b="1" dirty="0">
                    <a:latin typeface="Open Sans" panose="020B0606030504020204" pitchFamily="34" charset="0"/>
                    <a:ea typeface="Open Sans" panose="020B0606030504020204" pitchFamily="34" charset="0"/>
                    <a:cs typeface="Open Sans" panose="020B0606030504020204" pitchFamily="34" charset="0"/>
                  </a:rPr>
                  <a:t>Heliumkernen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a:latin typeface="Cambria Math" panose="02040503050406030204" pitchFamily="18" charset="0"/>
                            <a:ea typeface="Cambria Math" panose="02040503050406030204" pitchFamily="18" charset="0"/>
                          </a:rPr>
                          <m:t>𝟐</m:t>
                        </m:r>
                      </m:sub>
                      <m:sup>
                        <m:r>
                          <a:rPr lang="de-DE" sz="850" b="1">
                            <a:latin typeface="Cambria Math" panose="02040503050406030204" pitchFamily="18" charset="0"/>
                            <a:ea typeface="Cambria Math" panose="02040503050406030204" pitchFamily="18" charset="0"/>
                          </a:rPr>
                          <m:t>𝟒</m:t>
                        </m:r>
                      </m:sup>
                      <m:e>
                        <m:r>
                          <a:rPr lang="de-DE" sz="850" b="1">
                            <a:latin typeface="Cambria Math" panose="02040503050406030204" pitchFamily="18" charset="0"/>
                            <a:ea typeface="Cambria Math" panose="02040503050406030204" pitchFamily="18" charset="0"/>
                          </a:rPr>
                          <m:t>𝐇𝐞</m:t>
                        </m:r>
                      </m:e>
                    </m:sPre>
                    <m:r>
                      <a:rPr lang="de-DE" sz="850">
                        <a:latin typeface="Cambria Math" panose="02040503050406030204" pitchFamily="18" charset="0"/>
                        <a:ea typeface="Cambria Math" panose="02040503050406030204" pitchFamily="18" charset="0"/>
                      </a:rPr>
                      <m:t> </m:t>
                    </m:r>
                  </m:oMath>
                </a14:m>
                <a:r>
                  <a:rPr lang="de-DE" sz="850" dirty="0">
                    <a:latin typeface="Open Sans" panose="020B0606030504020204" pitchFamily="34" charset="0"/>
                    <a:ea typeface="Open Sans" panose="020B0606030504020204" pitchFamily="34" charset="0"/>
                    <a:cs typeface="Open Sans" panose="020B0606030504020204" pitchFamily="34" charset="0"/>
                  </a:rPr>
                  <a:t>. Bei der Reaktion entstanden ein </a:t>
                </a:r>
                <a:r>
                  <a:rPr lang="de-DE" sz="850" b="1" dirty="0">
                    <a:latin typeface="Open Sans" panose="020B0606030504020204" pitchFamily="34" charset="0"/>
                    <a:ea typeface="Open Sans" panose="020B0606030504020204" pitchFamily="34" charset="0"/>
                    <a:cs typeface="Open Sans" panose="020B0606030504020204" pitchFamily="34" charset="0"/>
                  </a:rPr>
                  <a:t>Tochterkern</a:t>
                </a:r>
                <a:r>
                  <a:rPr lang="de-DE" sz="850" dirty="0">
                    <a:latin typeface="Open Sans" panose="020B0606030504020204" pitchFamily="34" charset="0"/>
                    <a:ea typeface="Open Sans" panose="020B0606030504020204" pitchFamily="34" charset="0"/>
                    <a:cs typeface="Open Sans" panose="020B0606030504020204" pitchFamily="34" charset="0"/>
                  </a:rPr>
                  <a:t> und ein </a:t>
                </a:r>
                <a:r>
                  <a:rPr lang="de-DE" sz="850" b="1" dirty="0">
                    <a:latin typeface="Open Sans" panose="020B0606030504020204" pitchFamily="34" charset="0"/>
                    <a:ea typeface="Open Sans" panose="020B0606030504020204" pitchFamily="34" charset="0"/>
                    <a:cs typeface="Open Sans" panose="020B0606030504020204" pitchFamily="34" charset="0"/>
                  </a:rPr>
                  <a:t>einzelnes Proton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a:latin typeface="Cambria Math" panose="02040503050406030204" pitchFamily="18" charset="0"/>
                            <a:ea typeface="Cambria Math" panose="02040503050406030204" pitchFamily="18" charset="0"/>
                          </a:rPr>
                          <m:t>𝟏</m:t>
                        </m:r>
                      </m:sub>
                      <m:sup>
                        <m:r>
                          <a:rPr lang="de-DE" sz="850" b="1">
                            <a:latin typeface="Cambria Math" panose="02040503050406030204" pitchFamily="18" charset="0"/>
                            <a:ea typeface="Cambria Math" panose="02040503050406030204" pitchFamily="18" charset="0"/>
                          </a:rPr>
                          <m:t>𝟏</m:t>
                        </m:r>
                      </m:sup>
                      <m:e>
                        <m:r>
                          <a:rPr lang="de-DE" sz="850" b="1">
                            <a:latin typeface="Cambria Math" panose="02040503050406030204" pitchFamily="18" charset="0"/>
                            <a:ea typeface="Cambria Math" panose="02040503050406030204" pitchFamily="18" charset="0"/>
                          </a:rPr>
                          <m:t>𝐩</m:t>
                        </m:r>
                      </m:e>
                    </m:sPre>
                    <m:r>
                      <a:rPr lang="de-DE" sz="850" b="1">
                        <a:latin typeface="Cambria Math" panose="02040503050406030204" pitchFamily="18" charset="0"/>
                        <a:ea typeface="Cambria Math" panose="02040503050406030204" pitchFamily="18" charset="0"/>
                      </a:rPr>
                      <m:t> </m:t>
                    </m:r>
                  </m:oMath>
                </a14:m>
                <a:r>
                  <a:rPr lang="de-DE" sz="850" dirty="0">
                    <a:latin typeface="Open Sans" panose="020B0606030504020204" pitchFamily="34" charset="0"/>
                    <a:ea typeface="Open Sans" panose="020B0606030504020204" pitchFamily="34" charset="0"/>
                    <a:cs typeface="Open Sans" panose="020B0606030504020204" pitchFamily="34" charset="0"/>
                  </a:rPr>
                  <a:t>.</a:t>
                </a:r>
              </a:p>
            </p:txBody>
          </p:sp>
        </mc:Choice>
        <mc:Fallback xmlns="">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618313" y="5065401"/>
                <a:ext cx="5520542" cy="502317"/>
              </a:xfrm>
              <a:prstGeom prst="rect">
                <a:avLst/>
              </a:prstGeom>
              <a:blipFill>
                <a:blip r:embed="rId2"/>
                <a:stretch>
                  <a:fillRect b="-4878"/>
                </a:stretch>
              </a:blipFill>
            </p:spPr>
            <p:txBody>
              <a:bodyPr/>
              <a:lstStyle/>
              <a:p>
                <a:r>
                  <a:rPr lang="en-GB">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18311" y="56414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de-DE" sz="850" dirty="0">
                <a:effectLst/>
                <a:latin typeface="Open Sans" panose="020B0606030504020204" pitchFamily="34" charset="0"/>
                <a:ea typeface="Open Sans" panose="020B0606030504020204" pitchFamily="34" charset="0"/>
                <a:cs typeface="Open Sans" panose="020B0606030504020204" pitchFamily="34" charset="0"/>
              </a:rPr>
              <a:t>Stelle die Reaktionsgleichung auf. Nutze die Erhaltung der Massen- und der Kernladungszahl sowie die Nuklidkarte um den Tochterkern zu ermitteln (Die Formel in der </a:t>
            </a:r>
            <a:r>
              <a:rPr lang="de-DE" sz="850" dirty="0" err="1">
                <a:effectLst/>
                <a:latin typeface="Open Sans" panose="020B0606030504020204" pitchFamily="34" charset="0"/>
                <a:ea typeface="Open Sans" panose="020B0606030504020204" pitchFamily="34" charset="0"/>
                <a:cs typeface="Open Sans" panose="020B0606030504020204" pitchFamily="34" charset="0"/>
              </a:rPr>
              <a:t>Nutshell</a:t>
            </a:r>
            <a:r>
              <a:rPr lang="de-DE" sz="850" dirty="0">
                <a:effectLst/>
                <a:latin typeface="Open Sans" panose="020B0606030504020204" pitchFamily="34" charset="0"/>
                <a:ea typeface="Open Sans" panose="020B0606030504020204" pitchFamily="34" charset="0"/>
                <a:cs typeface="Open Sans" panose="020B0606030504020204" pitchFamily="34" charset="0"/>
              </a:rPr>
              <a:t>-Box kann dir helfen).</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6484792"/>
            <a:ext cx="5520545" cy="666849"/>
          </a:xfrm>
          <a:prstGeom prst="rect">
            <a:avLst/>
          </a:prstGeom>
          <a:noFill/>
        </p:spPr>
        <p:txBody>
          <a:bodyPr wrap="square" rtlCol="0">
            <a:spAutoFit/>
          </a:bodyPr>
          <a:lstStyle/>
          <a:p>
            <a:pPr marL="266700" lvl="1" indent="-228600">
              <a:spcAft>
                <a:spcPts val="400"/>
              </a:spcAft>
              <a:buFont typeface="+mj-lt"/>
              <a:buAutoNum type="alphaLcParenR" startAt="2"/>
            </a:pPr>
            <a:r>
              <a:rPr lang="de-DE" sz="850" dirty="0">
                <a:effectLst/>
                <a:latin typeface="Open Sans" panose="020B0606030504020204" pitchFamily="34" charset="0"/>
                <a:ea typeface="Open Sans" panose="020B0606030504020204" pitchFamily="34" charset="0"/>
                <a:cs typeface="Open Sans" panose="020B0606030504020204" pitchFamily="34" charset="0"/>
              </a:rPr>
              <a:t>Stelle Vermutungen auf, um die folgende  Frage zu beantworten:</a:t>
            </a:r>
          </a:p>
          <a:p>
            <a:pPr marL="38100" lvl="1" algn="ctr">
              <a:spcAft>
                <a:spcPts val="400"/>
              </a:spcAft>
            </a:pPr>
            <a:r>
              <a:rPr lang="de-DE" sz="850" i="1" dirty="0">
                <a:effectLst/>
                <a:latin typeface="Open Sans" panose="020B0606030504020204" pitchFamily="34" charset="0"/>
                <a:ea typeface="Open Sans" panose="020B0606030504020204" pitchFamily="34" charset="0"/>
                <a:cs typeface="Open Sans" panose="020B0606030504020204" pitchFamily="34" charset="0"/>
              </a:rPr>
              <a:t>Obwohl bereits 1917 diese Fusionsreaktion beobachtet wurde und heute mithilfe </a:t>
            </a:r>
            <a:br>
              <a:rPr lang="de-DE" sz="850" i="1" dirty="0">
                <a:effectLst/>
                <a:latin typeface="Open Sans" panose="020B0606030504020204" pitchFamily="34" charset="0"/>
                <a:ea typeface="Open Sans" panose="020B0606030504020204" pitchFamily="34" charset="0"/>
                <a:cs typeface="Open Sans" panose="020B0606030504020204" pitchFamily="34" charset="0"/>
              </a:rPr>
            </a:br>
            <a:r>
              <a:rPr lang="de-DE" sz="850" i="1" dirty="0">
                <a:effectLst/>
                <a:latin typeface="Open Sans" panose="020B0606030504020204" pitchFamily="34" charset="0"/>
                <a:ea typeface="Open Sans" panose="020B0606030504020204" pitchFamily="34" charset="0"/>
                <a:cs typeface="Open Sans" panose="020B0606030504020204" pitchFamily="34" charset="0"/>
              </a:rPr>
              <a:t>von Teilchenbeschleunigern verschiedenste Kernfusionen durchgeführt werden können, ist</a:t>
            </a:r>
            <a:br>
              <a:rPr lang="de-DE" sz="850" i="1" dirty="0">
                <a:effectLst/>
                <a:latin typeface="Open Sans" panose="020B0606030504020204" pitchFamily="34" charset="0"/>
                <a:ea typeface="Open Sans" panose="020B0606030504020204" pitchFamily="34" charset="0"/>
                <a:cs typeface="Open Sans" panose="020B0606030504020204" pitchFamily="34" charset="0"/>
              </a:rPr>
            </a:br>
            <a:r>
              <a:rPr lang="de-DE" sz="850" i="1" dirty="0">
                <a:effectLst/>
                <a:latin typeface="Open Sans" panose="020B0606030504020204" pitchFamily="34" charset="0"/>
                <a:ea typeface="Open Sans" panose="020B0606030504020204" pitchFamily="34" charset="0"/>
                <a:cs typeface="Open Sans" panose="020B0606030504020204" pitchFamily="34" charset="0"/>
              </a:rPr>
              <a:t>es noch nicht möglich, die Kernfusion als effektive Energiequelle zu nutzen. Wie kann das sein?</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5144"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Steckbrief: Kernfusion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319456"/>
              </a:xfrm>
              <a:prstGeom prst="rect">
                <a:avLst/>
              </a:prstGeom>
              <a:noFill/>
            </p:spPr>
            <p:txBody>
              <a:bodyPr wrap="square" rtlCol="0">
                <a:noAutofit/>
              </a:bodyPr>
              <a:lstStyle/>
              <a:p>
                <a:pPr algn="just">
                  <a:lnSpc>
                    <a:spcPct val="107000"/>
                  </a:lnSpc>
                  <a:spcBef>
                    <a:spcPts val="600"/>
                  </a:spcBef>
                </a:pPr>
                <a:r>
                  <a:rPr lang="de-DE" sz="850" dirty="0">
                    <a:latin typeface="Open Sans" panose="020B0606030504020204" pitchFamily="34" charset="0"/>
                    <a:ea typeface="Open Sans" panose="020B0606030504020204" pitchFamily="34" charset="0"/>
                    <a:cs typeface="Open Sans" panose="020B0606030504020204" pitchFamily="34" charset="0"/>
                  </a:rPr>
                  <a:t>Als Kernfusion werden Kernreaktionen bezeichnet, bei denen sich zwei Atomkerne zu einem neuen Nuklid „</a:t>
                </a:r>
                <a:r>
                  <a:rPr lang="de-DE" sz="850" b="1" dirty="0">
                    <a:latin typeface="Open Sans" panose="020B0606030504020204" pitchFamily="34" charset="0"/>
                    <a:ea typeface="Open Sans" panose="020B0606030504020204" pitchFamily="34" charset="0"/>
                    <a:cs typeface="Open Sans" panose="020B0606030504020204" pitchFamily="34" charset="0"/>
                  </a:rPr>
                  <a:t>verschmelzen</a:t>
                </a:r>
                <a:r>
                  <a:rPr lang="de-DE" sz="850" dirty="0">
                    <a:latin typeface="Open Sans" panose="020B0606030504020204" pitchFamily="34" charset="0"/>
                    <a:ea typeface="Open Sans" panose="020B0606030504020204" pitchFamily="34" charset="0"/>
                    <a:cs typeface="Open Sans" panose="020B0606030504020204" pitchFamily="34" charset="0"/>
                  </a:rPr>
                  <a:t>“. Wie wir wissen, finden unter natürlichen Voraussetzungen auf der Erde keine Kernfusionen statt (ganz im Gegensatz zu radioaktiven Kernumwandlungen wie der Beta-Umwandlung). Dies liegt daran, dass eine physikalische Kraft das Fusionieren von Kernen „verhindert“:  Die beiden Atomkerne besitzen nämlich positive Ladungen (Protonen) und stoßen sich aufgrund der </a:t>
                </a:r>
                <a:r>
                  <a:rPr lang="de-DE" sz="850" b="1" dirty="0">
                    <a:latin typeface="Open Sans" panose="020B0606030504020204" pitchFamily="34" charset="0"/>
                    <a:ea typeface="Open Sans" panose="020B0606030504020204" pitchFamily="34" charset="0"/>
                    <a:cs typeface="Open Sans" panose="020B0606030504020204" pitchFamily="34" charset="0"/>
                  </a:rPr>
                  <a:t>Coulombkraft</a:t>
                </a:r>
                <a:r>
                  <a:rPr lang="de-DE" sz="850" dirty="0">
                    <a:latin typeface="Open Sans" panose="020B0606030504020204" pitchFamily="34" charset="0"/>
                    <a:ea typeface="Open Sans" panose="020B0606030504020204" pitchFamily="34" charset="0"/>
                    <a:cs typeface="Open Sans" panose="020B0606030504020204" pitchFamily="34" charset="0"/>
                  </a:rPr>
                  <a:t> eigentlich ab. Sind allerdings Umgebungstemperatur und Druck hoch genug – ist also der Abstand der Nuklide niedrig und die Energie der Nuklide hoch genug, kann die </a:t>
                </a:r>
                <a:r>
                  <a:rPr lang="de-DE" sz="850" b="1" dirty="0">
                    <a:latin typeface="Open Sans" panose="020B0606030504020204" pitchFamily="34" charset="0"/>
                    <a:ea typeface="Open Sans" panose="020B0606030504020204" pitchFamily="34" charset="0"/>
                    <a:cs typeface="Open Sans" panose="020B0606030504020204" pitchFamily="34" charset="0"/>
                  </a:rPr>
                  <a:t>Coulomb-Barriere</a:t>
                </a:r>
                <a:r>
                  <a:rPr lang="de-DE" sz="850" dirty="0">
                    <a:latin typeface="Open Sans" panose="020B0606030504020204" pitchFamily="34" charset="0"/>
                    <a:ea typeface="Open Sans" panose="020B0606030504020204" pitchFamily="34" charset="0"/>
                    <a:cs typeface="Open Sans" panose="020B0606030504020204" pitchFamily="34" charset="0"/>
                  </a:rPr>
                  <a:t> überwunden werden und die Fusion stattfinden. Die einzige natürliche Umgebung, in der dies möglich ist, sind Sterne. In unserer Sonne beispielsweise fusionieren Wasserstoffkerne zu Helium (Das sogenannte </a:t>
                </a:r>
                <a:r>
                  <a:rPr lang="de-DE" sz="850" b="1" dirty="0">
                    <a:latin typeface="Open Sans" panose="020B0606030504020204" pitchFamily="34" charset="0"/>
                    <a:ea typeface="Open Sans" panose="020B0606030504020204" pitchFamily="34" charset="0"/>
                    <a:cs typeface="Open Sans" panose="020B0606030504020204" pitchFamily="34" charset="0"/>
                  </a:rPr>
                  <a:t>Wasserstoffbrennen</a:t>
                </a:r>
                <a:r>
                  <a:rPr lang="de-DE" sz="850" dirty="0">
                    <a:latin typeface="Open Sans" panose="020B0606030504020204" pitchFamily="34" charset="0"/>
                    <a:ea typeface="Open Sans" panose="020B0606030504020204" pitchFamily="34" charset="0"/>
                    <a:cs typeface="Open Sans" panose="020B0606030504020204" pitchFamily="34" charset="0"/>
                  </a:rPr>
                  <a:t>). Beispiele für mögliche Reaktionen sind</a:t>
                </a:r>
                <a:endParaRPr lang="en-GB" sz="850" dirty="0">
                  <a:latin typeface="Open Sans" panose="020B0606030504020204" pitchFamily="34" charset="0"/>
                  <a:ea typeface="Open Sans" panose="020B0606030504020204" pitchFamily="34" charset="0"/>
                  <a:cs typeface="Open Sans" panose="020B0606030504020204" pitchFamily="34" charset="0"/>
                </a:endParaRPr>
              </a:p>
              <a:p>
                <a:pPr>
                  <a:lnSpc>
                    <a:spcPct val="107000"/>
                  </a:lnSpc>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1</m:t>
                          </m:r>
                        </m:sub>
                        <m:sup>
                          <m:r>
                            <a:rPr lang="de-DE" sz="900">
                              <a:latin typeface="Cambria Math" panose="02040503050406030204" pitchFamily="18" charset="0"/>
                              <a:ea typeface="Cambria Math" panose="02040503050406030204" pitchFamily="18" charset="0"/>
                            </a:rPr>
                            <m:t>2</m:t>
                          </m:r>
                        </m:sup>
                        <m:e>
                          <m:r>
                            <m:rPr>
                              <m:sty m:val="p"/>
                            </m:rPr>
                            <a:rPr lang="de-DE" sz="900">
                              <a:latin typeface="Cambria Math" panose="02040503050406030204" pitchFamily="18" charset="0"/>
                              <a:ea typeface="Cambria Math" panose="02040503050406030204" pitchFamily="18" charset="0"/>
                            </a:rPr>
                            <m:t>H</m:t>
                          </m:r>
                        </m:e>
                      </m:sPre>
                      <m:r>
                        <a:rPr lang="de-DE" sz="90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1</m:t>
                          </m:r>
                        </m:sub>
                        <m:sup>
                          <m:r>
                            <a:rPr lang="de-DE" sz="900">
                              <a:latin typeface="Cambria Math" panose="02040503050406030204" pitchFamily="18" charset="0"/>
                              <a:ea typeface="Cambria Math" panose="02040503050406030204" pitchFamily="18" charset="0"/>
                            </a:rPr>
                            <m:t>1</m:t>
                          </m:r>
                        </m:sup>
                        <m:e>
                          <m:r>
                            <m:rPr>
                              <m:sty m:val="p"/>
                            </m:rPr>
                            <a:rPr lang="de-DE" sz="900">
                              <a:latin typeface="Cambria Math" panose="02040503050406030204" pitchFamily="18" charset="0"/>
                              <a:ea typeface="Cambria Math" panose="02040503050406030204" pitchFamily="18" charset="0"/>
                            </a:rPr>
                            <m:t>H</m:t>
                          </m:r>
                        </m:e>
                      </m:sPre>
                      <m:r>
                        <a:rPr lang="de-DE" sz="90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2</m:t>
                          </m:r>
                        </m:sub>
                        <m:sup>
                          <m:r>
                            <a:rPr lang="de-DE" sz="900">
                              <a:latin typeface="Cambria Math" panose="02040503050406030204" pitchFamily="18" charset="0"/>
                              <a:ea typeface="Cambria Math" panose="02040503050406030204" pitchFamily="18" charset="0"/>
                            </a:rPr>
                            <m:t>3</m:t>
                          </m:r>
                        </m:sup>
                        <m:e>
                          <m:r>
                            <m:rPr>
                              <m:sty m:val="p"/>
                            </m:rPr>
                            <a:rPr lang="de-DE" sz="900">
                              <a:latin typeface="Cambria Math" panose="02040503050406030204" pitchFamily="18" charset="0"/>
                              <a:ea typeface="Cambria Math" panose="02040503050406030204" pitchFamily="18" charset="0"/>
                            </a:rPr>
                            <m:t>He</m:t>
                          </m:r>
                        </m:e>
                      </m:sPre>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γ</m:t>
                      </m:r>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a:pPr>
                  <a:lnSpc>
                    <a:spcPct val="107000"/>
                  </a:lnSpc>
                </a:pP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Oder auch:</a:t>
                </a:r>
              </a:p>
              <a:p>
                <a:pPr>
                  <a:lnSpc>
                    <a:spcPct val="107000"/>
                  </a:lnSpc>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b="0" i="0" smtClean="0">
                              <a:latin typeface="Cambria Math" panose="02040503050406030204" pitchFamily="18" charset="0"/>
                              <a:ea typeface="Cambria Math" panose="02040503050406030204" pitchFamily="18" charset="0"/>
                            </a:rPr>
                            <m:t>2</m:t>
                          </m:r>
                        </m:sub>
                        <m:sup>
                          <m:r>
                            <a:rPr lang="de-DE" sz="900" b="0" i="0" smtClean="0">
                              <a:latin typeface="Cambria Math" panose="02040503050406030204" pitchFamily="18" charset="0"/>
                              <a:ea typeface="Cambria Math" panose="02040503050406030204" pitchFamily="18" charset="0"/>
                            </a:rPr>
                            <m:t>3</m:t>
                          </m:r>
                        </m:sup>
                        <m:e>
                          <m:r>
                            <m:rPr>
                              <m:sty m:val="p"/>
                            </m:rPr>
                            <a:rPr lang="de-DE" sz="900" b="0" i="0" smtClean="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2</m:t>
                          </m:r>
                        </m:sub>
                        <m:sup>
                          <m:r>
                            <a:rPr lang="de-DE" sz="900" i="0">
                              <a:latin typeface="Cambria Math" panose="02040503050406030204" pitchFamily="18" charset="0"/>
                              <a:ea typeface="Cambria Math" panose="02040503050406030204" pitchFamily="18" charset="0"/>
                            </a:rPr>
                            <m:t>3</m:t>
                          </m:r>
                        </m:sup>
                        <m:e>
                          <m:r>
                            <m:rPr>
                              <m:sty m:val="p"/>
                            </m:rPr>
                            <a:rPr lang="de-DE" sz="900" i="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2</m:t>
                          </m:r>
                        </m:sub>
                        <m:sup>
                          <m:r>
                            <a:rPr lang="de-DE" sz="900" b="0" i="0" smtClean="0">
                              <a:latin typeface="Cambria Math" panose="02040503050406030204" pitchFamily="18" charset="0"/>
                              <a:ea typeface="Cambria Math" panose="02040503050406030204" pitchFamily="18" charset="0"/>
                            </a:rPr>
                            <m:t>4</m:t>
                          </m:r>
                        </m:sup>
                        <m:e>
                          <m:r>
                            <m:rPr>
                              <m:sty m:val="p"/>
                            </m:rPr>
                            <a:rPr lang="de-DE" sz="900" i="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1</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H</m:t>
                          </m:r>
                        </m:e>
                      </m:sPre>
                      <m:r>
                        <a:rPr lang="de-DE" sz="900" b="0" i="0" smtClean="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1</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H</m:t>
                          </m:r>
                        </m:e>
                      </m:sPre>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a:pPr>
                  <a:lnSpc>
                    <a:spcPct val="107000"/>
                  </a:lnSpc>
                  <a:spcBef>
                    <a:spcPts val="600"/>
                  </a:spcBef>
                  <a:spcAft>
                    <a:spcPts val="600"/>
                  </a:spcAft>
                </a:pPr>
                <a:r>
                  <a:rPr lang="de-DE" sz="850" dirty="0">
                    <a:latin typeface="Open Sans" panose="020B0606030504020204" pitchFamily="34" charset="0"/>
                    <a:ea typeface="Open Sans" panose="020B0606030504020204" pitchFamily="34" charset="0"/>
                    <a:cs typeface="Open Sans" panose="020B0606030504020204" pitchFamily="34" charset="0"/>
                  </a:rPr>
                  <a:t>Bei Fusionsreaktionen stehen auf der linken Seite der Gleichung immer </a:t>
                </a:r>
                <a:r>
                  <a:rPr lang="de-DE" sz="850" b="1" dirty="0">
                    <a:latin typeface="Open Sans" panose="020B0606030504020204" pitchFamily="34" charset="0"/>
                    <a:ea typeface="Open Sans" panose="020B0606030504020204" pitchFamily="34" charset="0"/>
                    <a:cs typeface="Open Sans" panose="020B0606030504020204" pitchFamily="34" charset="0"/>
                  </a:rPr>
                  <a:t>zwei Atomkerne</a:t>
                </a:r>
                <a:r>
                  <a:rPr lang="de-DE" sz="850" dirty="0">
                    <a:latin typeface="Open Sans" panose="020B0606030504020204" pitchFamily="34" charset="0"/>
                    <a:ea typeface="Open Sans" panose="020B0606030504020204" pitchFamily="34" charset="0"/>
                    <a:cs typeface="Open Sans" panose="020B0606030504020204" pitchFamily="34" charset="0"/>
                  </a:rPr>
                  <a:t>. Auf der rechten Seite steht mindestens ein Tochterkern. Es können unterschiedlichste weitere Teilchen freigesetzt werden, wie z.B. hier ein Gammaquant (</a:t>
                </a:r>
                <a:r>
                  <a:rPr lang="de-DE" sz="850" b="1" dirty="0">
                    <a:latin typeface="Open Sans" panose="020B0606030504020204" pitchFamily="34" charset="0"/>
                    <a:ea typeface="Open Sans" panose="020B0606030504020204" pitchFamily="34" charset="0"/>
                    <a:cs typeface="Open Sans" panose="020B0606030504020204" pitchFamily="34" charset="0"/>
                  </a:rPr>
                  <a:t>Photon</a:t>
                </a:r>
                <a:r>
                  <a:rPr lang="de-DE" sz="850" dirty="0">
                    <a:latin typeface="Open Sans" panose="020B0606030504020204" pitchFamily="34" charset="0"/>
                    <a:ea typeface="Open Sans" panose="020B0606030504020204" pitchFamily="34" charset="0"/>
                    <a:cs typeface="Open Sans" panose="020B0606030504020204" pitchFamily="34" charset="0"/>
                  </a:rPr>
                  <a:t>, mit γ bezeichnet). Oftmals ist auch der Tochterkern radioaktiv.</a:t>
                </a: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319456"/>
              </a:xfrm>
              <a:prstGeom prst="rect">
                <a:avLst/>
              </a:prstGeom>
              <a:blipFill>
                <a:blip r:embed="rId3"/>
                <a:stretch>
                  <a:fillRect b="-2202"/>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6" y="3135812"/>
            <a:ext cx="1716739" cy="1558312"/>
            <a:chOff x="724121" y="6674251"/>
            <a:chExt cx="2236134" cy="1558312"/>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1" y="6903994"/>
                  <a:ext cx="2236134" cy="1328569"/>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850" dirty="0">
                      <a:latin typeface="Open Sans" panose="020B0606030504020204" pitchFamily="34" charset="0"/>
                      <a:ea typeface="Open Sans" panose="020B0606030504020204" pitchFamily="34" charset="0"/>
                      <a:cs typeface="Open Sans" panose="020B0606030504020204" pitchFamily="34" charset="0"/>
                    </a:rPr>
                    <a:t>Die </a:t>
                  </a:r>
                  <a:r>
                    <a:rPr lang="en-GB" sz="850" dirty="0" err="1">
                      <a:latin typeface="Open Sans" panose="020B0606030504020204" pitchFamily="34" charset="0"/>
                      <a:ea typeface="Open Sans" panose="020B0606030504020204" pitchFamily="34" charset="0"/>
                      <a:cs typeface="Open Sans" panose="020B0606030504020204" pitchFamily="34" charset="0"/>
                    </a:rPr>
                    <a:t>Gesamtreaktion</a:t>
                  </a:r>
                  <a:br>
                    <a:rPr lang="en-GB" sz="850" dirty="0">
                      <a:latin typeface="Open Sans" panose="020B0606030504020204" pitchFamily="34" charset="0"/>
                      <a:ea typeface="Open Sans" panose="020B0606030504020204" pitchFamily="34" charset="0"/>
                      <a:cs typeface="Open Sans" panose="020B0606030504020204" pitchFamily="34" charset="0"/>
                    </a:rPr>
                  </a:br>
                  <a:r>
                    <a:rPr lang="en-GB" sz="850" dirty="0" err="1">
                      <a:latin typeface="Open Sans" panose="020B0606030504020204" pitchFamily="34" charset="0"/>
                      <a:ea typeface="Open Sans" panose="020B0606030504020204" pitchFamily="34" charset="0"/>
                      <a:cs typeface="Open Sans" panose="020B0606030504020204" pitchFamily="34" charset="0"/>
                    </a:rPr>
                    <a:t>lautet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allgemein</a:t>
                  </a:r>
                  <a:br>
                    <a:rPr lang="de-DE" sz="85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850" i="1">
                              <a:latin typeface="Cambria Math" panose="02040503050406030204" pitchFamily="18" charset="0"/>
                              <a:ea typeface="Cambria Math" panose="02040503050406030204" pitchFamily="18" charset="0"/>
                            </a:rPr>
                          </m:ctrlPr>
                        </m:sPrePr>
                        <m:sub>
                          <m:sSub>
                            <m:sSubPr>
                              <m:ctrlPr>
                                <a:rPr lang="de-DE" sz="850" i="1">
                                  <a:latin typeface="Cambria Math" panose="02040503050406030204" pitchFamily="18" charset="0"/>
                                  <a:ea typeface="Cambria Math" panose="02040503050406030204" pitchFamily="18" charset="0"/>
                                </a:rPr>
                              </m:ctrlPr>
                            </m:sSubPr>
                            <m:e>
                              <m:r>
                                <a:rPr lang="de-DE" sz="850" i="1">
                                  <a:latin typeface="Cambria Math" panose="02040503050406030204" pitchFamily="18" charset="0"/>
                                  <a:ea typeface="Cambria Math" panose="02040503050406030204" pitchFamily="18" charset="0"/>
                                </a:rPr>
                                <m:t>𝑍</m:t>
                              </m:r>
                            </m:e>
                            <m:sub>
                              <m:r>
                                <a:rPr lang="de-DE" sz="850" i="1">
                                  <a:latin typeface="Cambria Math" panose="02040503050406030204" pitchFamily="18" charset="0"/>
                                  <a:ea typeface="Cambria Math" panose="02040503050406030204" pitchFamily="18" charset="0"/>
                                </a:rPr>
                                <m:t>1</m:t>
                              </m:r>
                            </m:sub>
                          </m:sSub>
                        </m:sub>
                        <m:sup>
                          <m:sSub>
                            <m:sSubPr>
                              <m:ctrlPr>
                                <a:rPr lang="de-DE" sz="850" i="1">
                                  <a:latin typeface="Cambria Math" panose="02040503050406030204" pitchFamily="18" charset="0"/>
                                  <a:ea typeface="Cambria Math" panose="02040503050406030204" pitchFamily="18" charset="0"/>
                                </a:rPr>
                              </m:ctrlPr>
                            </m:sSubPr>
                            <m:e>
                              <m:r>
                                <a:rPr lang="de-DE" sz="850" i="1">
                                  <a:latin typeface="Cambria Math" panose="02040503050406030204" pitchFamily="18" charset="0"/>
                                  <a:ea typeface="Cambria Math" panose="02040503050406030204" pitchFamily="18" charset="0"/>
                                </a:rPr>
                                <m:t>𝐴</m:t>
                              </m:r>
                            </m:e>
                            <m:sub>
                              <m:r>
                                <a:rPr lang="de-DE" sz="850" i="1">
                                  <a:latin typeface="Cambria Math" panose="02040503050406030204" pitchFamily="18" charset="0"/>
                                  <a:ea typeface="Cambria Math" panose="02040503050406030204" pitchFamily="18" charset="0"/>
                                </a:rPr>
                                <m:t>1</m:t>
                              </m:r>
                            </m:sub>
                          </m:sSub>
                        </m:sup>
                        <m:e>
                          <m:sSub>
                            <m:sSubPr>
                              <m:ctrlPr>
                                <a:rPr lang="de-DE" sz="850" i="1">
                                  <a:latin typeface="Cambria Math" panose="02040503050406030204" pitchFamily="18" charset="0"/>
                                  <a:ea typeface="Cambria Math" panose="02040503050406030204" pitchFamily="18" charset="0"/>
                                </a:rPr>
                              </m:ctrlPr>
                            </m:sSubPr>
                            <m:e>
                              <m:r>
                                <a:rPr lang="de-DE" sz="850" i="1">
                                  <a:latin typeface="Cambria Math" panose="02040503050406030204" pitchFamily="18" charset="0"/>
                                  <a:ea typeface="Cambria Math" panose="02040503050406030204" pitchFamily="18" charset="0"/>
                                </a:rPr>
                                <m:t>𝑋</m:t>
                              </m:r>
                            </m:e>
                            <m:sub>
                              <m:r>
                                <a:rPr lang="de-DE" sz="850" i="1">
                                  <a:latin typeface="Cambria Math" panose="02040503050406030204" pitchFamily="18" charset="0"/>
                                  <a:ea typeface="Cambria Math" panose="02040503050406030204" pitchFamily="18" charset="0"/>
                                </a:rPr>
                                <m:t>1</m:t>
                              </m:r>
                            </m:sub>
                          </m:sSub>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sSub>
                            <m:sSubPr>
                              <m:ctrlPr>
                                <a:rPr lang="de-DE" sz="850" i="1">
                                  <a:latin typeface="Cambria Math" panose="02040503050406030204" pitchFamily="18" charset="0"/>
                                  <a:ea typeface="Cambria Math" panose="02040503050406030204" pitchFamily="18" charset="0"/>
                                </a:rPr>
                              </m:ctrlPr>
                            </m:sSubPr>
                            <m:e>
                              <m:r>
                                <a:rPr lang="de-DE" sz="850" i="1">
                                  <a:latin typeface="Cambria Math" panose="02040503050406030204" pitchFamily="18" charset="0"/>
                                  <a:ea typeface="Cambria Math" panose="02040503050406030204" pitchFamily="18" charset="0"/>
                                </a:rPr>
                                <m:t>𝑍</m:t>
                              </m:r>
                            </m:e>
                            <m:sub>
                              <m:r>
                                <a:rPr lang="de-DE" sz="850" i="1">
                                  <a:latin typeface="Cambria Math" panose="02040503050406030204" pitchFamily="18" charset="0"/>
                                  <a:ea typeface="Cambria Math" panose="02040503050406030204" pitchFamily="18" charset="0"/>
                                </a:rPr>
                                <m:t>2</m:t>
                              </m:r>
                            </m:sub>
                          </m:sSub>
                        </m:sub>
                        <m:sup>
                          <m:sSub>
                            <m:sSubPr>
                              <m:ctrlPr>
                                <a:rPr lang="de-DE" sz="850" i="1">
                                  <a:latin typeface="Cambria Math" panose="02040503050406030204" pitchFamily="18" charset="0"/>
                                  <a:ea typeface="Cambria Math" panose="02040503050406030204" pitchFamily="18" charset="0"/>
                                </a:rPr>
                              </m:ctrlPr>
                            </m:sSubPr>
                            <m:e>
                              <m:r>
                                <a:rPr lang="de-DE" sz="850" i="1">
                                  <a:latin typeface="Cambria Math" panose="02040503050406030204" pitchFamily="18" charset="0"/>
                                  <a:ea typeface="Cambria Math" panose="02040503050406030204" pitchFamily="18" charset="0"/>
                                </a:rPr>
                                <m:t>𝐴</m:t>
                              </m:r>
                            </m:e>
                            <m:sub>
                              <m:r>
                                <a:rPr lang="de-DE" sz="850" i="1">
                                  <a:latin typeface="Cambria Math" panose="02040503050406030204" pitchFamily="18" charset="0"/>
                                  <a:ea typeface="Cambria Math" panose="02040503050406030204" pitchFamily="18" charset="0"/>
                                </a:rPr>
                                <m:t>2</m:t>
                              </m:r>
                            </m:sub>
                          </m:sSub>
                        </m:sup>
                        <m:e>
                          <m:sSub>
                            <m:sSubPr>
                              <m:ctrlPr>
                                <a:rPr lang="de-DE" sz="850" i="1">
                                  <a:latin typeface="Cambria Math" panose="02040503050406030204" pitchFamily="18" charset="0"/>
                                  <a:ea typeface="Cambria Math" panose="02040503050406030204" pitchFamily="18" charset="0"/>
                                </a:rPr>
                              </m:ctrlPr>
                            </m:sSubPr>
                            <m:e>
                              <m:r>
                                <a:rPr lang="de-DE" sz="850" i="1">
                                  <a:latin typeface="Cambria Math" panose="02040503050406030204" pitchFamily="18" charset="0"/>
                                  <a:ea typeface="Cambria Math" panose="02040503050406030204" pitchFamily="18" charset="0"/>
                                </a:rPr>
                                <m:t>𝑋</m:t>
                              </m:r>
                            </m:e>
                            <m:sub>
                              <m:r>
                                <a:rPr lang="de-DE" sz="850" i="1">
                                  <a:latin typeface="Cambria Math" panose="02040503050406030204" pitchFamily="18" charset="0"/>
                                  <a:ea typeface="Cambria Math" panose="02040503050406030204" pitchFamily="18" charset="0"/>
                                </a:rPr>
                                <m:t>2</m:t>
                              </m:r>
                            </m:sub>
                          </m:sSub>
                        </m:e>
                      </m:sPre>
                      <m:r>
                        <a:rPr lang="de-DE" sz="850" i="1">
                          <a:latin typeface="Cambria Math" panose="02040503050406030204" pitchFamily="18" charset="0"/>
                          <a:ea typeface="Cambria Math" panose="02040503050406030204" pitchFamily="18" charset="0"/>
                        </a:rPr>
                        <m:t>→</m:t>
                      </m:r>
                      <m:sPre>
                        <m:sPrePr>
                          <m:ctrlPr>
                            <a:rPr lang="de-DE" sz="850" i="1">
                              <a:latin typeface="Cambria Math" panose="02040503050406030204" pitchFamily="18" charset="0"/>
                              <a:ea typeface="Cambria Math" panose="02040503050406030204" pitchFamily="18" charset="0"/>
                            </a:rPr>
                          </m:ctrlPr>
                        </m:sPrePr>
                        <m:sub>
                          <m:sSub>
                            <m:sSubPr>
                              <m:ctrlPr>
                                <a:rPr lang="de-DE" sz="850" b="0" i="1" smtClean="0">
                                  <a:latin typeface="Cambria Math" panose="02040503050406030204" pitchFamily="18" charset="0"/>
                                  <a:ea typeface="Cambria Math" panose="02040503050406030204" pitchFamily="18" charset="0"/>
                                </a:rPr>
                              </m:ctrlPr>
                            </m:sSubPr>
                            <m:e>
                              <m:r>
                                <a:rPr lang="de-DE" sz="850" b="0" i="1" smtClean="0">
                                  <a:latin typeface="Cambria Math" panose="02040503050406030204" pitchFamily="18" charset="0"/>
                                  <a:ea typeface="Cambria Math" panose="02040503050406030204" pitchFamily="18" charset="0"/>
                                </a:rPr>
                                <m:t>𝑍</m:t>
                              </m:r>
                            </m:e>
                            <m:sub>
                              <m:r>
                                <a:rPr lang="de-DE" sz="850" b="0" i="1" smtClean="0">
                                  <a:latin typeface="Cambria Math" panose="02040503050406030204" pitchFamily="18" charset="0"/>
                                  <a:ea typeface="Cambria Math" panose="02040503050406030204" pitchFamily="18" charset="0"/>
                                </a:rPr>
                                <m:t>3</m:t>
                              </m:r>
                            </m:sub>
                          </m:sSub>
                        </m:sub>
                        <m:sup>
                          <m:sSub>
                            <m:sSubPr>
                              <m:ctrlPr>
                                <a:rPr lang="de-DE" sz="850" i="1">
                                  <a:latin typeface="Cambria Math" panose="02040503050406030204" pitchFamily="18" charset="0"/>
                                  <a:ea typeface="Cambria Math" panose="02040503050406030204" pitchFamily="18" charset="0"/>
                                </a:rPr>
                              </m:ctrlPr>
                            </m:sSubPr>
                            <m:e>
                              <m:r>
                                <a:rPr lang="de-DE" sz="850" i="1">
                                  <a:latin typeface="Cambria Math" panose="02040503050406030204" pitchFamily="18" charset="0"/>
                                  <a:ea typeface="Cambria Math" panose="02040503050406030204" pitchFamily="18" charset="0"/>
                                </a:rPr>
                                <m:t>𝐴</m:t>
                              </m:r>
                            </m:e>
                            <m:sub>
                              <m:r>
                                <a:rPr lang="de-DE" sz="850" b="0" i="1" smtClean="0">
                                  <a:latin typeface="Cambria Math" panose="02040503050406030204" pitchFamily="18" charset="0"/>
                                  <a:ea typeface="Cambria Math" panose="02040503050406030204" pitchFamily="18" charset="0"/>
                                </a:rPr>
                                <m:t>3</m:t>
                              </m:r>
                            </m:sub>
                          </m:sSub>
                        </m:sup>
                        <m:e>
                          <m:r>
                            <a:rPr lang="de-DE" sz="850" i="1">
                              <a:latin typeface="Cambria Math" panose="02040503050406030204" pitchFamily="18" charset="0"/>
                              <a:ea typeface="Cambria Math" panose="02040503050406030204" pitchFamily="18" charset="0"/>
                            </a:rPr>
                            <m:t>𝑌</m:t>
                          </m:r>
                        </m:e>
                      </m:sPre>
                      <m:r>
                        <a:rPr lang="de-DE" sz="850" i="1">
                          <a:latin typeface="Cambria Math" panose="02040503050406030204" pitchFamily="18" charset="0"/>
                          <a:ea typeface="Cambria Math" panose="02040503050406030204" pitchFamily="18" charset="0"/>
                        </a:rPr>
                        <m:t>+</m:t>
                      </m:r>
                    </m:oMath>
                  </a14:m>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dirty="0">
                      <a:effectLst/>
                      <a:latin typeface="Open Sans" panose="020B0606030504020204" pitchFamily="34" charset="0"/>
                      <a:ea typeface="Open Sans" panose="020B0606030504020204" pitchFamily="34" charset="0"/>
                      <a:cs typeface="Open Sans" panose="020B0606030504020204" pitchFamily="34" charset="0"/>
                    </a:rPr>
                    <a:t>…</a:t>
                  </a: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Tritt auf bei:</a:t>
                  </a:r>
                  <a:br>
                    <a:rPr lang="de-DE" sz="850" dirty="0">
                      <a:effectLst/>
                      <a:latin typeface="Open Sans" panose="020B0606030504020204" pitchFamily="34" charset="0"/>
                      <a:ea typeface="Open Sans" panose="020B0606030504020204" pitchFamily="34" charset="0"/>
                      <a:cs typeface="Open Sans" panose="020B0606030504020204" pitchFamily="34" charset="0"/>
                    </a:rPr>
                  </a:br>
                  <a:r>
                    <a:rPr lang="de-DE" sz="850" b="1" dirty="0">
                      <a:effectLst/>
                      <a:latin typeface="Open Sans" panose="020B0606030504020204" pitchFamily="34" charset="0"/>
                      <a:ea typeface="Open Sans" panose="020B0606030504020204" pitchFamily="34" charset="0"/>
                      <a:cs typeface="Open Sans" panose="020B0606030504020204" pitchFamily="34" charset="0"/>
                    </a:rPr>
                    <a:t>Hohen Temperaturen</a:t>
                  </a:r>
                  <a:br>
                    <a:rPr lang="de-DE" sz="850" b="1" dirty="0">
                      <a:effectLst/>
                      <a:latin typeface="Open Sans" panose="020B0606030504020204" pitchFamily="34" charset="0"/>
                      <a:ea typeface="Open Sans" panose="020B0606030504020204" pitchFamily="34" charset="0"/>
                      <a:cs typeface="Open Sans" panose="020B0606030504020204" pitchFamily="34" charset="0"/>
                    </a:rPr>
                  </a:br>
                  <a:r>
                    <a:rPr lang="de-DE" sz="850" b="1" dirty="0">
                      <a:effectLst/>
                      <a:latin typeface="Open Sans" panose="020B0606030504020204" pitchFamily="34" charset="0"/>
                      <a:ea typeface="Open Sans" panose="020B0606030504020204" pitchFamily="34" charset="0"/>
                      <a:cs typeface="Open Sans" panose="020B0606030504020204" pitchFamily="34" charset="0"/>
                    </a:rPr>
                    <a:t>&amp; Druck</a:t>
                  </a:r>
                  <a:endParaRPr lang="de-DE" sz="850" b="1" dirty="0">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Freigesetzte Strahlung:</a:t>
                  </a:r>
                  <a:br>
                    <a:rPr lang="de-DE" sz="850" dirty="0">
                      <a:effectLst/>
                      <a:latin typeface="Open Sans" panose="020B0606030504020204" pitchFamily="34" charset="0"/>
                      <a:ea typeface="Open Sans" panose="020B0606030504020204" pitchFamily="34" charset="0"/>
                      <a:cs typeface="Open Sans" panose="020B0606030504020204" pitchFamily="34" charset="0"/>
                    </a:rPr>
                  </a:br>
                  <a:r>
                    <a:rPr lang="de-DE" sz="850" b="1" i="1" dirty="0">
                      <a:effectLst/>
                      <a:latin typeface="Open Sans" panose="020B0606030504020204" pitchFamily="34" charset="0"/>
                      <a:ea typeface="Open Sans" panose="020B0606030504020204" pitchFamily="34" charset="0"/>
                      <a:cs typeface="Open Sans" panose="020B0606030504020204" pitchFamily="34" charset="0"/>
                    </a:rPr>
                    <a:t>unterschiedlich</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1" y="6903994"/>
                  <a:ext cx="2236134" cy="1328569"/>
                </a:xfrm>
                <a:prstGeom prst="rect">
                  <a:avLst/>
                </a:prstGeom>
                <a:blipFill>
                  <a:blip r:embed="rId4"/>
                  <a:stretch>
                    <a:fillRect b="-917"/>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In A </a:t>
              </a:r>
              <a:r>
                <a:rPr lang="de-DE" sz="1000" b="1" dirty="0" err="1">
                  <a:latin typeface="Open Sans" panose="020B0606030504020204" pitchFamily="34" charset="0"/>
                  <a:ea typeface="Open Sans" panose="020B0606030504020204" pitchFamily="34" charset="0"/>
                  <a:cs typeface="Open Sans" panose="020B0606030504020204" pitchFamily="34" charset="0"/>
                </a:rPr>
                <a:t>Nutshell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757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Stammgruppenaufgaben</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982280"/>
            <a:ext cx="5520542" cy="877163"/>
          </a:xfrm>
          <a:prstGeom prst="rect">
            <a:avLst/>
          </a:prstGeom>
          <a:noFill/>
        </p:spPr>
        <p:txBody>
          <a:bodyPr wrap="square" rtlCol="0">
            <a:spAutoFit/>
          </a:bodyPr>
          <a:lstStyle/>
          <a:p>
            <a:pPr marL="38100" lvl="1"/>
            <a:r>
              <a:rPr lang="de-DE" sz="850" b="1" dirty="0">
                <a:effectLst/>
                <a:latin typeface="Open Sans" panose="020B0606030504020204" pitchFamily="34" charset="0"/>
                <a:ea typeface="Open Sans" panose="020B0606030504020204" pitchFamily="34" charset="0"/>
                <a:cs typeface="Open Sans" panose="020B0606030504020204" pitchFamily="34" charset="0"/>
              </a:rPr>
              <a:t>Was du erklären sollst:</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Notiere die Reaktionsgleichung der Fusion von zwei Helium-3-Kernen. Fasse mithilfe der Gleichung die Kernfusion und ihre Eigenschaften kurz zusammen.</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Was du </a:t>
            </a:r>
            <a:r>
              <a:rPr lang="en-GB" sz="850" b="1" dirty="0" err="1">
                <a:latin typeface="Open Sans" panose="020B0606030504020204" pitchFamily="34" charset="0"/>
                <a:ea typeface="Open Sans" panose="020B0606030504020204" pitchFamily="34" charset="0"/>
                <a:cs typeface="Open Sans" panose="020B0606030504020204" pitchFamily="34" charset="0"/>
              </a:rPr>
              <a:t>herausfinden</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sollst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Das entstehende Isotop der Rutherford-Reaktion aus Aufgabe a) ist radioaktiv. Nutze die Nuklidkarte, um mithilfe der Gruppe 1 die anschließende Umwandlungsgleichung aufzustellen.</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828224"/>
            <a:ext cx="5243506" cy="579144"/>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de-DE" sz="700" dirty="0">
                <a:effectLst/>
                <a:latin typeface="Open Sans" panose="020B0606030504020204" pitchFamily="34" charset="0"/>
                <a:ea typeface="Open Sans" panose="020B0606030504020204" pitchFamily="34" charset="0"/>
                <a:cs typeface="Open Sans" panose="020B0606030504020204" pitchFamily="34" charset="0"/>
              </a:rPr>
              <a:t>Eine wichtige Kernfusion in Sternen ist die Fusion von zwei Helium-4-Kernen. Hier entsteht ein Berylliumkern und es wird Gammastrahlung freigesetzt.</a:t>
            </a: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xmlns="">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3" name="Titel 2">
            <a:extLst>
              <a:ext uri="{FF2B5EF4-FFF2-40B4-BE49-F238E27FC236}">
                <a16:creationId xmlns:a16="http://schemas.microsoft.com/office/drawing/2014/main" id="{E2B28A2D-3C3E-10E6-D64F-1C61C5C37FEE}"/>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Gruppe III : Kernfusion</a:t>
            </a:r>
          </a:p>
        </p:txBody>
      </p:sp>
    </p:spTree>
    <p:extLst>
      <p:ext uri="{BB962C8B-B14F-4D97-AF65-F5344CB8AC3E}">
        <p14:creationId xmlns:p14="http://schemas.microsoft.com/office/powerpoint/2010/main" val="202072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Gruppenpuzzle | Kernreaktionen</a:t>
            </a: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Expertenaufgabe | Nuklearer Abfall</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63003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de-DE" sz="850" dirty="0">
                <a:latin typeface="Open Sans" panose="020B0606030504020204" pitchFamily="34" charset="0"/>
                <a:ea typeface="Open Sans" panose="020B0606030504020204" pitchFamily="34" charset="0"/>
                <a:cs typeface="Open Sans" panose="020B0606030504020204" pitchFamily="34" charset="0"/>
              </a:rPr>
              <a:t>Stelle die Reaktionsgleichung auf. Nutze die Erhaltung der Massen- und Kernladungszahl sowie die Nuklidkarte um den Tochterkern zu ermitteln (Die Formel in der </a:t>
            </a:r>
            <a:r>
              <a:rPr lang="de-DE" sz="850" dirty="0" err="1">
                <a:latin typeface="Open Sans" panose="020B0606030504020204" pitchFamily="34" charset="0"/>
                <a:ea typeface="Open Sans" panose="020B0606030504020204" pitchFamily="34" charset="0"/>
                <a:cs typeface="Open Sans" panose="020B0606030504020204" pitchFamily="34" charset="0"/>
              </a:rPr>
              <a:t>Nutshell</a:t>
            </a:r>
            <a:r>
              <a:rPr lang="de-DE" sz="850" dirty="0">
                <a:latin typeface="Open Sans" panose="020B0606030504020204" pitchFamily="34" charset="0"/>
                <a:ea typeface="Open Sans" panose="020B0606030504020204" pitchFamily="34" charset="0"/>
                <a:cs typeface="Open Sans" panose="020B0606030504020204" pitchFamily="34" charset="0"/>
              </a:rPr>
              <a:t>-Box kann dir helfen).</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06818"/>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6387634"/>
                <a:ext cx="5520545" cy="361637"/>
              </a:xfrm>
              <a:prstGeom prst="rect">
                <a:avLst/>
              </a:prstGeom>
              <a:noFill/>
            </p:spPr>
            <p:txBody>
              <a:bodyPr wrap="square" rtlCol="0">
                <a:spAutoFit/>
              </a:bodyPr>
              <a:lstStyle/>
              <a:p>
                <a:pPr marL="266700" lvl="1" indent="-228600">
                  <a:spcAft>
                    <a:spcPts val="400"/>
                  </a:spcAft>
                  <a:buFont typeface="+mj-lt"/>
                  <a:buAutoNum type="alphaLcParenR" startAt="2"/>
                </a:pPr>
                <a:r>
                  <a:rPr lang="de-DE" sz="850" dirty="0">
                    <a:latin typeface="Open Sans" panose="020B0606030504020204" pitchFamily="34" charset="0"/>
                    <a:ea typeface="Open Sans" panose="020B0606030504020204" pitchFamily="34" charset="0"/>
                    <a:cs typeface="Open Sans" panose="020B0606030504020204" pitchFamily="34" charset="0"/>
                  </a:rPr>
                  <a:t>Berechne die freigewordene Energie </a:t>
                </a:r>
                <a14:m>
                  <m:oMath xmlns:m="http://schemas.openxmlformats.org/officeDocument/2006/math">
                    <m:r>
                      <a:rPr lang="de-DE" sz="850">
                        <a:latin typeface="Cambria Math" panose="02040503050406030204" pitchFamily="18" charset="0"/>
                        <a:ea typeface="Cambria Math" panose="02040503050406030204" pitchFamily="18" charset="0"/>
                      </a:rPr>
                      <m:t>∆</m:t>
                    </m:r>
                    <m:r>
                      <m:rPr>
                        <m:sty m:val="p"/>
                      </m:rPr>
                      <a:rPr lang="de-DE" sz="850">
                        <a:latin typeface="Cambria Math" panose="02040503050406030204" pitchFamily="18" charset="0"/>
                        <a:ea typeface="Cambria Math" panose="02040503050406030204" pitchFamily="18" charset="0"/>
                      </a:rPr>
                      <m:t>E</m:t>
                    </m:r>
                  </m:oMath>
                </a14:m>
                <a:r>
                  <a:rPr lang="de-DE" sz="850" dirty="0">
                    <a:latin typeface="Open Sans" panose="020B0606030504020204" pitchFamily="34" charset="0"/>
                    <a:ea typeface="Open Sans" panose="020B0606030504020204" pitchFamily="34" charset="0"/>
                    <a:cs typeface="Open Sans" panose="020B0606030504020204" pitchFamily="34" charset="0"/>
                  </a:rPr>
                  <a:t>. Nutze die folgenden Werte:</a:t>
                </a:r>
                <a:br>
                  <a:rPr lang="de-DE" sz="85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U-238</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)=221,70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U-239</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)=222,63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d>
                      <m:d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d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n</m:t>
                        </m:r>
                      </m:e>
                    </m:d>
                    <m:r>
                      <a:rPr lang="de-DE" sz="900">
                        <a:latin typeface="Cambria Math" panose="02040503050406030204" pitchFamily="18" charset="0"/>
                        <a:ea typeface="Source Sans Pro" panose="020B0503030403020204" pitchFamily="34" charset="0"/>
                        <a:cs typeface="Times New Roman" panose="02020603050405020304" pitchFamily="18" charset="0"/>
                      </a:rPr>
                      <m:t>=1,16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oMath>
                </a14:m>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6387634"/>
                <a:ext cx="5520545" cy="361637"/>
              </a:xfrm>
              <a:prstGeom prst="rect">
                <a:avLst/>
              </a:prstGeom>
              <a:blipFill>
                <a:blip r:embed="rId2"/>
                <a:stretch>
                  <a:fillRect t="-1695" b="-6780"/>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782202"/>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de-DE" sz="700" dirty="0">
                <a:effectLst/>
                <a:latin typeface="Source Sans Pro" panose="020B0503030403020204" pitchFamily="34" charset="0"/>
                <a:ea typeface="Source Sans Pro" panose="020B0503030403020204" pitchFamily="34" charset="0"/>
                <a:cs typeface="Times New Roman" panose="02020603050405020304" pitchFamily="18" charset="0"/>
              </a:rPr>
              <a:t>Helium-3 ist zwar stabil, kann aber mit einem freien Neutron reagieren, sodass Helium-4 entsteht. Dieses hat eine höhere Bindungsenergie pro Nukleon</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Steckbrief: Neutroneneinfang</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a:pPr algn="just">
                  <a:lnSpc>
                    <a:spcPct val="107000"/>
                  </a:lnSpc>
                  <a:spcBef>
                    <a:spcPts val="600"/>
                  </a:spcBef>
                  <a:spcAft>
                    <a:spcPts val="600"/>
                  </a:spcAft>
                </a:pPr>
                <a:r>
                  <a:rPr lang="de-DE" sz="850" dirty="0">
                    <a:latin typeface="Open Sans" panose="020B0606030504020204" pitchFamily="34" charset="0"/>
                    <a:ea typeface="Open Sans" panose="020B0606030504020204" pitchFamily="34" charset="0"/>
                    <a:cs typeface="Open Sans" panose="020B0606030504020204" pitchFamily="34" charset="0"/>
                  </a:rPr>
                  <a:t>Kernreaktionen sind physikalische Prozesse, bei denen zwei Nuklide (Atomkerne) miteinander reagieren oder </a:t>
                </a:r>
                <a:r>
                  <a:rPr lang="de-DE" sz="850" b="1" dirty="0">
                    <a:latin typeface="Open Sans" panose="020B0606030504020204" pitchFamily="34" charset="0"/>
                    <a:ea typeface="Open Sans" panose="020B0606030504020204" pitchFamily="34" charset="0"/>
                    <a:cs typeface="Open Sans" panose="020B0606030504020204" pitchFamily="34" charset="0"/>
                  </a:rPr>
                  <a:t>fusionieren</a:t>
                </a:r>
                <a:r>
                  <a:rPr lang="de-DE" sz="850" dirty="0">
                    <a:latin typeface="Open Sans" panose="020B0606030504020204" pitchFamily="34" charset="0"/>
                    <a:ea typeface="Open Sans" panose="020B0606030504020204" pitchFamily="34" charset="0"/>
                    <a:cs typeface="Open Sans" panose="020B0606030504020204" pitchFamily="34" charset="0"/>
                  </a:rPr>
                  <a:t>. Eine in der nuklearen Astrophysik besonders wichtige Kernreaktion ist der </a:t>
                </a:r>
                <a:r>
                  <a:rPr lang="de-DE" sz="850" b="1" dirty="0">
                    <a:latin typeface="Open Sans" panose="020B0606030504020204" pitchFamily="34" charset="0"/>
                    <a:ea typeface="Open Sans" panose="020B0606030504020204" pitchFamily="34" charset="0"/>
                    <a:cs typeface="Open Sans" panose="020B0606030504020204" pitchFamily="34" charset="0"/>
                  </a:rPr>
                  <a:t>Neutroneneinfang</a:t>
                </a:r>
                <a:r>
                  <a:rPr lang="de-DE" sz="850" dirty="0">
                    <a:latin typeface="Open Sans" panose="020B0606030504020204" pitchFamily="34" charset="0"/>
                    <a:ea typeface="Open Sans" panose="020B0606030504020204" pitchFamily="34" charset="0"/>
                    <a:cs typeface="Open Sans" panose="020B0606030504020204" pitchFamily="34" charset="0"/>
                  </a:rPr>
                  <a:t>. Hier ist einer der beiden Reaktionspartner ein </a:t>
                </a:r>
                <a:r>
                  <a:rPr lang="de-DE" sz="850" b="1" dirty="0">
                    <a:latin typeface="Open Sans" panose="020B0606030504020204" pitchFamily="34" charset="0"/>
                    <a:ea typeface="Open Sans" panose="020B0606030504020204" pitchFamily="34" charset="0"/>
                    <a:cs typeface="Open Sans" panose="020B0606030504020204" pitchFamily="34" charset="0"/>
                  </a:rPr>
                  <a:t>Neutron</a:t>
                </a:r>
                <a:r>
                  <a:rPr lang="de-DE" sz="850" dirty="0">
                    <a:latin typeface="Open Sans" panose="020B0606030504020204" pitchFamily="34" charset="0"/>
                    <a:ea typeface="Open Sans" panose="020B0606030504020204" pitchFamily="34" charset="0"/>
                    <a:cs typeface="Open Sans" panose="020B0606030504020204" pitchFamily="34" charset="0"/>
                  </a:rPr>
                  <a:t>. Ein Beispiel für einen Neutroneneinfang ist die folgende Reaktion mit natürlichem Gold (Au-197):</a:t>
                </a:r>
                <a:endParaRPr lang="en-GB" sz="85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197</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0</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n</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198</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r>
                        <m:rPr>
                          <m:sty m:val="p"/>
                        </m:rPr>
                        <a:rPr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600"/>
                  </a:spcAft>
                </a:pPr>
                <a:r>
                  <a:rPr lang="de-DE" sz="850" dirty="0">
                    <a:latin typeface="Open Sans" panose="020B0606030504020204" pitchFamily="34" charset="0"/>
                    <a:ea typeface="Open Sans" panose="020B0606030504020204" pitchFamily="34" charset="0"/>
                    <a:cs typeface="Open Sans" panose="020B0606030504020204" pitchFamily="34" charset="0"/>
                  </a:rPr>
                  <a:t>Der Atomkern Au-197 absorbiert also ein Neutron, sodass ein neues Isotop entsteht. Dieses Isotop Au-198 befindet sich in einem hochangeregten Zustand, und gibt seine überschüssige Energie in Form eines Gammaquants (= </a:t>
                </a:r>
                <a:r>
                  <a:rPr lang="de-DE" sz="850" b="1" dirty="0">
                    <a:latin typeface="Open Sans" panose="020B0606030504020204" pitchFamily="34" charset="0"/>
                    <a:ea typeface="Open Sans" panose="020B0606030504020204" pitchFamily="34" charset="0"/>
                    <a:cs typeface="Open Sans" panose="020B0606030504020204" pitchFamily="34" charset="0"/>
                  </a:rPr>
                  <a:t>Photon</a:t>
                </a:r>
                <a:r>
                  <a:rPr lang="de-DE" sz="850" dirty="0">
                    <a:latin typeface="Open Sans" panose="020B0606030504020204" pitchFamily="34" charset="0"/>
                    <a:ea typeface="Open Sans" panose="020B0606030504020204" pitchFamily="34" charset="0"/>
                    <a:cs typeface="Open Sans" panose="020B0606030504020204" pitchFamily="34" charset="0"/>
                  </a:rPr>
                  <a:t>, γ) ab. Bei Kernreaktionen muss üblicherweise Energie hinzugefügt werden, um die Reaktion zu ermöglichen. Im Gegensatz zu anderen Kernreaktionen ist der Neutroneneinfang allerdings bereits bei sehr niedrigen kinetischen Energien möglich. Man kann auch die </a:t>
                </a:r>
                <a:r>
                  <a:rPr lang="de-DE" sz="850" b="1" dirty="0">
                    <a:latin typeface="Open Sans" panose="020B0606030504020204" pitchFamily="34" charset="0"/>
                    <a:ea typeface="Open Sans" panose="020B0606030504020204" pitchFamily="34" charset="0"/>
                    <a:cs typeface="Open Sans" panose="020B0606030504020204" pitchFamily="34" charset="0"/>
                  </a:rPr>
                  <a:t>freigesetzte Energie ∆𝐸 </a:t>
                </a:r>
                <a:r>
                  <a:rPr lang="de-DE" sz="850" dirty="0">
                    <a:latin typeface="Open Sans" panose="020B0606030504020204" pitchFamily="34" charset="0"/>
                    <a:ea typeface="Open Sans" panose="020B0606030504020204" pitchFamily="34" charset="0"/>
                    <a:cs typeface="Open Sans" panose="020B0606030504020204" pitchFamily="34" charset="0"/>
                  </a:rPr>
                  <a:t>bei einer Kernfusion wie dem Neutroneneinfang berechnen:</a:t>
                </a:r>
              </a:p>
              <a:p>
                <a:pPr algn="just">
                  <a:lnSpc>
                    <a:spcPct val="107000"/>
                  </a:lnSpc>
                  <a:spcAft>
                    <a:spcPts val="600"/>
                  </a:spcAft>
                </a:pPr>
                <a14:m>
                  <m:oMathPara xmlns:m="http://schemas.openxmlformats.org/officeDocument/2006/math">
                    <m:oMathParaPr>
                      <m:jc m:val="center"/>
                    </m:oMathParaPr>
                    <m:oMath xmlns:m="http://schemas.openxmlformats.org/officeDocument/2006/math">
                      <m:r>
                        <a:rPr lang="de-DE" sz="900" b="0" i="0" smtClean="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Ruheenergie</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Mutterkern</m:t>
                      </m:r>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Energie</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des</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Neutrons</m:t>
                      </m:r>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Ruheenergie</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Tochterkern</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freigesetzte</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Energie</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pPr>
                <a:r>
                  <a:rPr lang="de-DE" sz="900" dirty="0">
                    <a:latin typeface="Open Sans" panose="020B0606030504020204" pitchFamily="34" charset="0"/>
                    <a:ea typeface="Open Sans" panose="020B0606030504020204" pitchFamily="34" charset="0"/>
                    <a:cs typeface="Open Sans" panose="020B0606030504020204" pitchFamily="34" charset="0"/>
                  </a:rPr>
                  <a:t>Oder als Formel:</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X</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n</m:t>
                          </m:r>
                        </m:e>
                      </m:d>
                      <m:r>
                        <a:rPr lang="de-DE" sz="900">
                          <a:latin typeface="Cambria Math" panose="02040503050406030204" pitchFamily="18" charset="0"/>
                          <a:ea typeface="Cambria Math" panose="02040503050406030204" pitchFamily="18" charset="0"/>
                        </a:rPr>
                        <m:t>=</m:t>
                      </m:r>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Y</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3119951"/>
            <a:ext cx="1615912" cy="1427665"/>
            <a:chOff x="724122" y="6674251"/>
            <a:chExt cx="2104802" cy="1427665"/>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152047"/>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850" dirty="0">
                      <a:latin typeface="Open Sans" panose="020B0606030504020204" pitchFamily="34" charset="0"/>
                      <a:ea typeface="Open Sans" panose="020B0606030504020204" pitchFamily="34" charset="0"/>
                      <a:cs typeface="Open Sans" panose="020B0606030504020204" pitchFamily="34" charset="0"/>
                    </a:rPr>
                    <a:t>Die </a:t>
                  </a:r>
                  <a:r>
                    <a:rPr lang="en-GB" sz="850" dirty="0" err="1">
                      <a:latin typeface="Open Sans" panose="020B0606030504020204" pitchFamily="34" charset="0"/>
                      <a:ea typeface="Open Sans" panose="020B0606030504020204" pitchFamily="34" charset="0"/>
                      <a:cs typeface="Open Sans" panose="020B0606030504020204" pitchFamily="34" charset="0"/>
                    </a:rPr>
                    <a:t>Gesamtreaktion</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lautet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allgemein</a:t>
                  </a:r>
                  <a:br>
                    <a:rPr lang="de-DE" sz="85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850" b="1" i="1" smtClean="0">
                              <a:latin typeface="Cambria Math" panose="02040503050406030204" pitchFamily="18" charset="0"/>
                              <a:ea typeface="Cambria Math" panose="02040503050406030204" pitchFamily="18" charset="0"/>
                            </a:rPr>
                          </m:ctrlPr>
                        </m:sPrePr>
                        <m:sub>
                          <m:r>
                            <a:rPr lang="de-DE" sz="850" b="1" i="0">
                              <a:latin typeface="Cambria Math" panose="02040503050406030204" pitchFamily="18" charset="0"/>
                              <a:ea typeface="Cambria Math" panose="02040503050406030204" pitchFamily="18" charset="0"/>
                            </a:rPr>
                            <m:t>𝐙</m:t>
                          </m:r>
                        </m:sub>
                        <m:sup>
                          <m:r>
                            <a:rPr lang="de-DE" sz="850" b="1" i="0">
                              <a:latin typeface="Cambria Math" panose="02040503050406030204" pitchFamily="18" charset="0"/>
                              <a:ea typeface="Cambria Math" panose="02040503050406030204" pitchFamily="18" charset="0"/>
                            </a:rPr>
                            <m:t>𝐀</m:t>
                          </m:r>
                        </m:sup>
                        <m:e>
                          <m:r>
                            <a:rPr lang="de-DE" sz="850" b="1" i="0">
                              <a:latin typeface="Cambria Math" panose="02040503050406030204" pitchFamily="18" charset="0"/>
                              <a:ea typeface="Cambria Math" panose="02040503050406030204" pitchFamily="18" charset="0"/>
                            </a:rPr>
                            <m:t>𝐗</m:t>
                          </m:r>
                        </m:e>
                      </m:sPre>
                      <m:r>
                        <a:rPr lang="de-DE" sz="850" b="1" i="0">
                          <a:latin typeface="Cambria Math" panose="02040503050406030204" pitchFamily="18" charset="0"/>
                          <a:ea typeface="Cambria Math" panose="02040503050406030204" pitchFamily="18" charset="0"/>
                        </a:rPr>
                        <m:t>+</m:t>
                      </m:r>
                      <m:sPre>
                        <m:sPrePr>
                          <m:ctrlPr>
                            <a:rPr lang="de-DE" sz="850" b="1" i="1">
                              <a:latin typeface="Cambria Math" panose="02040503050406030204" pitchFamily="18" charset="0"/>
                              <a:ea typeface="Cambria Math" panose="02040503050406030204" pitchFamily="18" charset="0"/>
                            </a:rPr>
                          </m:ctrlPr>
                        </m:sPrePr>
                        <m:sub>
                          <m:r>
                            <a:rPr lang="de-DE" sz="850" b="1" i="0">
                              <a:latin typeface="Cambria Math" panose="02040503050406030204" pitchFamily="18" charset="0"/>
                              <a:ea typeface="Cambria Math" panose="02040503050406030204" pitchFamily="18" charset="0"/>
                            </a:rPr>
                            <m:t>𝟎</m:t>
                          </m:r>
                        </m:sub>
                        <m:sup>
                          <m:r>
                            <a:rPr lang="de-DE" sz="850" b="1" i="0">
                              <a:latin typeface="Cambria Math" panose="02040503050406030204" pitchFamily="18" charset="0"/>
                              <a:ea typeface="Cambria Math" panose="02040503050406030204" pitchFamily="18" charset="0"/>
                            </a:rPr>
                            <m:t>𝟏</m:t>
                          </m:r>
                        </m:sup>
                        <m:e>
                          <m:r>
                            <a:rPr lang="de-DE" sz="850" b="1" i="0">
                              <a:latin typeface="Cambria Math" panose="02040503050406030204" pitchFamily="18" charset="0"/>
                              <a:ea typeface="Cambria Math" panose="02040503050406030204" pitchFamily="18" charset="0"/>
                            </a:rPr>
                            <m:t>𝐧</m:t>
                          </m:r>
                        </m:e>
                      </m:sPre>
                      <m:r>
                        <a:rPr lang="de-DE" sz="850" b="1" i="0">
                          <a:latin typeface="Cambria Math" panose="02040503050406030204" pitchFamily="18" charset="0"/>
                          <a:ea typeface="Cambria Math" panose="02040503050406030204" pitchFamily="18" charset="0"/>
                        </a:rPr>
                        <m:t>→</m:t>
                      </m:r>
                      <m:sPre>
                        <m:sPrePr>
                          <m:ctrlPr>
                            <a:rPr lang="de-DE" sz="850" b="1" i="1">
                              <a:latin typeface="Cambria Math" panose="02040503050406030204" pitchFamily="18" charset="0"/>
                              <a:ea typeface="Cambria Math" panose="02040503050406030204" pitchFamily="18" charset="0"/>
                            </a:rPr>
                          </m:ctrlPr>
                        </m:sPrePr>
                        <m:sub>
                          <m:r>
                            <a:rPr lang="de-DE" sz="850" b="1" i="0">
                              <a:latin typeface="Cambria Math" panose="02040503050406030204" pitchFamily="18" charset="0"/>
                              <a:ea typeface="Cambria Math" panose="02040503050406030204" pitchFamily="18" charset="0"/>
                            </a:rPr>
                            <m:t>𝐙</m:t>
                          </m:r>
                        </m:sub>
                        <m:sup>
                          <m:r>
                            <a:rPr lang="de-DE" sz="850" b="1" i="0">
                              <a:latin typeface="Cambria Math" panose="02040503050406030204" pitchFamily="18" charset="0"/>
                              <a:ea typeface="Cambria Math" panose="02040503050406030204" pitchFamily="18" charset="0"/>
                            </a:rPr>
                            <m:t>𝐀</m:t>
                          </m:r>
                          <m:r>
                            <a:rPr lang="de-DE" sz="850" b="1" i="0">
                              <a:latin typeface="Cambria Math" panose="02040503050406030204" pitchFamily="18" charset="0"/>
                              <a:ea typeface="Cambria Math" panose="02040503050406030204" pitchFamily="18" charset="0"/>
                            </a:rPr>
                            <m:t>+</m:t>
                          </m:r>
                          <m:r>
                            <a:rPr lang="de-DE" sz="850" b="1" i="0">
                              <a:latin typeface="Cambria Math" panose="02040503050406030204" pitchFamily="18" charset="0"/>
                              <a:ea typeface="Cambria Math" panose="02040503050406030204" pitchFamily="18" charset="0"/>
                            </a:rPr>
                            <m:t>𝟏</m:t>
                          </m:r>
                        </m:sup>
                        <m:e>
                          <m:r>
                            <a:rPr lang="de-DE" sz="850" b="1" i="0">
                              <a:latin typeface="Cambria Math" panose="02040503050406030204" pitchFamily="18" charset="0"/>
                              <a:ea typeface="Cambria Math" panose="02040503050406030204" pitchFamily="18" charset="0"/>
                            </a:rPr>
                            <m:t>𝐘</m:t>
                          </m:r>
                        </m:e>
                      </m:sPre>
                      <m:r>
                        <a:rPr lang="de-DE" sz="850" b="1" i="0">
                          <a:latin typeface="Cambria Math" panose="02040503050406030204" pitchFamily="18" charset="0"/>
                          <a:ea typeface="Cambria Math" panose="02040503050406030204" pitchFamily="18" charset="0"/>
                        </a:rPr>
                        <m:t>+</m:t>
                      </m:r>
                      <m:r>
                        <a:rPr lang="de-DE" sz="850" b="1" i="0">
                          <a:latin typeface="Cambria Math" panose="02040503050406030204" pitchFamily="18" charset="0"/>
                          <a:ea typeface="Cambria Math" panose="02040503050406030204" pitchFamily="18" charset="0"/>
                        </a:rPr>
                        <m:t>𝛄</m:t>
                      </m:r>
                    </m:oMath>
                  </a14:m>
                  <a:endParaRPr lang="de-DE" sz="85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Tritt auf bei:</a:t>
                  </a:r>
                  <a:br>
                    <a:rPr lang="de-DE" sz="850" dirty="0">
                      <a:effectLst/>
                      <a:latin typeface="Open Sans" panose="020B0606030504020204" pitchFamily="34" charset="0"/>
                      <a:ea typeface="Open Sans" panose="020B0606030504020204" pitchFamily="34" charset="0"/>
                      <a:cs typeface="Open Sans" panose="020B0606030504020204" pitchFamily="34" charset="0"/>
                    </a:rPr>
                  </a:br>
                  <a:r>
                    <a:rPr lang="de-DE" sz="850" b="1" dirty="0">
                      <a:effectLst/>
                      <a:latin typeface="Open Sans" panose="020B0606030504020204" pitchFamily="34" charset="0"/>
                      <a:ea typeface="Open Sans" panose="020B0606030504020204" pitchFamily="34" charset="0"/>
                      <a:cs typeface="Open Sans" panose="020B0606030504020204" pitchFamily="34" charset="0"/>
                    </a:rPr>
                    <a:t>Freien Neutronen</a:t>
                  </a:r>
                </a:p>
                <a:p>
                  <a:pPr marL="177800" lvl="0" indent="-177800">
                    <a:lnSpc>
                      <a:spcPct val="107000"/>
                    </a:lnSpc>
                    <a:spcAft>
                      <a:spcPts val="300"/>
                    </a:spcAft>
                    <a:buFont typeface="Wingdings" panose="05000000000000000000" pitchFamily="2" charset="2"/>
                    <a:buChar char="ü"/>
                  </a:pPr>
                  <a:r>
                    <a:rPr lang="de-DE" sz="850" dirty="0">
                      <a:effectLst/>
                      <a:latin typeface="Open Sans" panose="020B0606030504020204" pitchFamily="34" charset="0"/>
                      <a:ea typeface="Open Sans" panose="020B0606030504020204" pitchFamily="34" charset="0"/>
                      <a:cs typeface="Open Sans" panose="020B0606030504020204" pitchFamily="34" charset="0"/>
                    </a:rPr>
                    <a:t>Freigesetzte Strahlung: </a:t>
                  </a:r>
                  <a:r>
                    <a:rPr lang="de-DE" sz="850" b="1" dirty="0">
                      <a:effectLst/>
                      <a:latin typeface="Open Sans" panose="020B0606030504020204" pitchFamily="34" charset="0"/>
                      <a:ea typeface="Open Sans" panose="020B0606030504020204" pitchFamily="34" charset="0"/>
                      <a:cs typeface="Open Sans" panose="020B0606030504020204" pitchFamily="34" charset="0"/>
                    </a:rPr>
                    <a:t>Photonen</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152047"/>
                </a:xfrm>
                <a:prstGeom prst="rect">
                  <a:avLst/>
                </a:prstGeom>
                <a:blipFill>
                  <a:blip r:embed="rId4"/>
                  <a:stretch>
                    <a:fillRect b="-1587"/>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In a </a:t>
              </a:r>
              <a:r>
                <a:rPr lang="de-DE" sz="1000" b="1" dirty="0" err="1">
                  <a:latin typeface="Open Sans" panose="020B0606030504020204" pitchFamily="34" charset="0"/>
                  <a:ea typeface="Open Sans" panose="020B0606030504020204" pitchFamily="34" charset="0"/>
                  <a:cs typeface="Open Sans" panose="020B0606030504020204" pitchFamily="34" charset="0"/>
                </a:rPr>
                <a:t>Nutshell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37498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Stammgruppenaufgaben</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610424" cy="1138773"/>
          </a:xfrm>
          <a:prstGeom prst="rect">
            <a:avLst/>
          </a:prstGeom>
          <a:noFill/>
        </p:spPr>
        <p:txBody>
          <a:bodyPr wrap="square" rtlCol="0">
            <a:spAutoFit/>
          </a:bodyPr>
          <a:lstStyle/>
          <a:p>
            <a:pPr marL="38100" lvl="1"/>
            <a:r>
              <a:rPr lang="de-DE" sz="850" b="1" dirty="0">
                <a:effectLst/>
                <a:latin typeface="Open Sans" panose="020B0606030504020204" pitchFamily="34" charset="0"/>
                <a:ea typeface="Open Sans" panose="020B0606030504020204" pitchFamily="34" charset="0"/>
                <a:cs typeface="Open Sans" panose="020B0606030504020204" pitchFamily="34" charset="0"/>
              </a:rPr>
              <a:t>Was du erklären sollst:</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Suche dir ein beliebiges stabiles Nuklid aus und notiere die Reaktionsgleichung für einen Neutronen-einfang. Fasse mithilfe der Gleichung den Neutroneneinfang und seine Eigenschaften kurz zusammen.</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Erkläre, wie man bei einer Fusionsreaktion die Energiebilanz aufstellt.</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Was du </a:t>
            </a:r>
            <a:r>
              <a:rPr lang="en-GB" sz="850" b="1" dirty="0" err="1">
                <a:latin typeface="Open Sans" panose="020B0606030504020204" pitchFamily="34" charset="0"/>
                <a:ea typeface="Open Sans" panose="020B0606030504020204" pitchFamily="34" charset="0"/>
                <a:cs typeface="Open Sans" panose="020B0606030504020204" pitchFamily="34" charset="0"/>
              </a:rPr>
              <a:t>herausfinden</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sollst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de-DE" sz="850" dirty="0">
                <a:latin typeface="Open Sans" panose="020B0606030504020204" pitchFamily="34" charset="0"/>
                <a:ea typeface="Open Sans" panose="020B0606030504020204" pitchFamily="34" charset="0"/>
                <a:cs typeface="Open Sans" panose="020B0606030504020204" pitchFamily="34" charset="0"/>
              </a:rPr>
              <a:t>Warum kann der Neutroneneinfang auch bei besonders geringen kinetischen Energien stattfinden? Befrage dazu Gruppe 3 und finde heraus, was das „Problem“ bei Kernfusionen ist und was die Coulomb-Barriere ist. </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27100" y="8726248"/>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xmlns="">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18313" y="4971746"/>
            <a:ext cx="5520542" cy="615553"/>
          </a:xfrm>
          <a:prstGeom prst="rect">
            <a:avLst/>
          </a:prstGeom>
          <a:noFill/>
        </p:spPr>
        <p:txBody>
          <a:bodyPr wrap="square" rtlCol="0">
            <a:spAutoFit/>
          </a:bodyPr>
          <a:lstStyle/>
          <a:p>
            <a:pPr marL="38100" lvl="1"/>
            <a:r>
              <a:rPr lang="de-DE" sz="850" dirty="0">
                <a:latin typeface="Open Sans" panose="020B0606030504020204" pitchFamily="34" charset="0"/>
                <a:ea typeface="Open Sans" panose="020B0606030504020204" pitchFamily="34" charset="0"/>
                <a:cs typeface="Open Sans" panose="020B0606030504020204" pitchFamily="34" charset="0"/>
              </a:rPr>
              <a:t>Ein erheblicher Anteil der nuklearen Abfälle aus Kernreaktoren entsteht durch Neutroneneinfang in Kernreaktoren. Dabei reagiert der ursprüngliche Kernbrennstoff (meist Uran) mit freien Neutronen, sodass radioaktive Isotope mit noch höheren Massezahlen entstehen. Ein Beispiel dafür ist der (sogar natürlich in extrem geringen Mengen vorkommende) Neutroneneinfang mit </a:t>
            </a:r>
            <a:r>
              <a:rPr lang="de-DE" sz="850" b="1" dirty="0">
                <a:latin typeface="Open Sans" panose="020B0606030504020204" pitchFamily="34" charset="0"/>
                <a:ea typeface="Open Sans" panose="020B0606030504020204" pitchFamily="34" charset="0"/>
                <a:cs typeface="Open Sans" panose="020B0606030504020204" pitchFamily="34" charset="0"/>
              </a:rPr>
              <a:t>Uran-238</a:t>
            </a:r>
            <a:r>
              <a:rPr lang="de-DE" sz="850" dirty="0">
                <a:latin typeface="Open Sans" panose="020B0606030504020204" pitchFamily="34" charset="0"/>
                <a:ea typeface="Open Sans" panose="020B0606030504020204" pitchFamily="34" charset="0"/>
                <a:cs typeface="Open Sans" panose="020B0606030504020204" pitchFamily="34" charset="0"/>
              </a:rPr>
              <a:t>.</a:t>
            </a: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3" name="Titel 2">
            <a:extLst>
              <a:ext uri="{FF2B5EF4-FFF2-40B4-BE49-F238E27FC236}">
                <a16:creationId xmlns:a16="http://schemas.microsoft.com/office/drawing/2014/main" id="{9233A36D-5199-5E4A-61A7-C81F2F787E46}"/>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Gruppe IV : Neutroneneinfang</a:t>
            </a:r>
          </a:p>
        </p:txBody>
      </p:sp>
    </p:spTree>
    <p:extLst>
      <p:ext uri="{BB962C8B-B14F-4D97-AF65-F5344CB8AC3E}">
        <p14:creationId xmlns:p14="http://schemas.microsoft.com/office/powerpoint/2010/main" val="263001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Datenanalyse der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 – Reaktion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90599" y="1750881"/>
            <a:ext cx="5156201" cy="415571"/>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Aufgabe 1 | Energie eines Gammaquants</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535083"/>
              </a:xfrm>
              <a:prstGeom prst="rect">
                <a:avLst/>
              </a:prstGeom>
              <a:noFill/>
            </p:spPr>
            <p:txBody>
              <a:bodyPr wrap="square" rtlCol="0">
                <a:spAutoFit/>
              </a:bodyPr>
              <a:lstStyle/>
              <a:p>
                <a:pPr marL="266700" lvl="1" indent="-228600">
                  <a:buFont typeface="+mj-lt"/>
                  <a:buAutoNum type="alphaLcParenR"/>
                </a:pPr>
                <a:r>
                  <a:rPr lang="de-DE" sz="900" dirty="0">
                    <a:latin typeface="Source Sans Pro" panose="020B0503030403020204" pitchFamily="34" charset="0"/>
                    <a:ea typeface="Source Sans Pro" panose="020B0503030403020204" pitchFamily="34" charset="0"/>
                  </a:rPr>
                  <a:t>Ein ruhender </a:t>
                </a:r>
                <a:r>
                  <a:rPr lang="de-DE" sz="900" b="1" dirty="0">
                    <a:latin typeface="Source Sans Pro" panose="020B0503030403020204" pitchFamily="34" charset="0"/>
                    <a:ea typeface="Source Sans Pro" panose="020B0503030403020204" pitchFamily="34" charset="0"/>
                  </a:rPr>
                  <a:t>N-14-Atomkern</a:t>
                </a:r>
                <a:r>
                  <a:rPr lang="de-DE" sz="900" dirty="0">
                    <a:latin typeface="Source Sans Pro" panose="020B0503030403020204" pitchFamily="34" charset="0"/>
                    <a:ea typeface="Source Sans Pro" panose="020B0503030403020204" pitchFamily="34" charset="0"/>
                  </a:rPr>
                  <a:t> wir mit einem </a:t>
                </a:r>
                <a:r>
                  <a:rPr lang="de-DE" sz="900" b="1" dirty="0">
                    <a:latin typeface="Source Sans Pro" panose="020B0503030403020204" pitchFamily="34" charset="0"/>
                    <a:ea typeface="Source Sans Pro" panose="020B0503030403020204" pitchFamily="34" charset="0"/>
                  </a:rPr>
                  <a:t>Heliumkern</a:t>
                </a:r>
                <a:r>
                  <a:rPr lang="de-DE" sz="900" dirty="0">
                    <a:latin typeface="Source Sans Pro" panose="020B0503030403020204" pitchFamily="34" charset="0"/>
                    <a:ea typeface="Source Sans Pro" panose="020B0503030403020204" pitchFamily="34" charset="0"/>
                  </a:rPr>
                  <a:t> mit einer kinetischen Energie von</a:t>
                </a:r>
                <a:br>
                  <a:rPr lang="de-DE" sz="900" dirty="0">
                    <a:latin typeface="Source Sans Pro" panose="020B0503030403020204" pitchFamily="34" charset="0"/>
                    <a:ea typeface="Source Sans Pro" panose="020B0503030403020204" pitchFamily="34" charset="0"/>
                  </a:rPr>
                </a:br>
                <a14:m>
                  <m:oMath xmlns:m="http://schemas.openxmlformats.org/officeDocument/2006/math">
                    <m:sSub>
                      <m:sSubPr>
                        <m:ctrlPr>
                          <a:rPr lang="de-DE" sz="1000" b="1" i="1" smtClean="0">
                            <a:latin typeface="Cambria Math" panose="02040503050406030204" pitchFamily="18" charset="0"/>
                            <a:ea typeface="Source Sans Pro" panose="020B0503030403020204" pitchFamily="34" charset="0"/>
                          </a:rPr>
                        </m:ctrlPr>
                      </m:sSubPr>
                      <m:e>
                        <m:r>
                          <a:rPr lang="de-DE" sz="1000" b="1" i="0" smtClean="0">
                            <a:latin typeface="Cambria Math" panose="02040503050406030204" pitchFamily="18" charset="0"/>
                            <a:ea typeface="Source Sans Pro" panose="020B0503030403020204" pitchFamily="34" charset="0"/>
                          </a:rPr>
                          <m:t>𝐄</m:t>
                        </m:r>
                      </m:e>
                      <m:sub>
                        <m:r>
                          <a:rPr lang="de-DE" sz="1000" b="1" i="0" smtClean="0">
                            <a:latin typeface="Cambria Math" panose="02040503050406030204" pitchFamily="18" charset="0"/>
                            <a:ea typeface="Source Sans Pro" panose="020B0503030403020204" pitchFamily="34" charset="0"/>
                          </a:rPr>
                          <m:t>𝐤𝐢𝐧</m:t>
                        </m:r>
                      </m:sub>
                    </m:sSub>
                    <m:r>
                      <a:rPr lang="de-DE" sz="1000" b="1" i="1" smtClean="0">
                        <a:latin typeface="Cambria Math" panose="02040503050406030204" pitchFamily="18" charset="0"/>
                        <a:ea typeface="Source Sans Pro" panose="020B0503030403020204" pitchFamily="34" charset="0"/>
                      </a:rPr>
                      <m:t>=</m:t>
                    </m:r>
                    <m:r>
                      <a:rPr lang="de-DE" sz="1000" b="1" i="0" smtClean="0">
                        <a:latin typeface="Cambria Math" panose="02040503050406030204" pitchFamily="18" charset="0"/>
                        <a:ea typeface="Source Sans Pro" panose="020B0503030403020204" pitchFamily="34" charset="0"/>
                      </a:rPr>
                      <m:t>𝟐</m:t>
                    </m:r>
                    <m:r>
                      <a:rPr lang="de-DE" sz="1000" b="1" i="0" smtClean="0">
                        <a:latin typeface="Cambria Math" panose="02040503050406030204" pitchFamily="18" charset="0"/>
                        <a:ea typeface="Source Sans Pro" panose="020B0503030403020204" pitchFamily="34" charset="0"/>
                      </a:rPr>
                      <m:t> </m:t>
                    </m:r>
                    <m:r>
                      <a:rPr lang="de-DE" sz="1000" b="1" i="0" smtClean="0">
                        <a:latin typeface="Cambria Math" panose="02040503050406030204" pitchFamily="18" charset="0"/>
                        <a:ea typeface="Source Sans Pro" panose="020B0503030403020204" pitchFamily="34" charset="0"/>
                      </a:rPr>
                      <m:t>𝐌𝐞𝐕</m:t>
                    </m:r>
                  </m:oMath>
                </a14:m>
                <a:r>
                  <a:rPr lang="de-DE" sz="1000" b="1" dirty="0">
                    <a:latin typeface="Source Sans Pro" panose="020B0503030403020204" pitchFamily="34" charset="0"/>
                    <a:ea typeface="Source Sans Pro" panose="020B0503030403020204" pitchFamily="34" charset="0"/>
                  </a:rPr>
                  <a:t>  </a:t>
                </a:r>
                <a:r>
                  <a:rPr lang="de-DE" sz="900" dirty="0">
                    <a:latin typeface="Source Sans Pro" panose="020B0503030403020204" pitchFamily="34" charset="0"/>
                    <a:ea typeface="Source Sans Pro" panose="020B0503030403020204" pitchFamily="34" charset="0"/>
                  </a:rPr>
                  <a:t>beschossen. Es wird eine Kernfusion ausgelöst, bei der nur ein Tochterkern entsteht. Stelle die Reaktionsgleichung auf und bestimme das Reaktionsprodukt.</a:t>
                </a:r>
              </a:p>
            </p:txBody>
          </p:sp>
        </mc:Choice>
        <mc:Fallback xmlns="">
          <p:sp>
            <p:nvSpPr>
              <p:cNvPr id="19" name="Textfeld 18">
                <a:extLst>
                  <a:ext uri="{FF2B5EF4-FFF2-40B4-BE49-F238E27FC236}">
                    <a16:creationId xmlns:a16="http://schemas.microsoft.com/office/drawing/2014/main" id="{8F49D0BC-903A-49E2-9D51-8A500F02CD99}"/>
                  </a:ext>
                </a:extLst>
              </p:cNvPr>
              <p:cNvSpPr txBox="1">
                <a:spLocks noRot="1" noChangeAspect="1" noMove="1" noResize="1" noEditPoints="1" noAdjustHandles="1" noChangeArrowheads="1" noChangeShapeType="1" noTextEdit="1"/>
              </p:cNvSpPr>
              <p:nvPr/>
            </p:nvSpPr>
            <p:spPr>
              <a:xfrm>
                <a:off x="618312" y="1258907"/>
                <a:ext cx="5528488" cy="535083"/>
              </a:xfrm>
              <a:prstGeom prst="rect">
                <a:avLst/>
              </a:prstGeom>
              <a:blipFill>
                <a:blip r:embed="rId3"/>
                <a:stretch>
                  <a:fillRect b="-2299"/>
                </a:stretch>
              </a:blipFill>
            </p:spPr>
            <p:txBody>
              <a:bodyPr/>
              <a:lstStyle/>
              <a:p>
                <a:r>
                  <a:rPr lang="en-GB">
                    <a:noFill/>
                  </a:rPr>
                  <a:t> </a:t>
                </a:r>
              </a:p>
            </p:txBody>
          </p:sp>
        </mc:Fallback>
      </mc:AlternateContent>
      <p:sp>
        <p:nvSpPr>
          <p:cNvPr id="20" name="Rechteck: abgerundete Ecken 19">
            <a:extLst>
              <a:ext uri="{FF2B5EF4-FFF2-40B4-BE49-F238E27FC236}">
                <a16:creationId xmlns:a16="http://schemas.microsoft.com/office/drawing/2014/main" id="{2347E96D-2CE9-4B85-B09C-12C1E709C1A6}"/>
              </a:ext>
            </a:extLst>
          </p:cNvPr>
          <p:cNvSpPr/>
          <p:nvPr/>
        </p:nvSpPr>
        <p:spPr>
          <a:xfrm>
            <a:off x="982659" y="2916497"/>
            <a:ext cx="5156202" cy="710497"/>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1" y="2176708"/>
                <a:ext cx="5538239" cy="723275"/>
              </a:xfrm>
              <a:prstGeom prst="rect">
                <a:avLst/>
              </a:prstGeom>
              <a:noFill/>
            </p:spPr>
            <p:txBody>
              <a:bodyPr wrap="square" rtlCol="0">
                <a:spAutoFit/>
              </a:bodyPr>
              <a:lstStyle/>
              <a:p>
                <a:pPr marL="266700" lvl="1" indent="-228600">
                  <a:buFont typeface="+mj-lt"/>
                  <a:buAutoNum type="alphaLcParenR" startAt="2"/>
                </a:pPr>
                <a:r>
                  <a:rPr lang="de-DE" sz="900" dirty="0">
                    <a:latin typeface="Source Sans Pro" panose="020B0503030403020204" pitchFamily="34" charset="0"/>
                    <a:ea typeface="Source Sans Pro" panose="020B0503030403020204" pitchFamily="34" charset="0"/>
                  </a:rPr>
                  <a:t>Bei der Reaktion wird ein Gammaquant (Photon) freigesetzt, welches sich mit einer kinetischen Energie fortbewegt. Berechne mithilfe der Energieerhaltung und den Ruheenergien der beteiligten Reaktionspartner (siehe Nuklidkarte) die kinetische Energie des Photons. Für die Ruheenergie gilt: </a:t>
                </a:r>
              </a:p>
              <a:p>
                <a:pPr marL="38100" lvl="1">
                  <a:spcBef>
                    <a:spcPts val="600"/>
                  </a:spcBef>
                  <a:tabLst>
                    <a:tab pos="1612900" algn="l"/>
                    <a:tab pos="3136900" algn="l"/>
                  </a:tabLst>
                </a:pPr>
                <a:r>
                  <a:rPr lang="de-DE" sz="900" dirty="0">
                    <a:ea typeface="Source Sans Pro" panose="020B0503030403020204" pitchFamily="34" charset="0"/>
                  </a:rPr>
                  <a:t>	</a:t>
                </a:r>
                <a14:m>
                  <m:oMath xmlns:m="http://schemas.openxmlformats.org/officeDocument/2006/math">
                    <m:sSub>
                      <m:sSubPr>
                        <m:ctrlPr>
                          <a:rPr lang="de-DE" sz="900" b="0" i="1" smtClean="0">
                            <a:latin typeface="Cambria Math" panose="02040503050406030204" pitchFamily="18" charset="0"/>
                            <a:ea typeface="Source Sans Pro" panose="020B0503030403020204" pitchFamily="34" charset="0"/>
                          </a:rPr>
                        </m:ctrlPr>
                      </m:sSubPr>
                      <m:e>
                        <m:r>
                          <m:rPr>
                            <m:sty m:val="p"/>
                          </m:rPr>
                          <a:rPr lang="de-DE" sz="900" b="0" i="0" smtClean="0">
                            <a:latin typeface="Cambria Math" panose="02040503050406030204" pitchFamily="18" charset="0"/>
                            <a:ea typeface="Source Sans Pro" panose="020B0503030403020204" pitchFamily="34" charset="0"/>
                          </a:rPr>
                          <m:t>E</m:t>
                        </m:r>
                      </m:e>
                      <m:sub>
                        <m:r>
                          <a:rPr lang="de-DE" sz="900" b="0" i="0" smtClean="0">
                            <a:latin typeface="Cambria Math" panose="02040503050406030204" pitchFamily="18" charset="0"/>
                            <a:ea typeface="Source Sans Pro" panose="020B0503030403020204" pitchFamily="34" charset="0"/>
                          </a:rPr>
                          <m:t>0</m:t>
                        </m:r>
                      </m:sub>
                    </m:sSub>
                    <m:r>
                      <a:rPr lang="de-DE" sz="900" b="0" i="0" smtClean="0">
                        <a:latin typeface="Cambria Math" panose="02040503050406030204" pitchFamily="18" charset="0"/>
                        <a:ea typeface="Source Sans Pro" panose="020B0503030403020204" pitchFamily="34" charset="0"/>
                      </a:rPr>
                      <m:t>=</m:t>
                    </m:r>
                    <m:sSub>
                      <m:sSubPr>
                        <m:ctrlPr>
                          <a:rPr lang="de-DE" sz="900" b="0" i="1" smtClean="0">
                            <a:latin typeface="Cambria Math" panose="02040503050406030204" pitchFamily="18" charset="0"/>
                            <a:ea typeface="Source Sans Pro" panose="020B0503030403020204" pitchFamily="34" charset="0"/>
                          </a:rPr>
                        </m:ctrlPr>
                      </m:sSubPr>
                      <m:e>
                        <m:r>
                          <m:rPr>
                            <m:sty m:val="p"/>
                          </m:rPr>
                          <a:rPr lang="de-DE" sz="900" b="0" i="0" smtClean="0">
                            <a:latin typeface="Cambria Math" panose="02040503050406030204" pitchFamily="18" charset="0"/>
                            <a:ea typeface="Source Sans Pro" panose="020B0503030403020204" pitchFamily="34" charset="0"/>
                          </a:rPr>
                          <m:t>m</m:t>
                        </m:r>
                      </m:e>
                      <m:sub>
                        <m:r>
                          <m:rPr>
                            <m:sty m:val="p"/>
                          </m:rPr>
                          <a:rPr lang="de-DE" sz="900" b="0" i="0" smtClean="0">
                            <a:latin typeface="Cambria Math" panose="02040503050406030204" pitchFamily="18" charset="0"/>
                            <a:ea typeface="Source Sans Pro" panose="020B0503030403020204" pitchFamily="34" charset="0"/>
                          </a:rPr>
                          <m:t>A</m:t>
                        </m:r>
                      </m:sub>
                    </m:sSub>
                    <m:r>
                      <a:rPr lang="de-DE" sz="900" b="0" i="0" smtClean="0">
                        <a:latin typeface="Cambria Math" panose="02040503050406030204" pitchFamily="18" charset="0"/>
                        <a:ea typeface="Source Sans Pro" panose="020B0503030403020204" pitchFamily="34" charset="0"/>
                      </a:rPr>
                      <m:t>∙931,49 </m:t>
                    </m:r>
                    <m:r>
                      <m:rPr>
                        <m:sty m:val="p"/>
                      </m:rPr>
                      <a:rPr lang="de-DE" sz="900" b="0" i="0" smtClean="0">
                        <a:latin typeface="Cambria Math" panose="02040503050406030204" pitchFamily="18" charset="0"/>
                        <a:ea typeface="Source Sans Pro" panose="020B0503030403020204" pitchFamily="34" charset="0"/>
                      </a:rPr>
                      <m:t>MeV</m:t>
                    </m:r>
                    <m:r>
                      <a:rPr lang="de-DE" sz="900" b="0" i="0" smtClean="0">
                        <a:latin typeface="Cambria Math" panose="02040503050406030204" pitchFamily="18" charset="0"/>
                        <a:ea typeface="Source Sans Pro" panose="020B0503030403020204" pitchFamily="34" charset="0"/>
                      </a:rPr>
                      <m:t>/</m:t>
                    </m:r>
                    <m:r>
                      <m:rPr>
                        <m:sty m:val="p"/>
                      </m:rPr>
                      <a:rPr lang="de-DE" sz="900" b="0" i="0" smtClean="0">
                        <a:latin typeface="Cambria Math" panose="02040503050406030204" pitchFamily="18" charset="0"/>
                        <a:ea typeface="Source Sans Pro" panose="020B0503030403020204" pitchFamily="34" charset="0"/>
                      </a:rPr>
                      <m:t>u</m:t>
                    </m:r>
                  </m:oMath>
                </a14:m>
                <a:r>
                  <a:rPr lang="de-DE" sz="900" dirty="0">
                    <a:latin typeface="Source Sans Pro" panose="020B0503030403020204" pitchFamily="34" charset="0"/>
                    <a:ea typeface="Source Sans Pro" panose="020B0503030403020204" pitchFamily="34" charset="0"/>
                  </a:rPr>
                  <a:t> 		</a:t>
                </a:r>
                <a:endParaRPr lang="de-DE" sz="900" i="1" dirty="0">
                  <a:latin typeface="Source Sans Pro" panose="020B0503030403020204" pitchFamily="34" charset="0"/>
                  <a:ea typeface="Source Sans Pro" panose="020B0503030403020204" pitchFamily="34" charset="0"/>
                </a:endParaRPr>
              </a:p>
            </p:txBody>
          </p:sp>
        </mc:Choice>
        <mc:Fallback xmlns="">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1" y="2176708"/>
                <a:ext cx="5538239" cy="723275"/>
              </a:xfrm>
              <a:prstGeom prst="rect">
                <a:avLst/>
              </a:prstGeom>
              <a:blipFill>
                <a:blip r:embed="rId4"/>
                <a:stretch>
                  <a:fillRect/>
                </a:stretch>
              </a:blipFill>
            </p:spPr>
            <p:txBody>
              <a:bodyPr/>
              <a:lstStyle/>
              <a:p>
                <a:r>
                  <a:rPr lang="en-GB">
                    <a:noFill/>
                  </a:rPr>
                  <a:t> </a:t>
                </a:r>
              </a:p>
            </p:txBody>
          </p:sp>
        </mc:Fallback>
      </mc:AlternateContent>
      <p:sp>
        <p:nvSpPr>
          <p:cNvPr id="22" name="Rechteck: abgerundete Ecken 21">
            <a:extLst>
              <a:ext uri="{FF2B5EF4-FFF2-40B4-BE49-F238E27FC236}">
                <a16:creationId xmlns:a16="http://schemas.microsoft.com/office/drawing/2014/main" id="{DB8A9231-4935-4EBC-9AC4-41383BEF0BE2}"/>
              </a:ext>
            </a:extLst>
          </p:cNvPr>
          <p:cNvSpPr/>
          <p:nvPr/>
        </p:nvSpPr>
        <p:spPr>
          <a:xfrm>
            <a:off x="990598" y="3989176"/>
            <a:ext cx="5156202" cy="589789"/>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603330"/>
            <a:ext cx="5538239" cy="369332"/>
          </a:xfrm>
          <a:prstGeom prst="rect">
            <a:avLst/>
          </a:prstGeom>
          <a:noFill/>
        </p:spPr>
        <p:txBody>
          <a:bodyPr wrap="square" rtlCol="0">
            <a:spAutoFit/>
          </a:bodyPr>
          <a:lstStyle/>
          <a:p>
            <a:pPr marL="266700" lvl="1" indent="-228600">
              <a:buFont typeface="+mj-lt"/>
              <a:buAutoNum type="alphaLcParenR" startAt="3"/>
            </a:pPr>
            <a:r>
              <a:rPr lang="de-DE" sz="900" dirty="0">
                <a:latin typeface="Source Sans Pro" panose="020B0503030403020204" pitchFamily="34" charset="0"/>
                <a:ea typeface="Source Sans Pro" panose="020B0503030403020204" pitchFamily="34" charset="0"/>
              </a:rPr>
              <a:t>Welche Annahmen hast du für die Berechnung der Photonenenergie in 1b treffen müssen? Ist die berechnete Energie die einzig mögliche kinetische Energie, die das Photon haben kann? </a:t>
            </a: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607590"/>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Aufgabe 2 | Energieniveaus</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881251"/>
            <a:ext cx="2972838" cy="1061829"/>
          </a:xfrm>
          <a:prstGeom prst="rect">
            <a:avLst/>
          </a:prstGeom>
          <a:noFill/>
        </p:spPr>
        <p:txBody>
          <a:bodyPr wrap="square" rtlCol="0">
            <a:spAutoFit/>
          </a:bodyPr>
          <a:lstStyle/>
          <a:p>
            <a:pPr marL="38100" lvl="1"/>
            <a:r>
              <a:rPr lang="de-DE" sz="900" dirty="0">
                <a:latin typeface="Source Sans Pro" panose="020B0503030403020204" pitchFamily="34" charset="0"/>
                <a:ea typeface="Source Sans Pro" panose="020B0503030403020204" pitchFamily="34" charset="0"/>
              </a:rPr>
              <a:t>In der </a:t>
            </a:r>
            <a:r>
              <a:rPr lang="de-DE" sz="900" b="1" dirty="0">
                <a:latin typeface="Source Sans Pro" panose="020B0503030403020204" pitchFamily="34" charset="0"/>
                <a:ea typeface="Source Sans Pro" panose="020B0503030403020204" pitchFamily="34" charset="0"/>
              </a:rPr>
              <a:t>Abbildung 1 </a:t>
            </a:r>
            <a:r>
              <a:rPr lang="de-DE" sz="900" dirty="0">
                <a:latin typeface="Source Sans Pro" panose="020B0503030403020204" pitchFamily="34" charset="0"/>
                <a:ea typeface="Source Sans Pro" panose="020B0503030403020204" pitchFamily="34" charset="0"/>
              </a:rPr>
              <a:t>sind 4 mögliche Energieniveaus eines Atomkerns dargestellt. Beim Übergang von angeregten Zuständen in den Grundzustand werden Photonen freigesetzt, deren Energie von einem Detektor gemessen wird. Das Experiment wird mehrfach wiederholt und es wird ein Energiespektrum aufgenommen (siehe </a:t>
            </a:r>
            <a:r>
              <a:rPr lang="de-DE" sz="900" b="1" dirty="0">
                <a:latin typeface="Source Sans Pro" panose="020B0503030403020204" pitchFamily="34" charset="0"/>
                <a:ea typeface="Source Sans Pro" panose="020B0503030403020204" pitchFamily="34" charset="0"/>
              </a:rPr>
              <a:t>Abb. 2</a:t>
            </a:r>
            <a:r>
              <a:rPr lang="de-DE" sz="900" dirty="0">
                <a:latin typeface="Source Sans Pro" panose="020B0503030403020204" pitchFamily="34" charset="0"/>
                <a:ea typeface="Source Sans Pro" panose="020B0503030403020204" pitchFamily="34" charset="0"/>
              </a:rPr>
              <a:t>, groß an der Tafel).</a:t>
            </a:r>
          </a:p>
        </p:txBody>
      </p:sp>
      <p:grpSp>
        <p:nvGrpSpPr>
          <p:cNvPr id="13" name="Gruppieren 12">
            <a:extLst>
              <a:ext uri="{FF2B5EF4-FFF2-40B4-BE49-F238E27FC236}">
                <a16:creationId xmlns:a16="http://schemas.microsoft.com/office/drawing/2014/main" id="{C5651810-5488-4E8E-A6AF-2DFB9D36052E}"/>
              </a:ext>
            </a:extLst>
          </p:cNvPr>
          <p:cNvGrpSpPr/>
          <p:nvPr/>
        </p:nvGrpSpPr>
        <p:grpSpPr>
          <a:xfrm>
            <a:off x="3573461" y="4672839"/>
            <a:ext cx="2565401" cy="1957007"/>
            <a:chOff x="3581400" y="4545011"/>
            <a:chExt cx="2565401" cy="1957007"/>
          </a:xfrm>
        </p:grpSpPr>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5"/>
            <a:srcRect t="2752" r="7134"/>
            <a:stretch/>
          </p:blipFill>
          <p:spPr>
            <a:xfrm>
              <a:off x="3581401" y="4545011"/>
              <a:ext cx="2565400"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3581400" y="6286574"/>
              <a:ext cx="2565400" cy="215444"/>
            </a:xfrm>
            <a:prstGeom prst="rect">
              <a:avLst/>
            </a:prstGeom>
            <a:noFill/>
          </p:spPr>
          <p:txBody>
            <a:bodyPr wrap="square" rtlCol="0">
              <a:spAutoFit/>
            </a:bodyPr>
            <a:lstStyle/>
            <a:p>
              <a:pPr marL="38100" lvl="1" algn="ctr"/>
              <a:r>
                <a:rPr lang="de-DE" sz="800" dirty="0">
                  <a:latin typeface="Source Sans Pro" panose="020B0503030403020204" pitchFamily="34" charset="0"/>
                  <a:ea typeface="Source Sans Pro" panose="020B0503030403020204" pitchFamily="34" charset="0"/>
                </a:rPr>
                <a:t>Abb.1: Energieniveauschema</a:t>
              </a:r>
            </a:p>
          </p:txBody>
        </p:sp>
      </p:grpSp>
      <p:grpSp>
        <p:nvGrpSpPr>
          <p:cNvPr id="12" name="Gruppieren 11">
            <a:extLst>
              <a:ext uri="{FF2B5EF4-FFF2-40B4-BE49-F238E27FC236}">
                <a16:creationId xmlns:a16="http://schemas.microsoft.com/office/drawing/2014/main" id="{BE57010A-E2D9-4314-AA92-D6CB5937AD4A}"/>
              </a:ext>
            </a:extLst>
          </p:cNvPr>
          <p:cNvGrpSpPr/>
          <p:nvPr/>
        </p:nvGrpSpPr>
        <p:grpSpPr>
          <a:xfrm>
            <a:off x="3666351" y="6677628"/>
            <a:ext cx="2573337" cy="1993429"/>
            <a:chOff x="3581400" y="6496701"/>
            <a:chExt cx="2573337" cy="1993429"/>
          </a:xfrm>
        </p:grpSpPr>
        <p:pic>
          <p:nvPicPr>
            <p:cNvPr id="11" name="Grafik 10">
              <a:extLst>
                <a:ext uri="{FF2B5EF4-FFF2-40B4-BE49-F238E27FC236}">
                  <a16:creationId xmlns:a16="http://schemas.microsoft.com/office/drawing/2014/main" id="{BBDAF8F6-03A5-4E15-8FA0-98ED2AF4D90C}"/>
                </a:ext>
              </a:extLst>
            </p:cNvPr>
            <p:cNvPicPr>
              <a:picLocks noChangeAspect="1"/>
            </p:cNvPicPr>
            <p:nvPr/>
          </p:nvPicPr>
          <p:blipFill>
            <a:blip r:embed="rId6">
              <a:grayscl/>
              <a:extLst>
                <a:ext uri="{BEBA8EAE-BF5A-486C-A8C5-ECC9F3942E4B}">
                  <a14:imgProps xmlns:a14="http://schemas.microsoft.com/office/drawing/2010/main">
                    <a14:imgLayer r:embed="rId7">
                      <a14:imgEffect>
                        <a14:saturation sat="300000"/>
                      </a14:imgEffect>
                    </a14:imgLayer>
                  </a14:imgProps>
                </a:ext>
              </a:extLst>
            </a:blip>
            <a:stretch>
              <a:fillRect/>
            </a:stretch>
          </p:blipFill>
          <p:spPr>
            <a:xfrm>
              <a:off x="3581400" y="6496701"/>
              <a:ext cx="2573337" cy="1803245"/>
            </a:xfrm>
            <a:prstGeom prst="rect">
              <a:avLst/>
            </a:prstGeom>
          </p:spPr>
        </p:pic>
        <p:sp>
          <p:nvSpPr>
            <p:cNvPr id="36" name="Textfeld 35">
              <a:extLst>
                <a:ext uri="{FF2B5EF4-FFF2-40B4-BE49-F238E27FC236}">
                  <a16:creationId xmlns:a16="http://schemas.microsoft.com/office/drawing/2014/main" id="{2BB31BEE-EF4C-46D1-B126-E15DFAC80AAC}"/>
                </a:ext>
              </a:extLst>
            </p:cNvPr>
            <p:cNvSpPr txBox="1"/>
            <p:nvPr/>
          </p:nvSpPr>
          <p:spPr>
            <a:xfrm>
              <a:off x="3581400" y="8274686"/>
              <a:ext cx="2565400" cy="215444"/>
            </a:xfrm>
            <a:prstGeom prst="rect">
              <a:avLst/>
            </a:prstGeom>
            <a:noFill/>
          </p:spPr>
          <p:txBody>
            <a:bodyPr wrap="square" rtlCol="0">
              <a:spAutoFit/>
            </a:bodyPr>
            <a:lstStyle/>
            <a:p>
              <a:pPr marL="38100" lvl="1" algn="ctr"/>
              <a:r>
                <a:rPr lang="de-DE" sz="800" dirty="0">
                  <a:latin typeface="Source Sans Pro" panose="020B0503030403020204" pitchFamily="34" charset="0"/>
                  <a:ea typeface="Source Sans Pro" panose="020B0503030403020204" pitchFamily="34" charset="0"/>
                </a:rPr>
                <a:t>Abb.2: Zugehöriges Energiespektrum</a:t>
              </a:r>
            </a:p>
          </p:txBody>
        </p:sp>
      </p:grpSp>
      <p:sp>
        <p:nvSpPr>
          <p:cNvPr id="37" name="Textfeld 36">
            <a:extLst>
              <a:ext uri="{FF2B5EF4-FFF2-40B4-BE49-F238E27FC236}">
                <a16:creationId xmlns:a16="http://schemas.microsoft.com/office/drawing/2014/main" id="{E397BDB8-0F9F-4CBF-8EA5-954FED3147B5}"/>
              </a:ext>
            </a:extLst>
          </p:cNvPr>
          <p:cNvSpPr txBox="1"/>
          <p:nvPr/>
        </p:nvSpPr>
        <p:spPr>
          <a:xfrm>
            <a:off x="618312" y="5952610"/>
            <a:ext cx="2972838" cy="923330"/>
          </a:xfrm>
          <a:prstGeom prst="rect">
            <a:avLst/>
          </a:prstGeom>
          <a:noFill/>
        </p:spPr>
        <p:txBody>
          <a:bodyPr wrap="square" rtlCol="0">
            <a:spAutoFit/>
          </a:bodyPr>
          <a:lstStyle/>
          <a:p>
            <a:pPr marL="266700" lvl="1" indent="-228600">
              <a:buFont typeface="+mj-lt"/>
              <a:buAutoNum type="alphaLcParenR"/>
            </a:pPr>
            <a:r>
              <a:rPr lang="de-DE" sz="900" dirty="0">
                <a:latin typeface="Source Sans Pro" panose="020B0503030403020204" pitchFamily="34" charset="0"/>
                <a:ea typeface="Source Sans Pro" panose="020B0503030403020204" pitchFamily="34" charset="0"/>
              </a:rPr>
              <a:t>Einige Photonenenergien werden auffällig oft gemessen (sogenannte Peaks). In welchem Zusammenhang stehen die Energien der Peaks zu dem Energieniveauschema aus Abbildung 1? Erläutere. Formuliere den Zusammenhang mithilfe von Gleichungen.</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886613"/>
            <a:ext cx="2600552" cy="1145460"/>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2" y="8055765"/>
            <a:ext cx="3085008" cy="507831"/>
          </a:xfrm>
          <a:prstGeom prst="rect">
            <a:avLst/>
          </a:prstGeom>
          <a:noFill/>
        </p:spPr>
        <p:txBody>
          <a:bodyPr wrap="square" rtlCol="0">
            <a:spAutoFit/>
          </a:bodyPr>
          <a:lstStyle/>
          <a:p>
            <a:pPr marL="266700" lvl="1" indent="-228600">
              <a:buFont typeface="+mj-lt"/>
              <a:buAutoNum type="alphaLcParenR" startAt="2"/>
            </a:pPr>
            <a:r>
              <a:rPr lang="de-DE" sz="900" dirty="0">
                <a:latin typeface="Source Sans Pro" panose="020B0503030403020204" pitchFamily="34" charset="0"/>
                <a:ea typeface="Source Sans Pro" panose="020B0503030403020204" pitchFamily="34" charset="0"/>
              </a:rPr>
              <a:t>Gehe zurück zu Frage 1c. Stimmst du noch immer mit deiner Vermutung überein? Korrigiere falls notwendig deine Vermutung.</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8690265"/>
            <a:ext cx="5148263" cy="644548"/>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3929062" y="2598236"/>
                <a:ext cx="1809752" cy="323165"/>
              </a:xfrm>
              <a:prstGeom prst="rect">
                <a:avLst/>
              </a:prstGeom>
              <a:noFill/>
            </p:spPr>
            <p:txBody>
              <a:bodyPr wrap="square">
                <a:spAutoFit/>
              </a:bodyPr>
              <a:lstStyle/>
              <a:p>
                <a:pPr algn="r"/>
                <a14:m>
                  <m:oMath xmlns:m="http://schemas.openxmlformats.org/officeDocument/2006/math">
                    <m:sSub>
                      <m:sSubPr>
                        <m:ctrlPr>
                          <a:rPr lang="de-DE" sz="750" b="0" i="1" smtClean="0">
                            <a:latin typeface="Cambria Math" panose="02040503050406030204" pitchFamily="18" charset="0"/>
                            <a:ea typeface="Source Sans Pro" panose="020B0503030403020204" pitchFamily="34" charset="0"/>
                          </a:rPr>
                        </m:ctrlPr>
                      </m:sSubPr>
                      <m:e>
                        <m:r>
                          <a:rPr lang="de-DE" sz="750" b="0" i="1" smtClean="0">
                            <a:latin typeface="Cambria Math" panose="02040503050406030204" pitchFamily="18" charset="0"/>
                            <a:ea typeface="Source Sans Pro" panose="020B0503030403020204" pitchFamily="34" charset="0"/>
                          </a:rPr>
                          <m:t>𝑚</m:t>
                        </m:r>
                      </m:e>
                      <m:sub>
                        <m:r>
                          <a:rPr lang="de-DE" sz="750" b="0" i="1" smtClean="0">
                            <a:latin typeface="Cambria Math" panose="02040503050406030204" pitchFamily="18" charset="0"/>
                            <a:ea typeface="Source Sans Pro" panose="020B0503030403020204" pitchFamily="34" charset="0"/>
                          </a:rPr>
                          <m:t>𝐴</m:t>
                        </m:r>
                      </m:sub>
                    </m:sSub>
                  </m:oMath>
                </a14:m>
                <a:r>
                  <a:rPr lang="de-DE" sz="750" i="1" dirty="0">
                    <a:latin typeface="Source Sans Pro" panose="020B0503030403020204" pitchFamily="34" charset="0"/>
                    <a:ea typeface="Source Sans Pro" panose="020B0503030403020204" pitchFamily="34" charset="0"/>
                  </a:rPr>
                  <a:t> ist die Atommasse in der Einheit u ,</a:t>
                </a:r>
                <a:br>
                  <a:rPr lang="de-DE" sz="750" i="1" dirty="0">
                    <a:latin typeface="Source Sans Pro" panose="020B0503030403020204" pitchFamily="34" charset="0"/>
                    <a:ea typeface="Source Sans Pro" panose="020B0503030403020204" pitchFamily="34" charset="0"/>
                  </a:rPr>
                </a:br>
                <a14:m>
                  <m:oMath xmlns:m="http://schemas.openxmlformats.org/officeDocument/2006/math">
                    <m:sSub>
                      <m:sSubPr>
                        <m:ctrlPr>
                          <a:rPr lang="de-DE" sz="750" i="1">
                            <a:latin typeface="Cambria Math" panose="02040503050406030204" pitchFamily="18" charset="0"/>
                            <a:ea typeface="Source Sans Pro" panose="020B0503030403020204" pitchFamily="34" charset="0"/>
                          </a:rPr>
                        </m:ctrlPr>
                      </m:sSubPr>
                      <m:e>
                        <m:r>
                          <a:rPr lang="de-DE" sz="750" i="1">
                            <a:latin typeface="Cambria Math" panose="02040503050406030204" pitchFamily="18" charset="0"/>
                            <a:ea typeface="Source Sans Pro" panose="020B0503030403020204" pitchFamily="34" charset="0"/>
                          </a:rPr>
                          <m:t>𝑚</m:t>
                        </m:r>
                      </m:e>
                      <m:sub>
                        <m:r>
                          <a:rPr lang="de-DE" sz="750" i="1">
                            <a:latin typeface="Cambria Math" panose="02040503050406030204" pitchFamily="18" charset="0"/>
                            <a:ea typeface="Source Sans Pro" panose="020B0503030403020204" pitchFamily="34" charset="0"/>
                          </a:rPr>
                          <m:t>𝐴</m:t>
                        </m:r>
                      </m:sub>
                    </m:sSub>
                  </m:oMath>
                </a14:m>
                <a:r>
                  <a:rPr lang="de-DE" sz="750" i="1" dirty="0">
                    <a:latin typeface="Source Sans Pro" panose="020B0503030403020204" pitchFamily="34" charset="0"/>
                    <a:ea typeface="Source Sans Pro" panose="020B0503030403020204" pitchFamily="34" charset="0"/>
                  </a:rPr>
                  <a:t> ist in Nuklidkarte angegeben</a:t>
                </a:r>
                <a:endParaRPr lang="en-GB" sz="750" dirty="0"/>
              </a:p>
            </p:txBody>
          </p:sp>
        </mc:Choice>
        <mc:Fallback xmlns="">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3929062" y="2598236"/>
                <a:ext cx="1809752" cy="323165"/>
              </a:xfrm>
              <a:prstGeom prst="rect">
                <a:avLst/>
              </a:prstGeom>
              <a:blipFill>
                <a:blip r:embed="rId8"/>
                <a:stretch>
                  <a:fillRect b="-3774"/>
                </a:stretch>
              </a:blipFill>
            </p:spPr>
            <p:txBody>
              <a:bodyPr/>
              <a:lstStyle/>
              <a:p>
                <a:r>
                  <a:rPr lang="en-GB">
                    <a:noFill/>
                  </a:rPr>
                  <a:t> </a:t>
                </a:r>
              </a:p>
            </p:txBody>
          </p:sp>
        </mc:Fallback>
      </mc:AlternateContent>
      <p:sp>
        <p:nvSpPr>
          <p:cNvPr id="15" name="Titel 2">
            <a:extLst>
              <a:ext uri="{FF2B5EF4-FFF2-40B4-BE49-F238E27FC236}">
                <a16:creationId xmlns:a16="http://schemas.microsoft.com/office/drawing/2014/main" id="{E02C2C73-D21A-60DC-4BD5-D5704CC83B0B}"/>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01 : Wie man ein Photon fängt</a:t>
            </a:r>
          </a:p>
        </p:txBody>
      </p:sp>
      <p:pic>
        <p:nvPicPr>
          <p:cNvPr id="16" name="Picture 2">
            <a:extLst>
              <a:ext uri="{FF2B5EF4-FFF2-40B4-BE49-F238E27FC236}">
                <a16:creationId xmlns:a16="http://schemas.microsoft.com/office/drawing/2014/main" id="{A6A58095-1366-D1DB-B94F-0B040D1AAF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con CC BY SA">
            <a:extLst>
              <a:ext uri="{FF2B5EF4-FFF2-40B4-BE49-F238E27FC236}">
                <a16:creationId xmlns:a16="http://schemas.microsoft.com/office/drawing/2014/main" id="{12D9E10B-2185-0983-F725-60D43325EB8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8" name="Textfeld 17">
            <a:extLst>
              <a:ext uri="{FF2B5EF4-FFF2-40B4-BE49-F238E27FC236}">
                <a16:creationId xmlns:a16="http://schemas.microsoft.com/office/drawing/2014/main" id="{72716C04-9E1F-2AA0-A608-8BF71700885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9"/>
              </a:rPr>
              <a:t>Creative Commons Attribution-</a:t>
            </a:r>
            <a:r>
              <a:rPr lang="en-GB" sz="600" dirty="0" err="1">
                <a:solidFill>
                  <a:schemeClr val="bg1"/>
                </a:solidFill>
                <a:hlinkClick r:id="rId9"/>
              </a:rPr>
              <a:t>ShareAlike</a:t>
            </a:r>
            <a:r>
              <a:rPr lang="en-GB" sz="600" dirty="0">
                <a:solidFill>
                  <a:schemeClr val="bg1"/>
                </a:solidFill>
                <a:hlinkClick r:id="rId9"/>
              </a:rPr>
              <a:t> 4.0 International (CC-BY-SA 4.0)</a:t>
            </a:r>
            <a:r>
              <a:rPr lang="en-GB" sz="600" dirty="0">
                <a:solidFill>
                  <a:schemeClr val="bg1"/>
                </a:solidFill>
              </a:rPr>
              <a:t> </a:t>
            </a:r>
          </a:p>
        </p:txBody>
      </p:sp>
      <p:pic>
        <p:nvPicPr>
          <p:cNvPr id="24" name="Picture 6">
            <a:extLst>
              <a:ext uri="{FF2B5EF4-FFF2-40B4-BE49-F238E27FC236}">
                <a16:creationId xmlns:a16="http://schemas.microsoft.com/office/drawing/2014/main" id="{4C0EE293-5522-649E-9AC3-301E1CFFCF7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26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Datenanalyse der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 – Reaktion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Aufgabe 1 | Analyse der Daten</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0" y="1286438"/>
                <a:ext cx="5538239" cy="935192"/>
              </a:xfrm>
              <a:prstGeom prst="rect">
                <a:avLst/>
              </a:prstGeom>
              <a:noFill/>
            </p:spPr>
            <p:txBody>
              <a:bodyPr wrap="square" rtlCol="0">
                <a:spAutoFit/>
              </a:bodyPr>
              <a:lstStyle/>
              <a:p>
                <a:pPr marL="266700" lvl="1" indent="-228600">
                  <a:buFont typeface="+mj-lt"/>
                  <a:buAutoNum type="alphaLcParenR"/>
                </a:pPr>
                <a:r>
                  <a:rPr lang="de-DE" sz="900" dirty="0">
                    <a:latin typeface="Source Sans Pro" panose="020B0503030403020204" pitchFamily="34" charset="0"/>
                    <a:ea typeface="Source Sans Pro" panose="020B0503030403020204" pitchFamily="34" charset="0"/>
                  </a:rPr>
                  <a:t>Öffne die Seite, auf der die Messreihen des Felsenkeller-Experiments zur Verfügung gestellt werden. Wähle den dir zugeordneten Datensatz und stelle mithilfe des Energieniveauschemas ein sinnvolles Intervall für die Datenanalyse ein. Du solltest nun ein Gammaspektrum mit mehreren Peaks sehen.</a:t>
                </a:r>
                <a:br>
                  <a:rPr lang="de-DE" sz="900" dirty="0">
                    <a:latin typeface="Source Sans Pro" panose="020B0503030403020204" pitchFamily="34" charset="0"/>
                    <a:ea typeface="Source Sans Pro" panose="020B0503030403020204" pitchFamily="34" charset="0"/>
                  </a:rPr>
                </a:br>
                <a:r>
                  <a:rPr lang="de-DE" sz="900" dirty="0">
                    <a:latin typeface="Source Sans Pro" panose="020B0503030403020204" pitchFamily="34" charset="0"/>
                    <a:ea typeface="Source Sans Pro" panose="020B0503030403020204" pitchFamily="34" charset="0"/>
                  </a:rPr>
                  <a:t>Wähle nun einen Peak aus und nutze die Zoomfunktion, um ihn darzustellen. </a:t>
                </a:r>
              </a:p>
              <a:p>
                <a:pPr marL="266700" lvl="1" indent="-228600">
                  <a:buFont typeface="+mj-lt"/>
                  <a:buAutoNum type="alphaLcParenR"/>
                </a:pPr>
                <a:r>
                  <a:rPr lang="de-DE" sz="900" dirty="0">
                    <a:latin typeface="Source Sans Pro" panose="020B0503030403020204" pitchFamily="34" charset="0"/>
                    <a:ea typeface="Source Sans Pro" panose="020B0503030403020204" pitchFamily="34" charset="0"/>
                  </a:rPr>
                  <a:t>Bestimme die</a:t>
                </a:r>
                <a:r>
                  <a:rPr lang="de-DE" sz="900" b="1" dirty="0">
                    <a:latin typeface="Source Sans Pro" panose="020B0503030403020204" pitchFamily="34" charset="0"/>
                    <a:ea typeface="Source Sans Pro" panose="020B0503030403020204" pitchFamily="34" charset="0"/>
                  </a:rPr>
                  <a:t> Anzahl der gemessenen Ereignisse </a:t>
                </a:r>
                <a14:m>
                  <m:oMath xmlns:m="http://schemas.openxmlformats.org/officeDocument/2006/math">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𝐍</m:t>
                    </m:r>
                  </m:oMath>
                </a14:m>
                <a:r>
                  <a:rPr lang="de-DE" sz="900" b="1" dirty="0">
                    <a:latin typeface="Source Sans Pro" panose="020B0503030403020204" pitchFamily="34" charset="0"/>
                    <a:ea typeface="Source Sans Pro" panose="020B0503030403020204" pitchFamily="34" charset="0"/>
                  </a:rPr>
                  <a:t> </a:t>
                </a:r>
                <a:r>
                  <a:rPr lang="de-DE" sz="900" dirty="0">
                    <a:latin typeface="Source Sans Pro" panose="020B0503030403020204" pitchFamily="34" charset="0"/>
                    <a:ea typeface="Source Sans Pro" panose="020B0503030403020204" pitchFamily="34" charset="0"/>
                  </a:rPr>
                  <a:t>für den Peak. Überlege dir dabei, über welche </a:t>
                </a:r>
                <a:r>
                  <a:rPr lang="de-DE" sz="900" b="1" dirty="0">
                    <a:latin typeface="Source Sans Pro" panose="020B0503030403020204" pitchFamily="34" charset="0"/>
                    <a:ea typeface="Source Sans Pro" panose="020B0503030403020204" pitchFamily="34" charset="0"/>
                  </a:rPr>
                  <a:t>Linienbreite </a:t>
                </a:r>
                <a:r>
                  <a:rPr lang="de-DE" sz="900" b="1" dirty="0">
                    <a:latin typeface="Source Sans Pro" panose="020B0503030403020204" pitchFamily="34" charset="0"/>
                    <a:ea typeface="Source Sans Pro" panose="020B0503030403020204" pitchFamily="34" charset="0"/>
                    <a:sym typeface="Symbol" panose="05050102010706020507" pitchFamily="18" charset="2"/>
                  </a:rPr>
                  <a:t></a:t>
                </a:r>
                <a:r>
                  <a:rPr lang="de-DE" sz="900" b="1" dirty="0">
                    <a:latin typeface="Source Sans Pro" panose="020B0503030403020204" pitchFamily="34" charset="0"/>
                    <a:ea typeface="Source Sans Pro" panose="020B0503030403020204" pitchFamily="34" charset="0"/>
                  </a:rPr>
                  <a:t> </a:t>
                </a:r>
                <a:r>
                  <a:rPr lang="de-DE" sz="900" dirty="0">
                    <a:latin typeface="Source Sans Pro" panose="020B0503030403020204" pitchFamily="34" charset="0"/>
                    <a:ea typeface="Source Sans Pro" panose="020B0503030403020204" pitchFamily="34" charset="0"/>
                  </a:rPr>
                  <a:t>ausgewertet werden soll.</a:t>
                </a:r>
              </a:p>
            </p:txBody>
          </p:sp>
        </mc:Choice>
        <mc:Fallback xmlns="">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0" y="1286438"/>
                <a:ext cx="5538239" cy="935192"/>
              </a:xfrm>
              <a:prstGeom prst="rect">
                <a:avLst/>
              </a:prstGeom>
              <a:blipFill>
                <a:blip r:embed="rId3"/>
                <a:stretch>
                  <a:fillRect b="-2614"/>
                </a:stretch>
              </a:blipFill>
            </p:spPr>
            <p:txBody>
              <a:bodyPr/>
              <a:lstStyle/>
              <a:p>
                <a:r>
                  <a:rPr lang="en-GB">
                    <a:noFill/>
                  </a:rPr>
                  <a:t> </a:t>
                </a:r>
              </a:p>
            </p:txBody>
          </p:sp>
        </mc:Fallback>
      </mc:AlternateContent>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544807"/>
            <a:ext cx="5086004" cy="122312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786146"/>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Aufgabe 2 | Der Wirkungsquerschnitt</a:t>
            </a:r>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6904863B-CA1E-4470-A1EC-505804B6FF94}"/>
                  </a:ext>
                </a:extLst>
              </p:cNvPr>
              <p:cNvSpPr txBox="1"/>
              <p:nvPr/>
            </p:nvSpPr>
            <p:spPr>
              <a:xfrm>
                <a:off x="618312" y="5026973"/>
                <a:ext cx="5538239" cy="665695"/>
              </a:xfrm>
              <a:prstGeom prst="rect">
                <a:avLst/>
              </a:prstGeom>
              <a:noFill/>
            </p:spPr>
            <p:txBody>
              <a:bodyPr wrap="square" rtlCol="0">
                <a:spAutoFit/>
              </a:bodyPr>
              <a:lstStyle/>
              <a:p>
                <a:pPr marL="38100" lvl="1"/>
                <a:r>
                  <a:rPr lang="de-DE" sz="900" dirty="0">
                    <a:latin typeface="Source Sans Pro" panose="020B0503030403020204" pitchFamily="34" charset="0"/>
                    <a:ea typeface="Source Sans Pro" panose="020B0503030403020204" pitchFamily="34" charset="0"/>
                  </a:rPr>
                  <a:t>Aus der Zählrate für die Übergänge lässt sich nun der </a:t>
                </a:r>
                <a:r>
                  <a:rPr lang="de-DE" sz="900" b="1" dirty="0">
                    <a:latin typeface="Source Sans Pro" panose="020B0503030403020204" pitchFamily="34" charset="0"/>
                    <a:ea typeface="Source Sans Pro" panose="020B0503030403020204" pitchFamily="34" charset="0"/>
                  </a:rPr>
                  <a:t>Wirkungsquerschnitt </a:t>
                </a:r>
                <a14:m>
                  <m:oMath xmlns:m="http://schemas.openxmlformats.org/officeDocument/2006/math">
                    <m:r>
                      <a:rPr lang="de-DE" sz="1050" b="1" i="1" smtClean="0">
                        <a:latin typeface="Cambria Math" panose="02040503050406030204" pitchFamily="18" charset="0"/>
                        <a:ea typeface="Source Sans Pro" panose="020B0503030403020204" pitchFamily="34" charset="0"/>
                      </a:rPr>
                      <m:t>𝝈</m:t>
                    </m:r>
                  </m:oMath>
                </a14:m>
                <a:r>
                  <a:rPr lang="de-DE" sz="900" b="1" dirty="0">
                    <a:latin typeface="Source Sans Pro" panose="020B0503030403020204" pitchFamily="34" charset="0"/>
                    <a:ea typeface="Source Sans Pro" panose="020B0503030403020204" pitchFamily="34" charset="0"/>
                  </a:rPr>
                  <a:t> </a:t>
                </a:r>
                <a:r>
                  <a:rPr lang="de-DE" sz="900" dirty="0">
                    <a:latin typeface="Source Sans Pro" panose="020B0503030403020204" pitchFamily="34" charset="0"/>
                    <a:ea typeface="Source Sans Pro" panose="020B0503030403020204" pitchFamily="34" charset="0"/>
                  </a:rPr>
                  <a:t>der Reaktion berechnen</a:t>
                </a:r>
                <a:r>
                  <a:rPr lang="de-DE" sz="900" i="1" dirty="0">
                    <a:latin typeface="Source Sans Pro" panose="020B0503030403020204" pitchFamily="34" charset="0"/>
                    <a:ea typeface="Source Sans Pro" panose="020B0503030403020204" pitchFamily="34" charset="0"/>
                  </a:rPr>
                  <a:t>. </a:t>
                </a:r>
                <a:r>
                  <a:rPr lang="de-DE" sz="900" dirty="0">
                    <a:latin typeface="Source Sans Pro" panose="020B0503030403020204" pitchFamily="34" charset="0"/>
                    <a:ea typeface="Source Sans Pro" panose="020B0503030403020204" pitchFamily="34" charset="0"/>
                  </a:rPr>
                  <a:t>Nutze dafür folgende Formel, um für deine Energieübergänge den Wirkungsquerschnitt zu berechnen (Erklärung der Größen siehe Tafel). Berechne außerdem den totalen Wirkungsquerschnitt für deinen Run (Summe der Wirkungsquerschnitte aller betrachteten Peaks).</a:t>
                </a:r>
              </a:p>
            </p:txBody>
          </p:sp>
        </mc:Choice>
        <mc:Fallback xmlns="">
          <p:sp>
            <p:nvSpPr>
              <p:cNvPr id="33" name="Textfeld 32">
                <a:extLst>
                  <a:ext uri="{FF2B5EF4-FFF2-40B4-BE49-F238E27FC236}">
                    <a16:creationId xmlns:a16="http://schemas.microsoft.com/office/drawing/2014/main" id="{6904863B-CA1E-4470-A1EC-505804B6FF94}"/>
                  </a:ext>
                </a:extLst>
              </p:cNvPr>
              <p:cNvSpPr txBox="1">
                <a:spLocks noRot="1" noChangeAspect="1" noMove="1" noResize="1" noEditPoints="1" noAdjustHandles="1" noChangeArrowheads="1" noChangeShapeType="1" noTextEdit="1"/>
              </p:cNvSpPr>
              <p:nvPr/>
            </p:nvSpPr>
            <p:spPr>
              <a:xfrm>
                <a:off x="618312" y="5026973"/>
                <a:ext cx="5538239" cy="665695"/>
              </a:xfrm>
              <a:prstGeom prst="rect">
                <a:avLst/>
              </a:prstGeom>
              <a:blipFill>
                <a:blip r:embed="rId4"/>
                <a:stretch>
                  <a:fillRect b="-2752"/>
                </a:stretch>
              </a:blipFill>
            </p:spPr>
            <p:txBody>
              <a:bodyPr/>
              <a:lstStyle/>
              <a:p>
                <a:r>
                  <a:rPr lang="en-GB">
                    <a:noFill/>
                  </a:rPr>
                  <a:t> </a:t>
                </a:r>
              </a:p>
            </p:txBody>
          </p:sp>
        </mc:Fallback>
      </mc:AlternateContent>
      <p:grpSp>
        <p:nvGrpSpPr>
          <p:cNvPr id="5" name="Gruppieren 4">
            <a:extLst>
              <a:ext uri="{FF2B5EF4-FFF2-40B4-BE49-F238E27FC236}">
                <a16:creationId xmlns:a16="http://schemas.microsoft.com/office/drawing/2014/main" id="{1F46A7E5-306B-41C5-9985-FFB2552D1D13}"/>
              </a:ext>
            </a:extLst>
          </p:cNvPr>
          <p:cNvGrpSpPr/>
          <p:nvPr/>
        </p:nvGrpSpPr>
        <p:grpSpPr>
          <a:xfrm>
            <a:off x="932307" y="2184635"/>
            <a:ext cx="5095756" cy="739862"/>
            <a:chOff x="932307" y="2330685"/>
            <a:chExt cx="5095756" cy="739862"/>
          </a:xfrm>
        </p:grpSpPr>
        <p:sp>
          <p:nvSpPr>
            <p:cNvPr id="28" name="Rechteck: abgerundete Ecken 27">
              <a:extLst>
                <a:ext uri="{FF2B5EF4-FFF2-40B4-BE49-F238E27FC236}">
                  <a16:creationId xmlns:a16="http://schemas.microsoft.com/office/drawing/2014/main" id="{214563B4-7357-428D-8522-035833040975}"/>
                </a:ext>
              </a:extLst>
            </p:cNvPr>
            <p:cNvSpPr/>
            <p:nvPr/>
          </p:nvSpPr>
          <p:spPr>
            <a:xfrm>
              <a:off x="932307" y="2355259"/>
              <a:ext cx="5095756"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0351" y="2330685"/>
                  <a:ext cx="2286001" cy="461729"/>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de-DE" sz="1200" b="1" i="1" smtClean="0">
                            <a:effectLst/>
                            <a:latin typeface="Cambria Math" panose="02040503050406030204" pitchFamily="18" charset="0"/>
                            <a:ea typeface="Calibri" panose="020F0502020204030204" pitchFamily="34" charset="0"/>
                            <a:cs typeface="Times New Roman" panose="02020603050405020304" pitchFamily="18" charset="0"/>
                          </a:rPr>
                          <m:t>𝝀</m:t>
                        </m:r>
                        <m:r>
                          <a:rPr lang="de-DE" sz="1200" b="1" i="1"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lang="de-DE" sz="12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lang="de-DE" sz="12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lang="de-DE" sz="12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lang="de-DE" sz="12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lang="de-DE" sz="12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xmlns="">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0351" y="2330685"/>
                  <a:ext cx="2286001" cy="461729"/>
                </a:xfrm>
                <a:prstGeom prst="rect">
                  <a:avLst/>
                </a:prstGeom>
                <a:blipFill>
                  <a:blip r:embed="rId5"/>
                  <a:stretch>
                    <a:fillRect/>
                  </a:stretch>
                </a:blipFill>
              </p:spPr>
              <p:txBody>
                <a:bodyPr/>
                <a:lstStyle/>
                <a:p>
                  <a:r>
                    <a:rPr lang="de-DE">
                      <a:noFill/>
                    </a:rPr>
                    <a:t> </a:t>
                  </a:r>
                </a:p>
              </p:txBody>
            </p:sp>
          </mc:Fallback>
        </mc:AlternateContent>
      </p:grpSp>
      <mc:AlternateContent xmlns:mc="http://schemas.openxmlformats.org/markup-compatibility/2006" xmlns:a14="http://schemas.microsoft.com/office/drawing/2010/main">
        <mc:Choice Requires="a14">
          <p:sp>
            <p:nvSpPr>
              <p:cNvPr id="36" name="Textfeld 35">
                <a:extLst>
                  <a:ext uri="{FF2B5EF4-FFF2-40B4-BE49-F238E27FC236}">
                    <a16:creationId xmlns:a16="http://schemas.microsoft.com/office/drawing/2014/main" id="{3BAD1D0C-1BF4-4EB0-9CEF-69868E7D60C8}"/>
                  </a:ext>
                </a:extLst>
              </p:cNvPr>
              <p:cNvSpPr txBox="1"/>
              <p:nvPr/>
            </p:nvSpPr>
            <p:spPr>
              <a:xfrm>
                <a:off x="608560" y="3036976"/>
                <a:ext cx="5538239" cy="507831"/>
              </a:xfrm>
              <a:prstGeom prst="rect">
                <a:avLst/>
              </a:prstGeom>
              <a:noFill/>
            </p:spPr>
            <p:txBody>
              <a:bodyPr wrap="square" rtlCol="0">
                <a:spAutoFit/>
              </a:bodyPr>
              <a:lstStyle/>
              <a:p>
                <a:pPr marL="266700" lvl="1" indent="-228600">
                  <a:buFont typeface="+mj-lt"/>
                  <a:buAutoNum type="alphaLcParenR" startAt="3"/>
                </a:pPr>
                <a:r>
                  <a:rPr lang="de-DE" sz="900" dirty="0">
                    <a:latin typeface="Source Sans Pro" panose="020B0503030403020204" pitchFamily="34" charset="0"/>
                    <a:ea typeface="Source Sans Pro" panose="020B0503030403020204" pitchFamily="34" charset="0"/>
                  </a:rPr>
                  <a:t>Ermittelt nun für die anderen Energieübergänge auch die </a:t>
                </a:r>
                <a:r>
                  <a:rPr lang="de-DE" sz="900" b="1" dirty="0">
                    <a:latin typeface="Source Sans Pro" panose="020B0503030403020204" pitchFamily="34" charset="0"/>
                    <a:ea typeface="Source Sans Pro" panose="020B0503030403020204" pitchFamily="34" charset="0"/>
                  </a:rPr>
                  <a:t>Anzahl der gemessenen Ereignisse </a:t>
                </a:r>
                <a14:m>
                  <m:oMath xmlns:m="http://schemas.openxmlformats.org/officeDocument/2006/math">
                    <m:r>
                      <a:rPr lang="de-DE" sz="900" b="1" i="0" smtClean="0">
                        <a:effectLst/>
                        <a:latin typeface="Cambria Math" panose="02040503050406030204" pitchFamily="18" charset="0"/>
                        <a:ea typeface="Calibri" panose="020F0502020204030204" pitchFamily="34" charset="0"/>
                        <a:cs typeface="Times New Roman" panose="02020603050405020304" pitchFamily="18" charset="0"/>
                      </a:rPr>
                      <m:t>𝐍</m:t>
                    </m:r>
                  </m:oMath>
                </a14:m>
                <a:r>
                  <a:rPr lang="de-DE" sz="900" dirty="0">
                    <a:latin typeface="Source Sans Pro" panose="020B0503030403020204" pitchFamily="34" charset="0"/>
                    <a:ea typeface="Source Sans Pro" panose="020B0503030403020204" pitchFamily="34" charset="0"/>
                  </a:rPr>
                  <a:t>. Subtrahiert dabei nach dem vorgezeigten Schema den Background. Trage deine Messergebnisse in die gemeinsame Messwerttabelle ein.</a:t>
                </a:r>
                <a:endParaRPr lang="de-DE" sz="900" b="1" dirty="0">
                  <a:latin typeface="Source Sans Pro" panose="020B0503030403020204" pitchFamily="34" charset="0"/>
                  <a:ea typeface="Source Sans Pro" panose="020B0503030403020204" pitchFamily="34" charset="0"/>
                </a:endParaRPr>
              </a:p>
            </p:txBody>
          </p:sp>
        </mc:Choice>
        <mc:Fallback xmlns="">
          <p:sp>
            <p:nvSpPr>
              <p:cNvPr id="36" name="Textfeld 35">
                <a:extLst>
                  <a:ext uri="{FF2B5EF4-FFF2-40B4-BE49-F238E27FC236}">
                    <a16:creationId xmlns:a16="http://schemas.microsoft.com/office/drawing/2014/main" id="{3BAD1D0C-1BF4-4EB0-9CEF-69868E7D60C8}"/>
                  </a:ext>
                </a:extLst>
              </p:cNvPr>
              <p:cNvSpPr txBox="1">
                <a:spLocks noRot="1" noChangeAspect="1" noMove="1" noResize="1" noEditPoints="1" noAdjustHandles="1" noChangeArrowheads="1" noChangeShapeType="1" noTextEdit="1"/>
              </p:cNvSpPr>
              <p:nvPr/>
            </p:nvSpPr>
            <p:spPr>
              <a:xfrm>
                <a:off x="608560" y="3036976"/>
                <a:ext cx="5538239" cy="507831"/>
              </a:xfrm>
              <a:prstGeom prst="rect">
                <a:avLst/>
              </a:prstGeom>
              <a:blipFill>
                <a:blip r:embed="rId6"/>
                <a:stretch>
                  <a:fillRect b="-6024"/>
                </a:stretch>
              </a:blipFill>
            </p:spPr>
            <p:txBody>
              <a:bodyPr/>
              <a:lstStyle/>
              <a:p>
                <a:r>
                  <a:rPr lang="en-GB">
                    <a:noFill/>
                  </a:rPr>
                  <a:t> </a:t>
                </a:r>
              </a:p>
            </p:txBody>
          </p:sp>
        </mc:Fallback>
      </mc:AlternateContent>
      <p:grpSp>
        <p:nvGrpSpPr>
          <p:cNvPr id="7" name="Gruppieren 6">
            <a:extLst>
              <a:ext uri="{FF2B5EF4-FFF2-40B4-BE49-F238E27FC236}">
                <a16:creationId xmlns:a16="http://schemas.microsoft.com/office/drawing/2014/main" id="{81A30323-E0D0-4BD8-A7AA-DB7A21886554}"/>
              </a:ext>
            </a:extLst>
          </p:cNvPr>
          <p:cNvGrpSpPr/>
          <p:nvPr/>
        </p:nvGrpSpPr>
        <p:grpSpPr>
          <a:xfrm>
            <a:off x="705298" y="5635510"/>
            <a:ext cx="5606601" cy="1249881"/>
            <a:chOff x="705298" y="4963245"/>
            <a:chExt cx="5606601" cy="1360560"/>
          </a:xfrm>
        </p:grpSpPr>
        <p:sp>
          <p:nvSpPr>
            <p:cNvPr id="41" name="Rechteck: abgerundete Ecken 40">
              <a:extLst>
                <a:ext uri="{FF2B5EF4-FFF2-40B4-BE49-F238E27FC236}">
                  <a16:creationId xmlns:a16="http://schemas.microsoft.com/office/drawing/2014/main" id="{43D92C8F-1BFB-48D0-87C8-9766C6E5EC11}"/>
                </a:ext>
              </a:extLst>
            </p:cNvPr>
            <p:cNvSpPr/>
            <p:nvPr/>
          </p:nvSpPr>
          <p:spPr>
            <a:xfrm>
              <a:off x="737049" y="5422462"/>
              <a:ext cx="5409751" cy="901343"/>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05298" y="4963245"/>
                  <a:ext cx="5606601" cy="83387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de-DE" sz="1050" b="1" i="0" smtClean="0">
                            <a:latin typeface="Cambria Math" panose="02040503050406030204" pitchFamily="18" charset="0"/>
                          </a:rPr>
                          <m:t>𝛔</m:t>
                        </m:r>
                        <m:r>
                          <a:rPr lang="de-DE" sz="1050" b="1" i="0">
                            <a:latin typeface="Cambria Math" panose="02040503050406030204" pitchFamily="18" charset="0"/>
                          </a:rPr>
                          <m:t>=</m:t>
                        </m:r>
                        <m:f>
                          <m:fPr>
                            <m:ctrlPr>
                              <a:rPr lang="de-DE" sz="1050" b="1" i="1">
                                <a:latin typeface="Cambria Math" panose="02040503050406030204" pitchFamily="18" charset="0"/>
                              </a:rPr>
                            </m:ctrlPr>
                          </m:fPr>
                          <m:num>
                            <m:r>
                              <a:rPr lang="de-DE" sz="1050" b="1" i="0">
                                <a:latin typeface="Cambria Math" panose="02040503050406030204" pitchFamily="18" charset="0"/>
                              </a:rPr>
                              <m:t>𝐍</m:t>
                            </m:r>
                          </m:num>
                          <m:den>
                            <m:sSub>
                              <m:sSubPr>
                                <m:ctrlPr>
                                  <a:rPr lang="de-DE" sz="1050" b="1" i="1">
                                    <a:latin typeface="Cambria Math" panose="02040503050406030204" pitchFamily="18" charset="0"/>
                                  </a:rPr>
                                </m:ctrlPr>
                              </m:sSubPr>
                              <m:e>
                                <m:r>
                                  <a:rPr lang="de-DE" sz="1050" b="1" i="0">
                                    <a:latin typeface="Cambria Math" panose="02040503050406030204" pitchFamily="18" charset="0"/>
                                  </a:rPr>
                                  <m:t>𝐍</m:t>
                                </m:r>
                              </m:e>
                              <m:sub>
                                <m:r>
                                  <a:rPr lang="de-DE" sz="1050" b="1" i="0">
                                    <a:latin typeface="Cambria Math" panose="02040503050406030204" pitchFamily="18" charset="0"/>
                                  </a:rPr>
                                  <m:t>𝐏</m:t>
                                </m:r>
                              </m:sub>
                            </m:sSub>
                            <m:r>
                              <a:rPr lang="de-DE" sz="1050" b="1" i="0">
                                <a:latin typeface="Cambria Math" panose="02040503050406030204" pitchFamily="18" charset="0"/>
                              </a:rPr>
                              <m:t>∙</m:t>
                            </m:r>
                            <m:r>
                              <a:rPr lang="de-DE" sz="1050" b="1" i="0">
                                <a:latin typeface="Cambria Math" panose="02040503050406030204" pitchFamily="18" charset="0"/>
                              </a:rPr>
                              <m:t>𝐩</m:t>
                            </m:r>
                            <m:r>
                              <a:rPr lang="de-DE" sz="1050" b="1" i="0">
                                <a:latin typeface="Cambria Math" panose="02040503050406030204" pitchFamily="18" charset="0"/>
                              </a:rPr>
                              <m:t>∙</m:t>
                            </m:r>
                            <m:r>
                              <a:rPr lang="de-DE" sz="1050" b="1" i="0">
                                <a:latin typeface="Cambria Math" panose="02040503050406030204" pitchFamily="18" charset="0"/>
                              </a:rPr>
                              <m:t>𝐝</m:t>
                            </m:r>
                          </m:den>
                        </m:f>
                        <m:r>
                          <a:rPr lang="de-DE" sz="1050" i="0">
                            <a:latin typeface="Cambria Math" panose="02040503050406030204" pitchFamily="18" charset="0"/>
                          </a:rPr>
                          <m:t>=</m:t>
                        </m:r>
                        <m:f>
                          <m:fPr>
                            <m:ctrlPr>
                              <a:rPr lang="de-DE" sz="1050" i="1">
                                <a:latin typeface="Cambria Math" panose="02040503050406030204" pitchFamily="18" charset="0"/>
                              </a:rPr>
                            </m:ctrlPr>
                          </m:fPr>
                          <m:num>
                            <m:r>
                              <m:rPr>
                                <m:sty m:val="p"/>
                              </m:rPr>
                              <a:rPr lang="de-DE" sz="1050" i="0">
                                <a:latin typeface="Cambria Math" panose="02040503050406030204" pitchFamily="18" charset="0"/>
                              </a:rPr>
                              <m:t>Anzahl</m:t>
                            </m:r>
                            <m:r>
                              <a:rPr lang="de-DE" sz="1050" i="0">
                                <a:latin typeface="Cambria Math" panose="02040503050406030204" pitchFamily="18" charset="0"/>
                              </a:rPr>
                              <m:t> </m:t>
                            </m:r>
                            <m:r>
                              <m:rPr>
                                <m:sty m:val="p"/>
                              </m:rPr>
                              <a:rPr lang="de-DE" sz="1050" i="0">
                                <a:latin typeface="Cambria Math" panose="02040503050406030204" pitchFamily="18" charset="0"/>
                              </a:rPr>
                              <m:t>Ereignisse</m:t>
                            </m:r>
                          </m:num>
                          <m:den>
                            <m:r>
                              <m:rPr>
                                <m:sty m:val="p"/>
                              </m:rPr>
                              <a:rPr lang="de-DE" sz="1050" i="0">
                                <a:latin typeface="Cambria Math" panose="02040503050406030204" pitchFamily="18" charset="0"/>
                              </a:rPr>
                              <m:t>Anzahl</m:t>
                            </m:r>
                            <m:r>
                              <a:rPr lang="de-DE" sz="1050" i="0">
                                <a:latin typeface="Cambria Math" panose="02040503050406030204" pitchFamily="18" charset="0"/>
                              </a:rPr>
                              <m:t> </m:t>
                            </m:r>
                            <m:r>
                              <m:rPr>
                                <m:sty m:val="p"/>
                              </m:rPr>
                              <a:rPr lang="de-DE" sz="1050" i="0">
                                <a:latin typeface="Cambria Math" panose="02040503050406030204" pitchFamily="18" charset="0"/>
                              </a:rPr>
                              <m:t>Projektile</m:t>
                            </m:r>
                            <m:r>
                              <a:rPr lang="de-DE" sz="1050" i="0">
                                <a:latin typeface="Cambria Math" panose="02040503050406030204" pitchFamily="18" charset="0"/>
                              </a:rPr>
                              <m:t>∙</m:t>
                            </m:r>
                            <m:r>
                              <m:rPr>
                                <m:sty m:val="p"/>
                              </m:rPr>
                              <a:rPr lang="de-DE" sz="1050" i="0">
                                <a:latin typeface="Cambria Math" panose="02040503050406030204" pitchFamily="18" charset="0"/>
                              </a:rPr>
                              <m:t>Nachweiswahrscheinlichkeit</m:t>
                            </m:r>
                            <m:r>
                              <a:rPr lang="de-DE" sz="1050" i="0">
                                <a:latin typeface="Cambria Math" panose="02040503050406030204" pitchFamily="18" charset="0"/>
                              </a:rPr>
                              <m:t>∙</m:t>
                            </m:r>
                            <m:r>
                              <m:rPr>
                                <m:sty m:val="p"/>
                              </m:rPr>
                              <a:rPr lang="de-DE" sz="1050" i="0">
                                <a:latin typeface="Cambria Math" panose="02040503050406030204" pitchFamily="18" charset="0"/>
                              </a:rPr>
                              <m:t>Targetdicke</m:t>
                            </m:r>
                          </m:den>
                        </m:f>
                      </m:oMath>
                    </m:oMathPara>
                  </a14:m>
                  <a:br>
                    <a:rPr lang="de-DE" sz="1100" dirty="0"/>
                  </a:br>
                  <a:br>
                    <a:rPr lang="de-DE" sz="1100" dirty="0"/>
                  </a:br>
                  <a:endParaRPr lang="de-DE" sz="1100" dirty="0"/>
                </a:p>
              </p:txBody>
            </p:sp>
          </mc:Choice>
          <mc:Fallback xmlns="">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05298" y="4963245"/>
                  <a:ext cx="5606601" cy="833878"/>
                </a:xfrm>
                <a:prstGeom prst="rect">
                  <a:avLst/>
                </a:prstGeom>
                <a:blipFill>
                  <a:blip r:embed="rId7"/>
                  <a:stretch>
                    <a:fillRect/>
                  </a:stretch>
                </a:blipFill>
              </p:spPr>
              <p:txBody>
                <a:bodyPr/>
                <a:lstStyle/>
                <a:p>
                  <a:r>
                    <a:rPr lang="en-GB">
                      <a:noFill/>
                    </a:rPr>
                    <a:t> </a:t>
                  </a:r>
                </a:p>
              </p:txBody>
            </p:sp>
          </mc:Fallback>
        </mc:AlternateContent>
      </p:grpSp>
      <p:sp>
        <p:nvSpPr>
          <p:cNvPr id="43" name="Textfeld 42">
            <a:extLst>
              <a:ext uri="{FF2B5EF4-FFF2-40B4-BE49-F238E27FC236}">
                <a16:creationId xmlns:a16="http://schemas.microsoft.com/office/drawing/2014/main" id="{B44D1E80-F297-3D69-88A3-34F727CB89A7}"/>
              </a:ext>
            </a:extLst>
          </p:cNvPr>
          <p:cNvSpPr txBox="1"/>
          <p:nvPr/>
        </p:nvSpPr>
        <p:spPr>
          <a:xfrm>
            <a:off x="608560" y="6992651"/>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Aufgabe 3 | Die thermonukleare Reaktionsrate</a:t>
            </a:r>
          </a:p>
        </p:txBody>
      </p:sp>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83B950E1-039D-9E81-7547-61F4AB62172E}"/>
                  </a:ext>
                </a:extLst>
              </p:cNvPr>
              <p:cNvSpPr txBox="1"/>
              <p:nvPr/>
            </p:nvSpPr>
            <p:spPr>
              <a:xfrm>
                <a:off x="618312" y="7233478"/>
                <a:ext cx="5538239" cy="646331"/>
              </a:xfrm>
              <a:prstGeom prst="rect">
                <a:avLst/>
              </a:prstGeom>
              <a:noFill/>
            </p:spPr>
            <p:txBody>
              <a:bodyPr wrap="square" rtlCol="0">
                <a:spAutoFit/>
              </a:bodyPr>
              <a:lstStyle/>
              <a:p>
                <a:pPr marL="38100" lvl="1"/>
                <a:r>
                  <a:rPr lang="de-DE" sz="900" dirty="0">
                    <a:latin typeface="Source Sans Pro" panose="020B0503030403020204" pitchFamily="34" charset="0"/>
                    <a:ea typeface="Source Sans Pro" panose="020B0503030403020204" pitchFamily="34" charset="0"/>
                  </a:rPr>
                  <a:t>Die Reaktionsrate der hier beobachteten Reaktion lässt sich nun aus dem totalen Wirkungsquerschnitt ermitteln. Diese ist stark temperaturabhängig. Nehmen wir an, dass die Reaktion im Inneren von roten Riesen stattfindet, kann von einer Temperatur von </a:t>
                </a:r>
                <a14:m>
                  <m:oMath xmlns:m="http://schemas.openxmlformats.org/officeDocument/2006/math">
                    <m:r>
                      <a:rPr lang="de-DE" sz="900" b="0" i="0" smtClean="0">
                        <a:latin typeface="Cambria Math" panose="02040503050406030204" pitchFamily="18" charset="0"/>
                        <a:ea typeface="Source Sans Pro" panose="020B0503030403020204" pitchFamily="34" charset="0"/>
                      </a:rPr>
                      <m:t>1 </m:t>
                    </m:r>
                    <m:r>
                      <m:rPr>
                        <m:sty m:val="p"/>
                      </m:rPr>
                      <a:rPr lang="de-DE" sz="900" b="0" i="0" smtClean="0">
                        <a:latin typeface="Cambria Math" panose="02040503050406030204" pitchFamily="18" charset="0"/>
                        <a:ea typeface="Source Sans Pro" panose="020B0503030403020204" pitchFamily="34" charset="0"/>
                      </a:rPr>
                      <m:t>GK</m:t>
                    </m:r>
                    <m:r>
                      <a:rPr lang="de-DE" sz="900" b="0" i="0" smtClean="0">
                        <a:latin typeface="Cambria Math" panose="02040503050406030204" pitchFamily="18" charset="0"/>
                        <a:ea typeface="Source Sans Pro" panose="020B0503030403020204" pitchFamily="34" charset="0"/>
                      </a:rPr>
                      <m:t> </m:t>
                    </m:r>
                  </m:oMath>
                </a14:m>
                <a:r>
                  <a:rPr lang="de-DE" sz="900" dirty="0">
                    <a:latin typeface="Source Sans Pro" panose="020B0503030403020204" pitchFamily="34" charset="0"/>
                    <a:ea typeface="Source Sans Pro" panose="020B0503030403020204" pitchFamily="34" charset="0"/>
                  </a:rPr>
                  <a:t>ausgegangen werden. In Annäherung ergibt sich für die thermonukleare Reaktionsrate bei der Reaktion von N-14 mit He-4 folgender Wert:</a:t>
                </a:r>
              </a:p>
            </p:txBody>
          </p:sp>
        </mc:Choice>
        <mc:Fallback xmlns="">
          <p:sp>
            <p:nvSpPr>
              <p:cNvPr id="44" name="Textfeld 43">
                <a:extLst>
                  <a:ext uri="{FF2B5EF4-FFF2-40B4-BE49-F238E27FC236}">
                    <a16:creationId xmlns:a16="http://schemas.microsoft.com/office/drawing/2014/main" id="{83B950E1-039D-9E81-7547-61F4AB62172E}"/>
                  </a:ext>
                </a:extLst>
              </p:cNvPr>
              <p:cNvSpPr txBox="1">
                <a:spLocks noRot="1" noChangeAspect="1" noMove="1" noResize="1" noEditPoints="1" noAdjustHandles="1" noChangeArrowheads="1" noChangeShapeType="1" noTextEdit="1"/>
              </p:cNvSpPr>
              <p:nvPr/>
            </p:nvSpPr>
            <p:spPr>
              <a:xfrm>
                <a:off x="618312" y="7233478"/>
                <a:ext cx="5538239" cy="646331"/>
              </a:xfrm>
              <a:prstGeom prst="rect">
                <a:avLst/>
              </a:prstGeom>
              <a:blipFill>
                <a:blip r:embed="rId8"/>
                <a:stretch>
                  <a:fillRect b="-2830"/>
                </a:stretch>
              </a:blipFill>
            </p:spPr>
            <p:txBody>
              <a:bodyPr/>
              <a:lstStyle/>
              <a:p>
                <a:r>
                  <a:rPr lang="de-DE">
                    <a:noFill/>
                  </a:rPr>
                  <a:t> </a:t>
                </a:r>
              </a:p>
            </p:txBody>
          </p:sp>
        </mc:Fallback>
      </mc:AlternateContent>
      <p:grpSp>
        <p:nvGrpSpPr>
          <p:cNvPr id="45" name="Gruppieren 44">
            <a:extLst>
              <a:ext uri="{FF2B5EF4-FFF2-40B4-BE49-F238E27FC236}">
                <a16:creationId xmlns:a16="http://schemas.microsoft.com/office/drawing/2014/main" id="{AACD6BF9-3FDC-818E-33CD-4EAF6CAAB0DB}"/>
              </a:ext>
            </a:extLst>
          </p:cNvPr>
          <p:cNvGrpSpPr/>
          <p:nvPr/>
        </p:nvGrpSpPr>
        <p:grpSpPr>
          <a:xfrm>
            <a:off x="705298" y="7842006"/>
            <a:ext cx="5606601" cy="1563903"/>
            <a:chOff x="705298" y="4963245"/>
            <a:chExt cx="5606601" cy="1702392"/>
          </a:xfrm>
        </p:grpSpPr>
        <p:sp>
          <p:nvSpPr>
            <p:cNvPr id="46" name="Rechteck: abgerundete Ecken 45">
              <a:extLst>
                <a:ext uri="{FF2B5EF4-FFF2-40B4-BE49-F238E27FC236}">
                  <a16:creationId xmlns:a16="http://schemas.microsoft.com/office/drawing/2014/main" id="{ECCC96E3-FE57-BFAD-C669-3E962DDBFEFE}"/>
                </a:ext>
              </a:extLst>
            </p:cNvPr>
            <p:cNvSpPr/>
            <p:nvPr/>
          </p:nvSpPr>
          <p:spPr>
            <a:xfrm>
              <a:off x="737049" y="6067452"/>
              <a:ext cx="5409751" cy="598185"/>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47" name="Textfeld 46">
                  <a:extLst>
                    <a:ext uri="{FF2B5EF4-FFF2-40B4-BE49-F238E27FC236}">
                      <a16:creationId xmlns:a16="http://schemas.microsoft.com/office/drawing/2014/main" id="{C8BFF662-26CF-CD9A-50FC-A1FA661C4324}"/>
                    </a:ext>
                  </a:extLst>
                </p:cNvPr>
                <p:cNvSpPr txBox="1"/>
                <p:nvPr/>
              </p:nvSpPr>
              <p:spPr>
                <a:xfrm>
                  <a:off x="705298" y="4963245"/>
                  <a:ext cx="5606601" cy="1105742"/>
                </a:xfrm>
                <a:prstGeom prst="rect">
                  <a:avLst/>
                </a:prstGeom>
                <a:noFill/>
              </p:spPr>
              <p:txBody>
                <a:bodyPr wrap="square">
                  <a:spAutoFit/>
                </a:bodyPr>
                <a:lstStyle/>
                <a:p>
                  <a:pPr>
                    <a:spcAft>
                      <a:spcPts val="600"/>
                    </a:spcAft>
                  </a:pPr>
                  <a14:m>
                    <m:oMath xmlns:m="http://schemas.openxmlformats.org/officeDocument/2006/math">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𝐫</m:t>
                          </m:r>
                        </m:e>
                        <m:sub>
                          <m:r>
                            <a:rPr lang="de-DE" sz="1050" b="1" i="0" smtClean="0">
                              <a:latin typeface="Cambria Math" panose="02040503050406030204" pitchFamily="18" charset="0"/>
                            </a:rPr>
                            <m:t>𝐓𝐡</m:t>
                          </m:r>
                        </m:sub>
                      </m:sSub>
                      <m:d>
                        <m:dPr>
                          <m:ctrlPr>
                            <a:rPr lang="de-DE" sz="1050" b="1" i="1" smtClean="0">
                              <a:latin typeface="Cambria Math" panose="02040503050406030204" pitchFamily="18" charset="0"/>
                            </a:rPr>
                          </m:ctrlPr>
                        </m:dPr>
                        <m:e>
                          <m:r>
                            <a:rPr lang="de-DE" sz="1050" b="1" i="0" smtClean="0">
                              <a:latin typeface="Cambria Math" panose="02040503050406030204" pitchFamily="18" charset="0"/>
                            </a:rPr>
                            <m:t>𝐓</m:t>
                          </m:r>
                          <m:r>
                            <a:rPr lang="de-DE" sz="1050" b="1" i="0" smtClean="0">
                              <a:latin typeface="Cambria Math" panose="02040503050406030204" pitchFamily="18" charset="0"/>
                            </a:rPr>
                            <m:t>=</m:t>
                          </m:r>
                          <m:r>
                            <a:rPr lang="de-DE" sz="1050" b="1" i="0" smtClean="0">
                              <a:latin typeface="Cambria Math" panose="02040503050406030204" pitchFamily="18" charset="0"/>
                            </a:rPr>
                            <m:t>𝟏</m:t>
                          </m:r>
                          <m:sSup>
                            <m:sSupPr>
                              <m:ctrlPr>
                                <a:rPr lang="de-DE" sz="1050" b="1" i="1" smtClean="0">
                                  <a:latin typeface="Cambria Math" panose="02040503050406030204" pitchFamily="18" charset="0"/>
                                </a:rPr>
                              </m:ctrlPr>
                            </m:sSupPr>
                            <m:e>
                              <m:r>
                                <a:rPr lang="de-DE" sz="1050" b="1" i="0" smtClean="0">
                                  <a:latin typeface="Cambria Math" panose="02040503050406030204" pitchFamily="18" charset="0"/>
                                </a:rPr>
                                <m:t>𝟎</m:t>
                              </m:r>
                            </m:e>
                            <m:sup>
                              <m:r>
                                <a:rPr lang="de-DE" sz="1050" b="1" i="0" smtClean="0">
                                  <a:latin typeface="Cambria Math" panose="02040503050406030204" pitchFamily="18" charset="0"/>
                                </a:rPr>
                                <m:t>𝟗</m:t>
                              </m:r>
                            </m:sup>
                          </m:sSup>
                          <m:r>
                            <a:rPr lang="de-DE" sz="1050" b="1" i="0" smtClean="0">
                              <a:latin typeface="Cambria Math" panose="02040503050406030204" pitchFamily="18" charset="0"/>
                            </a:rPr>
                            <m:t>𝐊</m:t>
                          </m:r>
                        </m:e>
                      </m:d>
                      <m:r>
                        <a:rPr lang="de-DE" sz="1050" b="1" i="0" smtClean="0">
                          <a:latin typeface="Cambria Math" panose="02040503050406030204" pitchFamily="18" charset="0"/>
                        </a:rPr>
                        <m:t>=</m:t>
                      </m:r>
                      <m:r>
                        <a:rPr lang="de-DE" sz="1050" b="1" i="0" smtClean="0">
                          <a:latin typeface="Cambria Math" panose="02040503050406030204" pitchFamily="18" charset="0"/>
                        </a:rPr>
                        <m:t>𝟏𝟐𝟖𝟖𝟗</m:t>
                      </m:r>
                      <m:r>
                        <a:rPr lang="de-DE" sz="1050" b="1" i="0" smtClean="0">
                          <a:latin typeface="Cambria Math" panose="02040503050406030204" pitchFamily="18" charset="0"/>
                        </a:rPr>
                        <m:t>,</m:t>
                      </m:r>
                      <m:r>
                        <a:rPr lang="de-DE" sz="1050" b="1" i="0" smtClean="0">
                          <a:latin typeface="Cambria Math" panose="02040503050406030204" pitchFamily="18" charset="0"/>
                        </a:rPr>
                        <m:t>𝟔</m:t>
                      </m:r>
                      <m:r>
                        <a:rPr lang="de-DE" sz="1050" b="1" i="0" smtClean="0">
                          <a:latin typeface="Cambria Math" panose="02040503050406030204" pitchFamily="18" charset="0"/>
                        </a:rPr>
                        <m:t>∙</m:t>
                      </m:r>
                      <m:sSup>
                        <m:sSupPr>
                          <m:ctrlPr>
                            <a:rPr lang="de-DE" sz="1050" b="1" i="1" smtClean="0">
                              <a:latin typeface="Cambria Math" panose="02040503050406030204" pitchFamily="18" charset="0"/>
                            </a:rPr>
                          </m:ctrlPr>
                        </m:sSupPr>
                        <m:e>
                          <m:d>
                            <m:dPr>
                              <m:ctrlPr>
                                <a:rPr lang="de-DE" sz="1050" b="1" i="1" smtClean="0">
                                  <a:latin typeface="Cambria Math" panose="02040503050406030204" pitchFamily="18" charset="0"/>
                                </a:rPr>
                              </m:ctrlPr>
                            </m:dPr>
                            <m:e>
                              <m:f>
                                <m:fPr>
                                  <m:ctrlPr>
                                    <a:rPr lang="de-DE" sz="1050" b="1" i="1" smtClean="0">
                                      <a:latin typeface="Cambria Math" panose="02040503050406030204" pitchFamily="18" charset="0"/>
                                    </a:rPr>
                                  </m:ctrlPr>
                                </m:fPr>
                                <m:num>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𝟏</m:t>
                                      </m:r>
                                    </m:sub>
                                  </m:sSub>
                                  <m:r>
                                    <a:rPr lang="de-DE" sz="1050" b="1" i="0" smtClean="0">
                                      <a:latin typeface="Cambria Math" panose="02040503050406030204" pitchFamily="18" charset="0"/>
                                    </a:rPr>
                                    <m:t>+</m:t>
                                  </m:r>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𝟐</m:t>
                                      </m:r>
                                    </m:sub>
                                  </m:sSub>
                                </m:num>
                                <m:den>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𝟏</m:t>
                                      </m:r>
                                    </m:sub>
                                  </m:sSub>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𝟐</m:t>
                                      </m:r>
                                    </m:sub>
                                  </m:sSub>
                                </m:den>
                              </m:f>
                            </m:e>
                          </m:d>
                        </m:e>
                        <m:sup>
                          <m:f>
                            <m:fPr>
                              <m:ctrlPr>
                                <a:rPr lang="de-DE" sz="1050" b="1" i="1" smtClean="0">
                                  <a:latin typeface="Cambria Math" panose="02040503050406030204" pitchFamily="18" charset="0"/>
                                </a:rPr>
                              </m:ctrlPr>
                            </m:fPr>
                            <m:num>
                              <m:r>
                                <a:rPr lang="de-DE" sz="1050" b="1" i="0" smtClean="0">
                                  <a:latin typeface="Cambria Math" panose="02040503050406030204" pitchFamily="18" charset="0"/>
                                </a:rPr>
                                <m:t>𝟑</m:t>
                              </m:r>
                            </m:num>
                            <m:den>
                              <m:r>
                                <a:rPr lang="de-DE" sz="1050" b="1" i="0" smtClean="0">
                                  <a:latin typeface="Cambria Math" panose="02040503050406030204" pitchFamily="18" charset="0"/>
                                </a:rPr>
                                <m:t>𝟐</m:t>
                              </m:r>
                            </m:den>
                          </m:f>
                        </m:sup>
                      </m:sSup>
                      <m:r>
                        <a:rPr lang="de-DE" sz="1050" b="1" i="0" smtClean="0">
                          <a:latin typeface="Cambria Math" panose="02040503050406030204" pitchFamily="18" charset="0"/>
                        </a:rPr>
                        <m:t>∙</m:t>
                      </m:r>
                      <m:sSub>
                        <m:sSubPr>
                          <m:ctrlPr>
                            <a:rPr lang="de-DE" sz="1050" b="1" i="1">
                              <a:latin typeface="Cambria Math" panose="02040503050406030204" pitchFamily="18" charset="0"/>
                            </a:rPr>
                          </m:ctrlPr>
                        </m:sSubPr>
                        <m:e>
                          <m:r>
                            <a:rPr lang="de-DE" sz="1050" b="1" i="0">
                              <a:latin typeface="Cambria Math" panose="02040503050406030204" pitchFamily="18" charset="0"/>
                            </a:rPr>
                            <m:t>𝛔</m:t>
                          </m:r>
                        </m:e>
                        <m:sub>
                          <m:r>
                            <a:rPr lang="de-DE" sz="1050" b="1" i="0">
                              <a:latin typeface="Cambria Math" panose="02040503050406030204" pitchFamily="18" charset="0"/>
                            </a:rPr>
                            <m:t>𝐓</m:t>
                          </m:r>
                        </m:sub>
                      </m:sSub>
                      <m:r>
                        <a:rPr lang="de-DE" sz="1050" b="1" i="0" smtClean="0">
                          <a:latin typeface="Cambria Math" panose="02040503050406030204" pitchFamily="18" charset="0"/>
                        </a:rPr>
                        <m:t>∙</m:t>
                      </m:r>
                      <m:r>
                        <a:rPr lang="de-DE" sz="1050" b="1" i="0" smtClean="0">
                          <a:latin typeface="Cambria Math" panose="02040503050406030204" pitchFamily="18" charset="0"/>
                        </a:rPr>
                        <m:t>𝟏</m:t>
                      </m:r>
                      <m:sSup>
                        <m:sSupPr>
                          <m:ctrlPr>
                            <a:rPr lang="de-DE" sz="1050" b="1" i="1" smtClean="0">
                              <a:latin typeface="Cambria Math" panose="02040503050406030204" pitchFamily="18" charset="0"/>
                            </a:rPr>
                          </m:ctrlPr>
                        </m:sSupPr>
                        <m:e>
                          <m:r>
                            <a:rPr lang="de-DE" sz="1050" b="1" i="0" smtClean="0">
                              <a:latin typeface="Cambria Math" panose="02040503050406030204" pitchFamily="18" charset="0"/>
                            </a:rPr>
                            <m:t>𝟎</m:t>
                          </m:r>
                        </m:e>
                        <m:sup>
                          <m:r>
                            <a:rPr lang="de-DE" sz="1050" b="1" i="0" smtClean="0">
                              <a:latin typeface="Cambria Math" panose="02040503050406030204" pitchFamily="18" charset="0"/>
                            </a:rPr>
                            <m:t>𝟐𝟒</m:t>
                          </m:r>
                        </m:sup>
                      </m:sSup>
                      <m:f>
                        <m:fPr>
                          <m:ctrlPr>
                            <a:rPr lang="de-DE" sz="1050" b="1" i="1" smtClean="0">
                              <a:latin typeface="Cambria Math" panose="02040503050406030204" pitchFamily="18" charset="0"/>
                            </a:rPr>
                          </m:ctrlPr>
                        </m:fPr>
                        <m:num>
                          <m:r>
                            <a:rPr lang="de-DE" sz="1050" b="1" i="0" smtClean="0">
                              <a:latin typeface="Cambria Math" panose="02040503050406030204" pitchFamily="18" charset="0"/>
                            </a:rPr>
                            <m:t>𝟏</m:t>
                          </m:r>
                        </m:num>
                        <m:den>
                          <m:r>
                            <a:rPr lang="de-DE" sz="1050" b="1" i="0" smtClean="0">
                              <a:latin typeface="Cambria Math" panose="02040503050406030204" pitchFamily="18" charset="0"/>
                            </a:rPr>
                            <m:t>𝐜</m:t>
                          </m:r>
                          <m:sSup>
                            <m:sSupPr>
                              <m:ctrlPr>
                                <a:rPr lang="de-DE" sz="1050" b="1" i="1" smtClean="0">
                                  <a:latin typeface="Cambria Math" panose="02040503050406030204" pitchFamily="18" charset="0"/>
                                </a:rPr>
                              </m:ctrlPr>
                            </m:sSupPr>
                            <m:e>
                              <m:r>
                                <a:rPr lang="de-DE" sz="1050" b="1" i="0" smtClean="0">
                                  <a:latin typeface="Cambria Math" panose="02040503050406030204" pitchFamily="18" charset="0"/>
                                </a:rPr>
                                <m:t>𝐦</m:t>
                              </m:r>
                            </m:e>
                            <m:sup>
                              <m:r>
                                <a:rPr lang="de-DE" sz="1050" b="1" i="0" smtClean="0">
                                  <a:latin typeface="Cambria Math" panose="02040503050406030204" pitchFamily="18" charset="0"/>
                                </a:rPr>
                                <m:t>2</m:t>
                              </m:r>
                            </m:sup>
                          </m:sSup>
                        </m:den>
                      </m:f>
                    </m:oMath>
                  </a14:m>
                  <a:r>
                    <a:rPr lang="de-DE" sz="1100" dirty="0"/>
                    <a:t>			</a:t>
                  </a:r>
                  <a14:m>
                    <m:oMath xmlns:m="http://schemas.openxmlformats.org/officeDocument/2006/math">
                      <m:d>
                        <m:dPr>
                          <m:begChr m:val="["/>
                          <m:endChr m:val="]"/>
                          <m:ctrlPr>
                            <a:rPr lang="de-DE" sz="1100" b="0" i="1" smtClean="0">
                              <a:latin typeface="Cambria Math" panose="02040503050406030204" pitchFamily="18" charset="0"/>
                            </a:rPr>
                          </m:ctrlPr>
                        </m:dPr>
                        <m:e>
                          <m:sSub>
                            <m:sSubPr>
                              <m:ctrlPr>
                                <a:rPr lang="de-DE" sz="1100" b="1" i="1" smtClean="0">
                                  <a:latin typeface="Cambria Math" panose="02040503050406030204" pitchFamily="18" charset="0"/>
                                </a:rPr>
                              </m:ctrlPr>
                            </m:sSubPr>
                            <m:e>
                              <m:r>
                                <a:rPr lang="de-DE" sz="1100" b="1" i="0" smtClean="0">
                                  <a:latin typeface="Cambria Math" panose="02040503050406030204" pitchFamily="18" charset="0"/>
                                </a:rPr>
                                <m:t>𝐫</m:t>
                              </m:r>
                            </m:e>
                            <m:sub>
                              <m:r>
                                <a:rPr lang="de-DE" sz="1100" b="1" i="0" smtClean="0">
                                  <a:latin typeface="Cambria Math" panose="02040503050406030204" pitchFamily="18" charset="0"/>
                                </a:rPr>
                                <m:t>𝐓𝐡</m:t>
                              </m:r>
                            </m:sub>
                          </m:sSub>
                        </m:e>
                      </m:d>
                      <m:r>
                        <a:rPr lang="de-DE" sz="1100" b="1" i="0" smtClean="0">
                          <a:latin typeface="Cambria Math" panose="02040503050406030204" pitchFamily="18" charset="0"/>
                        </a:rPr>
                        <m:t>=</m:t>
                      </m:r>
                      <m:f>
                        <m:fPr>
                          <m:ctrlPr>
                            <a:rPr lang="de-DE" sz="1100" b="1" i="1" smtClean="0">
                              <a:latin typeface="Cambria Math" panose="02040503050406030204" pitchFamily="18" charset="0"/>
                            </a:rPr>
                          </m:ctrlPr>
                        </m:fPr>
                        <m:num>
                          <m:r>
                            <a:rPr lang="de-DE" sz="1100" b="1" i="0" smtClean="0">
                              <a:latin typeface="Cambria Math" panose="02040503050406030204" pitchFamily="18" charset="0"/>
                            </a:rPr>
                            <m:t>𝐜</m:t>
                          </m:r>
                          <m:sSup>
                            <m:sSupPr>
                              <m:ctrlPr>
                                <a:rPr lang="de-DE" sz="1100" b="1" i="1" smtClean="0">
                                  <a:latin typeface="Cambria Math" panose="02040503050406030204" pitchFamily="18" charset="0"/>
                                </a:rPr>
                              </m:ctrlPr>
                            </m:sSupPr>
                            <m:e>
                              <m:r>
                                <a:rPr lang="de-DE" sz="1100" b="1" i="0" smtClean="0">
                                  <a:latin typeface="Cambria Math" panose="02040503050406030204" pitchFamily="18" charset="0"/>
                                </a:rPr>
                                <m:t>𝐦</m:t>
                              </m:r>
                            </m:e>
                            <m:sup>
                              <m:r>
                                <a:rPr lang="de-DE" sz="1100" b="1" i="0" smtClean="0">
                                  <a:latin typeface="Cambria Math" panose="02040503050406030204" pitchFamily="18" charset="0"/>
                                </a:rPr>
                                <m:t>𝟑</m:t>
                              </m:r>
                            </m:sup>
                          </m:sSup>
                        </m:num>
                        <m:den>
                          <m:r>
                            <a:rPr lang="de-DE" sz="1100" b="1" i="0" smtClean="0">
                              <a:latin typeface="Cambria Math" panose="02040503050406030204" pitchFamily="18" charset="0"/>
                            </a:rPr>
                            <m:t>𝐦𝐨𝐥</m:t>
                          </m:r>
                          <m:r>
                            <a:rPr lang="de-DE" sz="1100" b="1" i="1" smtClean="0">
                              <a:latin typeface="Cambria Math" panose="02040503050406030204" pitchFamily="18" charset="0"/>
                            </a:rPr>
                            <m:t>∙</m:t>
                          </m:r>
                          <m:r>
                            <a:rPr lang="de-DE" sz="1100" b="1" i="0" smtClean="0">
                              <a:latin typeface="Cambria Math" panose="02040503050406030204" pitchFamily="18" charset="0"/>
                            </a:rPr>
                            <m:t>𝐬</m:t>
                          </m:r>
                        </m:den>
                      </m:f>
                    </m:oMath>
                  </a14:m>
                  <a:endParaRPr lang="de-DE" sz="1100" dirty="0"/>
                </a:p>
                <a:p>
                  <a:pPr marL="171450" indent="-171450">
                    <a:buFont typeface="Arial" panose="020B0604020202020204" pitchFamily="34" charset="0"/>
                    <a:buChar char="•"/>
                  </a:pPr>
                  <a14:m>
                    <m:oMath xmlns:m="http://schemas.openxmlformats.org/officeDocument/2006/math">
                      <m:sSub>
                        <m:sSubPr>
                          <m:ctrlPr>
                            <a:rPr lang="de-DE" sz="1100" b="0" i="1" smtClean="0">
                              <a:latin typeface="Cambria Math" panose="02040503050406030204" pitchFamily="18" charset="0"/>
                            </a:rPr>
                          </m:ctrlPr>
                        </m:sSubPr>
                        <m:e>
                          <m:r>
                            <m:rPr>
                              <m:sty m:val="p"/>
                            </m:rPr>
                            <a:rPr lang="de-DE" sz="1100" b="0" i="0" smtClean="0">
                              <a:latin typeface="Cambria Math" panose="02040503050406030204" pitchFamily="18" charset="0"/>
                            </a:rPr>
                            <m:t>m</m:t>
                          </m:r>
                        </m:e>
                        <m:sub>
                          <m:r>
                            <m:rPr>
                              <m:sty m:val="p"/>
                            </m:rPr>
                            <a:rPr lang="de-DE" sz="1100" b="0" i="0" smtClean="0">
                              <a:latin typeface="Cambria Math" panose="02040503050406030204" pitchFamily="18" charset="0"/>
                            </a:rPr>
                            <m:t>i</m:t>
                          </m:r>
                        </m:sub>
                      </m:sSub>
                    </m:oMath>
                  </a14:m>
                  <a:r>
                    <a:rPr lang="de-DE" sz="1100" dirty="0"/>
                    <a:t> ist dabei die Atommasse in u</a:t>
                  </a:r>
                </a:p>
                <a:p>
                  <a:pPr marL="171450" indent="-171450">
                    <a:buFont typeface="Arial" panose="020B0604020202020204" pitchFamily="34" charset="0"/>
                    <a:buChar char="•"/>
                  </a:pPr>
                  <a14:m>
                    <m:oMath xmlns:m="http://schemas.openxmlformats.org/officeDocument/2006/math">
                      <m:sSub>
                        <m:sSubPr>
                          <m:ctrlPr>
                            <a:rPr lang="de-DE" sz="1100" i="1">
                              <a:latin typeface="Cambria Math" panose="02040503050406030204" pitchFamily="18" charset="0"/>
                            </a:rPr>
                          </m:ctrlPr>
                        </m:sSubPr>
                        <m:e>
                          <m:r>
                            <m:rPr>
                              <m:sty m:val="p"/>
                            </m:rPr>
                            <a:rPr lang="de-DE" sz="1100" i="0">
                              <a:latin typeface="Cambria Math" panose="02040503050406030204" pitchFamily="18" charset="0"/>
                            </a:rPr>
                            <m:t>σ</m:t>
                          </m:r>
                        </m:e>
                        <m:sub>
                          <m:r>
                            <m:rPr>
                              <m:sty m:val="p"/>
                            </m:rPr>
                            <a:rPr lang="de-DE" sz="1100" b="0" i="0" smtClean="0">
                              <a:latin typeface="Cambria Math" panose="02040503050406030204" pitchFamily="18" charset="0"/>
                            </a:rPr>
                            <m:t>T</m:t>
                          </m:r>
                        </m:sub>
                      </m:sSub>
                    </m:oMath>
                  </a14:m>
                  <a:r>
                    <a:rPr lang="de-DE" sz="1100" dirty="0"/>
                    <a:t> ist der totale Wirkungsquerschnitt</a:t>
                  </a:r>
                  <a:endParaRPr lang="de-DE" sz="1100" b="0" dirty="0"/>
                </a:p>
                <a:p>
                  <a:r>
                    <a:rPr lang="de-DE" sz="1100" dirty="0"/>
                    <a:t>Berechne hiermit die thermonukleare Reaktionsrate der </a:t>
                  </a:r>
                  <a:r>
                    <a:rPr lang="de-DE" sz="1100" cap="none" baseline="30000" dirty="0"/>
                    <a:t>14</a:t>
                  </a:r>
                  <a:r>
                    <a:rPr lang="de-DE" sz="1100" cap="none" dirty="0"/>
                    <a:t>N(</a:t>
                  </a:r>
                  <a:r>
                    <a:rPr lang="el-GR" sz="1100" cap="none" dirty="0">
                      <a:latin typeface="Arial" panose="020B0604020202020204" pitchFamily="34" charset="0"/>
                      <a:cs typeface="Arial" panose="020B0604020202020204" pitchFamily="34" charset="0"/>
                    </a:rPr>
                    <a:t>α</a:t>
                  </a:r>
                  <a:r>
                    <a:rPr lang="de-DE" sz="1100" cap="none" dirty="0">
                      <a:latin typeface="Arial" panose="020B0604020202020204" pitchFamily="34" charset="0"/>
                      <a:cs typeface="Arial" panose="020B0604020202020204" pitchFamily="34" charset="0"/>
                    </a:rPr>
                    <a:t>,</a:t>
                  </a:r>
                  <a:r>
                    <a:rPr lang="el-GR" sz="1100" cap="none" dirty="0">
                      <a:latin typeface="Arial" panose="020B0604020202020204" pitchFamily="34" charset="0"/>
                      <a:cs typeface="Arial" panose="020B0604020202020204" pitchFamily="34" charset="0"/>
                    </a:rPr>
                    <a:t>γ</a:t>
                  </a:r>
                  <a:r>
                    <a:rPr lang="de-DE" sz="1100" cap="none" dirty="0"/>
                    <a:t>)-Reaktion.</a:t>
                  </a:r>
                  <a:r>
                    <a:rPr lang="de-DE" sz="1100" dirty="0"/>
                    <a:t> </a:t>
                  </a:r>
                </a:p>
              </p:txBody>
            </p:sp>
          </mc:Choice>
          <mc:Fallback xmlns="">
            <p:sp>
              <p:nvSpPr>
                <p:cNvPr id="47" name="Textfeld 46">
                  <a:extLst>
                    <a:ext uri="{FF2B5EF4-FFF2-40B4-BE49-F238E27FC236}">
                      <a16:creationId xmlns:a16="http://schemas.microsoft.com/office/drawing/2014/main" id="{C8BFF662-26CF-CD9A-50FC-A1FA661C4324}"/>
                    </a:ext>
                  </a:extLst>
                </p:cNvPr>
                <p:cNvSpPr txBox="1">
                  <a:spLocks noRot="1" noChangeAspect="1" noMove="1" noResize="1" noEditPoints="1" noAdjustHandles="1" noChangeArrowheads="1" noChangeShapeType="1" noTextEdit="1"/>
                </p:cNvSpPr>
                <p:nvPr/>
              </p:nvSpPr>
              <p:spPr>
                <a:xfrm>
                  <a:off x="705298" y="4963245"/>
                  <a:ext cx="5606601" cy="1105742"/>
                </a:xfrm>
                <a:prstGeom prst="rect">
                  <a:avLst/>
                </a:prstGeom>
                <a:blipFill>
                  <a:blip r:embed="rId9"/>
                  <a:stretch>
                    <a:fillRect b="-2994"/>
                  </a:stretch>
                </a:blipFill>
              </p:spPr>
              <p:txBody>
                <a:bodyPr/>
                <a:lstStyle/>
                <a:p>
                  <a:r>
                    <a:rPr lang="en-GB">
                      <a:noFill/>
                    </a:rPr>
                    <a:t> </a:t>
                  </a:r>
                </a:p>
              </p:txBody>
            </p:sp>
          </mc:Fallback>
        </mc:AlternateContent>
      </p:grpSp>
      <p:sp>
        <p:nvSpPr>
          <p:cNvPr id="6" name="Titel 2">
            <a:extLst>
              <a:ext uri="{FF2B5EF4-FFF2-40B4-BE49-F238E27FC236}">
                <a16:creationId xmlns:a16="http://schemas.microsoft.com/office/drawing/2014/main" id="{2CCABDED-A06F-3951-5CB6-6B601CFCBE3A}"/>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02 : Messung &amp; Auswertung</a:t>
            </a:r>
          </a:p>
        </p:txBody>
      </p:sp>
      <p:pic>
        <p:nvPicPr>
          <p:cNvPr id="9" name="Picture 2">
            <a:extLst>
              <a:ext uri="{FF2B5EF4-FFF2-40B4-BE49-F238E27FC236}">
                <a16:creationId xmlns:a16="http://schemas.microsoft.com/office/drawing/2014/main" id="{B1F3616C-117A-3E4B-C99C-D0F6EF40790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9E4D8703-5809-AB33-7E6A-2BB62A051DA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6E9EAA66-29DF-AFF3-E329-743C134B5EBC}"/>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2"/>
              </a:rPr>
              <a:t>Creative Commons Attribution-</a:t>
            </a:r>
            <a:r>
              <a:rPr lang="en-GB" sz="600" dirty="0" err="1">
                <a:solidFill>
                  <a:schemeClr val="bg1"/>
                </a:solidFill>
                <a:hlinkClick r:id="rId12"/>
              </a:rPr>
              <a:t>ShareAlike</a:t>
            </a:r>
            <a:r>
              <a:rPr lang="en-GB" sz="600" dirty="0">
                <a:solidFill>
                  <a:schemeClr val="bg1"/>
                </a:solidFill>
                <a:hlinkClick r:id="rId12"/>
              </a:rPr>
              <a:t> 4.0 International (CC-BY-SA 4.0)</a:t>
            </a:r>
            <a:r>
              <a:rPr lang="en-GB" sz="600" dirty="0">
                <a:solidFill>
                  <a:schemeClr val="bg1"/>
                </a:solidFill>
              </a:rPr>
              <a:t> </a:t>
            </a:r>
          </a:p>
        </p:txBody>
      </p:sp>
      <p:pic>
        <p:nvPicPr>
          <p:cNvPr id="12" name="Picture 6">
            <a:extLst>
              <a:ext uri="{FF2B5EF4-FFF2-40B4-BE49-F238E27FC236}">
                <a16:creationId xmlns:a16="http://schemas.microsoft.com/office/drawing/2014/main" id="{201F1DAF-285A-6121-9287-9BFA230A518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02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Nuklid-Rennen: Spielregeln</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Entstehung schwerer Elemente</a:t>
            </a: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618312" y="1037381"/>
            <a:ext cx="5658663" cy="5909566"/>
          </a:xfrm>
          <a:prstGeom prst="rect">
            <a:avLst/>
          </a:prstGeom>
          <a:noFill/>
        </p:spPr>
        <p:txBody>
          <a:bodyPr wrap="square" rtlCol="0">
            <a:spAutoFit/>
          </a:bodyPr>
          <a:lstStyle/>
          <a:p>
            <a:pPr>
              <a:spcAft>
                <a:spcPts val="1200"/>
              </a:spcAft>
            </a:pPr>
            <a:r>
              <a:rPr lang="de-DE" sz="1601" b="1" dirty="0">
                <a:latin typeface="Open Sans" panose="020B0606030504020204" pitchFamily="34" charset="0"/>
                <a:ea typeface="Open Sans" panose="020B0606030504020204" pitchFamily="34" charset="0"/>
                <a:cs typeface="Open Sans" panose="020B0606030504020204" pitchFamily="34" charset="0"/>
              </a:rPr>
              <a:t>Ziel des Spiels</a:t>
            </a:r>
            <a:br>
              <a:rPr lang="de-DE" sz="1300" dirty="0">
                <a:latin typeface="Open Sans" panose="020B0606030504020204" pitchFamily="34" charset="0"/>
                <a:ea typeface="Open Sans" panose="020B0606030504020204" pitchFamily="34" charset="0"/>
                <a:cs typeface="Open Sans" panose="020B0606030504020204" pitchFamily="34" charset="0"/>
              </a:rPr>
            </a:br>
            <a:r>
              <a:rPr lang="de-DE" sz="1050" dirty="0">
                <a:latin typeface="Open Sans" panose="020B0606030504020204" pitchFamily="34" charset="0"/>
                <a:ea typeface="Open Sans" panose="020B0606030504020204" pitchFamily="34" charset="0"/>
                <a:cs typeface="Open Sans" panose="020B0606030504020204" pitchFamily="34" charset="0"/>
              </a:rPr>
              <a:t>Die Aufgabe besteht darin, mithilfe von Neutroneneinfang das Zielnuklid zu synthetisieren, es also mit deiner Spielfigur zu erreichen. Versuche dabei, in weniger Schritten als dein Gegenspieler ins Ziel zu kommen.</a:t>
            </a:r>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de-DE" sz="1601" b="1" dirty="0">
                <a:latin typeface="Open Sans" panose="020B0606030504020204" pitchFamily="34" charset="0"/>
                <a:ea typeface="Open Sans" panose="020B0606030504020204" pitchFamily="34" charset="0"/>
                <a:cs typeface="Open Sans" panose="020B0606030504020204" pitchFamily="34" charset="0"/>
              </a:rPr>
              <a:t>Spielregeln</a:t>
            </a:r>
          </a:p>
          <a:p>
            <a:r>
              <a:rPr lang="de-DE" sz="1050" dirty="0">
                <a:latin typeface="Open Sans" panose="020B0606030504020204" pitchFamily="34" charset="0"/>
                <a:ea typeface="Open Sans" panose="020B0606030504020204" pitchFamily="34" charset="0"/>
                <a:cs typeface="Open Sans" panose="020B0606030504020204" pitchFamily="34" charset="0"/>
              </a:rPr>
              <a:t>Um die Nukleosynthese voranzutreiben, musst du versuchen, in der Nuklidkarte nach oben rechts zu klettern. Dabei hilft dir der Neutroneneinfang. Allerdings findet der Neutroneneinfang nur mit einer gewissen Wahrscheinlichkeit statt. Instabile Nuklide können auch zerfallen, bevor ein Neutroneneinfang erfolgt. Die beiden</a:t>
            </a:r>
          </a:p>
          <a:p>
            <a:r>
              <a:rPr lang="de-DE" sz="1050" dirty="0" err="1">
                <a:latin typeface="Open Sans" panose="020B0606030504020204" pitchFamily="34" charset="0"/>
                <a:ea typeface="Open Sans" panose="020B0606030504020204" pitchFamily="34" charset="0"/>
                <a:cs typeface="Open Sans" panose="020B0606030504020204" pitchFamily="34" charset="0"/>
              </a:rPr>
              <a:t>Spieler:innen</a:t>
            </a:r>
            <a:r>
              <a:rPr lang="de-DE" sz="1050" dirty="0">
                <a:latin typeface="Open Sans" panose="020B0606030504020204" pitchFamily="34" charset="0"/>
                <a:ea typeface="Open Sans" panose="020B0606030504020204" pitchFamily="34" charset="0"/>
                <a:cs typeface="Open Sans" panose="020B0606030504020204" pitchFamily="34" charset="0"/>
              </a:rPr>
              <a:t> starten ihren ersten Zug gleichzeitig und müssen folgenden Ablauf befolgen:</a:t>
            </a:r>
          </a:p>
          <a:p>
            <a:pPr marL="370060" indent="-370060">
              <a:buFont typeface="+mj-lt"/>
              <a:buAutoNum type="arabicPeriod"/>
            </a:pPr>
            <a:r>
              <a:rPr lang="de-DE" sz="1050" dirty="0">
                <a:latin typeface="Open Sans" panose="020B0606030504020204" pitchFamily="34" charset="0"/>
                <a:ea typeface="Open Sans" panose="020B0606030504020204" pitchFamily="34" charset="0"/>
                <a:cs typeface="Open Sans" panose="020B0606030504020204" pitchFamily="34" charset="0"/>
              </a:rPr>
              <a:t>Berechnet das Wahrscheinlichkeitsverhältnis für das Nuklid, auf dem ihr gerade steht (gibt an, wie wahrscheinlich ein Neutroneneinfang im Vergleich zur Kernumwandlung ist).</a:t>
            </a:r>
          </a:p>
          <a:p>
            <a:pPr marL="370060" indent="-370060">
              <a:buFont typeface="+mj-lt"/>
              <a:buAutoNum type="arabicPeriod"/>
            </a:pPr>
            <a:r>
              <a:rPr lang="de-DE" sz="1050" dirty="0">
                <a:latin typeface="Open Sans" panose="020B0606030504020204" pitchFamily="34" charset="0"/>
                <a:ea typeface="Open Sans" panose="020B0606030504020204" pitchFamily="34" charset="0"/>
                <a:cs typeface="Open Sans" panose="020B0606030504020204" pitchFamily="34" charset="0"/>
              </a:rPr>
              <a:t>Entnehmt der Tabelle, welche Zahl jeder von euch würfeln muss, damit ein Neutroneneinfang gelingt. Je höher das Wahrscheinlichkeitsverhältnis, desto höher ist eure Chance auf einen Neutroneneinfang.</a:t>
            </a:r>
          </a:p>
          <a:p>
            <a:pPr marL="370060" indent="-370060">
              <a:buFont typeface="+mj-lt"/>
              <a:buAutoNum type="arabicPeriod"/>
            </a:pPr>
            <a:r>
              <a:rPr lang="de-DE" sz="1050" dirty="0">
                <a:latin typeface="Open Sans" panose="020B0606030504020204" pitchFamily="34" charset="0"/>
                <a:ea typeface="Open Sans" panose="020B0606030504020204" pitchFamily="34" charset="0"/>
                <a:cs typeface="Open Sans" panose="020B0606030504020204" pitchFamily="34" charset="0"/>
              </a:rPr>
              <a:t>Jeder von euch würfelt nun nacheinander und versucht damit einen Neutroneneinfang. Es gibt zwei Möglichkeiten:</a:t>
            </a:r>
          </a:p>
          <a:p>
            <a:pPr marL="827260" lvl="1" indent="-370060">
              <a:buFont typeface="+mj-lt"/>
              <a:buAutoNum type="arabicPeriod"/>
            </a:pPr>
            <a:r>
              <a:rPr lang="de-DE" sz="1050" dirty="0">
                <a:latin typeface="Open Sans" panose="020B0606030504020204" pitchFamily="34" charset="0"/>
                <a:ea typeface="Open Sans" panose="020B0606030504020204" pitchFamily="34" charset="0"/>
                <a:cs typeface="Open Sans" panose="020B0606030504020204" pitchFamily="34" charset="0"/>
              </a:rPr>
              <a:t>Wenn deine Würfelzahl hoch genug ist, kannst du die Neutroneneinfangbewegung auf dem Spielbrett vornehmen und weiterspielen. Du beginnst also auf dem neuen Feld wieder bei Schritt 1.</a:t>
            </a:r>
          </a:p>
          <a:p>
            <a:pPr marL="827260" lvl="1" indent="-370060">
              <a:buFont typeface="+mj-lt"/>
              <a:buAutoNum type="arabicPeriod"/>
            </a:pPr>
            <a:r>
              <a:rPr lang="de-DE" sz="1050" dirty="0">
                <a:latin typeface="Open Sans" panose="020B0606030504020204" pitchFamily="34" charset="0"/>
                <a:ea typeface="Open Sans" panose="020B0606030504020204" pitchFamily="34" charset="0"/>
                <a:cs typeface="Open Sans" panose="020B0606030504020204" pitchFamily="34" charset="0"/>
              </a:rPr>
              <a:t>Wenn deine Würfelzahl zu niedrig ist, zerfällt das Nuklid, auf dem du gerade stehst. Du musst also deine Spielfigur entsprechend der Regeln der Kernumwandlungen bewegen: </a:t>
            </a:r>
            <a:r>
              <a:rPr lang="de-DE" sz="1050" dirty="0">
                <a:solidFill>
                  <a:schemeClr val="accent6"/>
                </a:solidFill>
                <a:latin typeface="Open Sans" panose="020B0606030504020204" pitchFamily="34" charset="0"/>
                <a:ea typeface="Open Sans" panose="020B0606030504020204" pitchFamily="34" charset="0"/>
                <a:cs typeface="Open Sans" panose="020B0606030504020204" pitchFamily="34" charset="0"/>
              </a:rPr>
              <a:t>Beta-Minus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399348"/>
                </a:solidFill>
                <a:latin typeface="Open Sans" panose="020B0606030504020204" pitchFamily="34" charset="0"/>
                <a:ea typeface="Open Sans" panose="020B0606030504020204" pitchFamily="34" charset="0"/>
                <a:cs typeface="Open Sans" panose="020B0606030504020204" pitchFamily="34" charset="0"/>
              </a:rPr>
              <a:t>doppelter Beta-Minus</a:t>
            </a:r>
            <a: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t>,</a:t>
            </a:r>
            <a:b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br>
            <a:r>
              <a:rPr lang="de-DE" sz="1050" dirty="0">
                <a:solidFill>
                  <a:srgbClr val="5CB6D2"/>
                </a:solidFill>
                <a:latin typeface="Open Sans" panose="020B0606030504020204" pitchFamily="34" charset="0"/>
                <a:ea typeface="Open Sans" panose="020B0606030504020204" pitchFamily="34" charset="0"/>
                <a:cs typeface="Open Sans" panose="020B0606030504020204" pitchFamily="34" charset="0"/>
              </a:rPr>
              <a:t>Beta-Plus</a:t>
            </a:r>
            <a:r>
              <a:rPr lang="de-DE" sz="1050" dirty="0">
                <a:latin typeface="Open Sans" panose="020B0606030504020204" pitchFamily="34" charset="0"/>
                <a:ea typeface="Open Sans" panose="020B0606030504020204" pitchFamily="34" charset="0"/>
                <a:cs typeface="Open Sans" panose="020B0606030504020204" pitchFamily="34" charset="0"/>
              </a:rPr>
              <a:t>, oder </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doppelter Elektroneneinfang</a:t>
            </a:r>
            <a:r>
              <a:rPr lang="de-DE" sz="1050" dirty="0">
                <a:latin typeface="Open Sans" panose="020B0606030504020204" pitchFamily="34" charset="0"/>
                <a:ea typeface="Open Sans" panose="020B0606030504020204" pitchFamily="34" charset="0"/>
                <a:cs typeface="Open Sans" panose="020B0606030504020204" pitchFamily="34" charset="0"/>
              </a:rPr>
              <a:t>.</a:t>
            </a:r>
            <a:b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de-DE" sz="1050" dirty="0">
                <a:latin typeface="Open Sans" panose="020B0606030504020204" pitchFamily="34" charset="0"/>
                <a:ea typeface="Open Sans" panose="020B0606030504020204" pitchFamily="34" charset="0"/>
                <a:cs typeface="Open Sans" panose="020B0606030504020204" pitchFamily="34" charset="0"/>
              </a:rPr>
              <a:t>Damit ist dein Zug beendet. Dein Gegenspieler darf solange weiterschreiten, bis er auch eine Kernumwandlung vornehmen muss. Erst wenn ihr beide eine Kernumwandlung vorgenommen habt, darfst du wieder in das Rennen einsteigen.</a:t>
            </a:r>
            <a:br>
              <a:rPr lang="de-DE" sz="1050" dirty="0">
                <a:latin typeface="Open Sans" panose="020B0606030504020204" pitchFamily="34" charset="0"/>
                <a:ea typeface="Open Sans" panose="020B0606030504020204" pitchFamily="34" charset="0"/>
                <a:cs typeface="Open Sans" panose="020B0606030504020204" pitchFamily="34" charset="0"/>
              </a:rPr>
            </a:br>
            <a:endParaRPr lang="de-DE" sz="1050" dirty="0">
              <a:latin typeface="Open Sans" panose="020B0606030504020204" pitchFamily="34" charset="0"/>
              <a:ea typeface="Open Sans" panose="020B0606030504020204" pitchFamily="34" charset="0"/>
              <a:cs typeface="Open Sans" panose="020B0606030504020204" pitchFamily="34" charset="0"/>
            </a:endParaRPr>
          </a:p>
          <a:p>
            <a:r>
              <a:rPr lang="de-DE" sz="1050" dirty="0">
                <a:latin typeface="Open Sans" panose="020B0606030504020204" pitchFamily="34" charset="0"/>
                <a:ea typeface="Open Sans" panose="020B0606030504020204" pitchFamily="34" charset="0"/>
                <a:cs typeface="Open Sans" panose="020B0606030504020204" pitchFamily="34" charset="0"/>
              </a:rPr>
              <a:t>Derjenige, der in weniger Zügen zum vorgegebenen Ziel gelangt, hat das Nuklid-Rennen gewonnen. Vergleicht nach jeder Partie die Wege, die ihr beide gegangen seid.</a:t>
            </a: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nvGraphicFramePr>
            <p:xfrm>
              <a:off x="888752" y="6857763"/>
              <a:ext cx="5080496" cy="2435456"/>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343356">
                    <a:tc>
                      <a:txBody>
                        <a:bodyPr/>
                        <a:lstStyle/>
                        <a:p>
                          <a:pPr algn="ctr"/>
                          <a:r>
                            <a:rPr lang="en-GB" sz="1200" dirty="0" err="1">
                              <a:latin typeface="Open Sans" panose="020B0606030504020204" pitchFamily="34" charset="0"/>
                              <a:ea typeface="Open Sans" panose="020B0606030504020204" pitchFamily="34" charset="0"/>
                              <a:cs typeface="Open Sans" panose="020B0606030504020204" pitchFamily="34" charset="0"/>
                            </a:rPr>
                            <a:t>Wahrscheinlichkeits-verhältnis</a:t>
                          </a:r>
                          <a:r>
                            <a:rPr lang="en-GB" sz="12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1200" b="1" i="1" smtClean="0">
                                      <a:latin typeface="Cambria Math" panose="02040503050406030204" pitchFamily="18" charset="0"/>
                                      <a:ea typeface="Source Sans Pro" panose="020B0503030403020204" pitchFamily="34" charset="0"/>
                                    </a:rPr>
                                  </m:ctrlPr>
                                </m:sSubPr>
                                <m:e>
                                  <m:r>
                                    <a:rPr lang="de-DE" sz="1200" b="1" i="0" smtClean="0">
                                      <a:latin typeface="Cambria Math" panose="02040503050406030204" pitchFamily="18" charset="0"/>
                                      <a:ea typeface="Source Sans Pro" panose="020B0503030403020204" pitchFamily="34" charset="0"/>
                                    </a:rPr>
                                    <m:t>𝐩</m:t>
                                  </m:r>
                                </m:e>
                                <m:sub>
                                  <m:r>
                                    <a:rPr lang="de-DE" sz="1200" b="1" i="0" smtClean="0">
                                      <a:latin typeface="Cambria Math" panose="02040503050406030204" pitchFamily="18" charset="0"/>
                                      <a:ea typeface="Source Sans Pro" panose="020B0503030403020204" pitchFamily="34" charset="0"/>
                                    </a:rPr>
                                    <m:t>𝐧</m:t>
                                  </m:r>
                                </m:sub>
                              </m:sSub>
                              <m:r>
                                <a:rPr lang="de-DE" sz="1200" b="1" i="0" smtClean="0">
                                  <a:latin typeface="Cambria Math" panose="02040503050406030204" pitchFamily="18" charset="0"/>
                                  <a:ea typeface="Source Sans Pro" panose="020B0503030403020204" pitchFamily="34" charset="0"/>
                                </a:rPr>
                                <m:t>/</m:t>
                              </m:r>
                              <m:r>
                                <a:rPr lang="de-DE" sz="1200" b="1" i="0" smtClean="0">
                                  <a:latin typeface="Cambria Math" panose="02040503050406030204" pitchFamily="18" charset="0"/>
                                  <a:ea typeface="Source Sans Pro" panose="020B0503030403020204" pitchFamily="34" charset="0"/>
                                </a:rPr>
                                <m:t>𝛌</m:t>
                              </m:r>
                            </m:oMath>
                          </a14:m>
                          <a:endParaRPr lang="de-DE" sz="12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a:r>
                            <a:rPr lang="en-GB" sz="1200" dirty="0" err="1">
                              <a:latin typeface="Open Sans" panose="020B0606030504020204" pitchFamily="34" charset="0"/>
                              <a:ea typeface="Open Sans" panose="020B0606030504020204" pitchFamily="34" charset="0"/>
                              <a:cs typeface="Open Sans" panose="020B0606030504020204" pitchFamily="34" charset="0"/>
                            </a:rPr>
                            <a:t>Benötigte</a:t>
                          </a:r>
                          <a:r>
                            <a:rPr lang="en-GB" sz="1200" dirty="0">
                              <a:latin typeface="Open Sans" panose="020B0606030504020204" pitchFamily="34" charset="0"/>
                              <a:ea typeface="Open Sans" panose="020B0606030504020204" pitchFamily="34" charset="0"/>
                              <a:cs typeface="Open Sans" panose="020B0606030504020204" pitchFamily="34" charset="0"/>
                            </a:rPr>
                            <a:t> </a:t>
                          </a:r>
                          <a:r>
                            <a:rPr lang="en-GB" sz="1200" dirty="0" err="1">
                              <a:latin typeface="Open Sans" panose="020B0606030504020204" pitchFamily="34" charset="0"/>
                              <a:ea typeface="Open Sans" panose="020B0606030504020204" pitchFamily="34" charset="0"/>
                              <a:cs typeface="Open Sans" panose="020B0606030504020204" pitchFamily="34" charset="0"/>
                            </a:rPr>
                            <a:t>Zahl</a:t>
                          </a:r>
                          <a:r>
                            <a:rPr lang="en-GB" sz="1200" dirty="0">
                              <a:latin typeface="Open Sans" panose="020B0606030504020204" pitchFamily="34" charset="0"/>
                              <a:ea typeface="Open Sans" panose="020B0606030504020204" pitchFamily="34" charset="0"/>
                              <a:cs typeface="Open Sans" panose="020B0606030504020204" pitchFamily="34" charset="0"/>
                            </a:rPr>
                            <a:t> für </a:t>
                          </a:r>
                          <a:r>
                            <a:rPr lang="en-GB" sz="1200" dirty="0" err="1">
                              <a:latin typeface="Open Sans" panose="020B0606030504020204" pitchFamily="34" charset="0"/>
                              <a:ea typeface="Open Sans" panose="020B0606030504020204" pitchFamily="34" charset="0"/>
                              <a:cs typeface="Open Sans" panose="020B0606030504020204" pitchFamily="34" charset="0"/>
                            </a:rPr>
                            <a:t>einen</a:t>
                          </a:r>
                          <a:r>
                            <a:rPr lang="en-GB" sz="1200" dirty="0">
                              <a:latin typeface="Open Sans" panose="020B0606030504020204" pitchFamily="34" charset="0"/>
                              <a:ea typeface="Open Sans" panose="020B0606030504020204" pitchFamily="34" charset="0"/>
                              <a:cs typeface="Open Sans" panose="020B0606030504020204" pitchFamily="34" charset="0"/>
                            </a:rPr>
                            <a:t> </a:t>
                          </a:r>
                          <a:r>
                            <a:rPr lang="en-GB" sz="1200" dirty="0" err="1">
                              <a:latin typeface="Open Sans" panose="020B0606030504020204" pitchFamily="34" charset="0"/>
                              <a:ea typeface="Open Sans" panose="020B0606030504020204" pitchFamily="34" charset="0"/>
                              <a:cs typeface="Open Sans" panose="020B0606030504020204" pitchFamily="34" charset="0"/>
                            </a:rPr>
                            <a:t>Neutroneneinfang</a:t>
                          </a:r>
                          <a:endParaRPr lang="en-GB" sz="1200" dirty="0">
                            <a:latin typeface="Open Sans" panose="020B0606030504020204" pitchFamily="34" charset="0"/>
                            <a:ea typeface="Open Sans" panose="020B0606030504020204" pitchFamily="34" charset="0"/>
                            <a:cs typeface="Open Sans" panose="020B0606030504020204" pitchFamily="34" charset="0"/>
                          </a:endParaRP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208158">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Neutroneneinfang nicht möglich</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208158">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208158">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208158">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208158">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208158">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208158">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oder stabil</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xmlns="">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2034466436"/>
                  </p:ext>
                </p:extLst>
              </p:nvPr>
            </p:nvGraphicFramePr>
            <p:xfrm>
              <a:off x="888752" y="6857763"/>
              <a:ext cx="5080496" cy="2435456"/>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464452">
                    <a:tc>
                      <a:txBody>
                        <a:bodyPr/>
                        <a:lstStyle/>
                        <a:p>
                          <a:endParaRPr lang="en-US"/>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r="-143023" b="-436842"/>
                          </a:stretch>
                        </a:blipFill>
                      </a:tcPr>
                    </a:tc>
                    <a:tc>
                      <a:txBody>
                        <a:bodyPr/>
                        <a:lstStyle/>
                        <a:p>
                          <a:pPr algn="ctr"/>
                          <a:r>
                            <a:rPr lang="en-GB" sz="1200" dirty="0" err="1">
                              <a:latin typeface="Open Sans" panose="020B0606030504020204" pitchFamily="34" charset="0"/>
                              <a:ea typeface="Open Sans" panose="020B0606030504020204" pitchFamily="34" charset="0"/>
                              <a:cs typeface="Open Sans" panose="020B0606030504020204" pitchFamily="34" charset="0"/>
                            </a:rPr>
                            <a:t>Benötigte</a:t>
                          </a:r>
                          <a:r>
                            <a:rPr lang="en-GB" sz="1200" dirty="0">
                              <a:latin typeface="Open Sans" panose="020B0606030504020204" pitchFamily="34" charset="0"/>
                              <a:ea typeface="Open Sans" panose="020B0606030504020204" pitchFamily="34" charset="0"/>
                              <a:cs typeface="Open Sans" panose="020B0606030504020204" pitchFamily="34" charset="0"/>
                            </a:rPr>
                            <a:t> </a:t>
                          </a:r>
                          <a:r>
                            <a:rPr lang="en-GB" sz="1200" dirty="0" err="1">
                              <a:latin typeface="Open Sans" panose="020B0606030504020204" pitchFamily="34" charset="0"/>
                              <a:ea typeface="Open Sans" panose="020B0606030504020204" pitchFamily="34" charset="0"/>
                              <a:cs typeface="Open Sans" panose="020B0606030504020204" pitchFamily="34" charset="0"/>
                            </a:rPr>
                            <a:t>Zahl</a:t>
                          </a:r>
                          <a:r>
                            <a:rPr lang="en-GB" sz="1200" dirty="0">
                              <a:latin typeface="Open Sans" panose="020B0606030504020204" pitchFamily="34" charset="0"/>
                              <a:ea typeface="Open Sans" panose="020B0606030504020204" pitchFamily="34" charset="0"/>
                              <a:cs typeface="Open Sans" panose="020B0606030504020204" pitchFamily="34" charset="0"/>
                            </a:rPr>
                            <a:t> für </a:t>
                          </a:r>
                          <a:r>
                            <a:rPr lang="en-GB" sz="1200" dirty="0" err="1">
                              <a:latin typeface="Open Sans" panose="020B0606030504020204" pitchFamily="34" charset="0"/>
                              <a:ea typeface="Open Sans" panose="020B0606030504020204" pitchFamily="34" charset="0"/>
                              <a:cs typeface="Open Sans" panose="020B0606030504020204" pitchFamily="34" charset="0"/>
                            </a:rPr>
                            <a:t>einen</a:t>
                          </a:r>
                          <a:r>
                            <a:rPr lang="en-GB" sz="1200" dirty="0">
                              <a:latin typeface="Open Sans" panose="020B0606030504020204" pitchFamily="34" charset="0"/>
                              <a:ea typeface="Open Sans" panose="020B0606030504020204" pitchFamily="34" charset="0"/>
                              <a:cs typeface="Open Sans" panose="020B0606030504020204" pitchFamily="34" charset="0"/>
                            </a:rPr>
                            <a:t> </a:t>
                          </a:r>
                          <a:r>
                            <a:rPr lang="en-GB" sz="1200" dirty="0" err="1">
                              <a:latin typeface="Open Sans" panose="020B0606030504020204" pitchFamily="34" charset="0"/>
                              <a:ea typeface="Open Sans" panose="020B0606030504020204" pitchFamily="34" charset="0"/>
                              <a:cs typeface="Open Sans" panose="020B0606030504020204" pitchFamily="34" charset="0"/>
                            </a:rPr>
                            <a:t>Neutroneneinfang</a:t>
                          </a:r>
                          <a:endParaRPr lang="en-GB" sz="1200" dirty="0">
                            <a:latin typeface="Open Sans" panose="020B0606030504020204" pitchFamily="34" charset="0"/>
                            <a:ea typeface="Open Sans" panose="020B0606030504020204" pitchFamily="34" charset="0"/>
                            <a:cs typeface="Open Sans" panose="020B0606030504020204" pitchFamily="34" charset="0"/>
                          </a:endParaRP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281572">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Neutroneneinfang nicht möglich</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281572">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281572">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281572">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281572">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281572">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281572">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oder stabil</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5"/>
              </a:rPr>
              <a:t>Creative Commons Attribution-</a:t>
            </a:r>
            <a:r>
              <a:rPr lang="en-GB" sz="600" dirty="0" err="1">
                <a:solidFill>
                  <a:schemeClr val="bg1"/>
                </a:solidFill>
                <a:hlinkClick r:id="rId5"/>
              </a:rPr>
              <a:t>ShareAlike</a:t>
            </a:r>
            <a:r>
              <a:rPr lang="en-GB" sz="600" dirty="0">
                <a:solidFill>
                  <a:schemeClr val="bg1"/>
                </a:solidFill>
                <a:hlinkClick r:id="rId5"/>
              </a:rPr>
              <a:t> 4.0 International (CC-BY-SA 4.0)</a:t>
            </a:r>
            <a:r>
              <a:rPr lang="en-GB" sz="600" dirty="0">
                <a:solidFill>
                  <a:schemeClr val="bg1"/>
                </a:solidFill>
              </a:rPr>
              <a:t>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571202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2891</Words>
  <Application>Microsoft Office PowerPoint</Application>
  <PresentationFormat>A4-Papier (210 x 297 mm)</PresentationFormat>
  <Paragraphs>180</Paragraphs>
  <Slides>7</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7</vt:i4>
      </vt:variant>
    </vt:vector>
  </HeadingPairs>
  <TitlesOfParts>
    <vt:vector size="16" baseType="lpstr">
      <vt:lpstr>Arial</vt:lpstr>
      <vt:lpstr>Calibri</vt:lpstr>
      <vt:lpstr>Cambria Math</vt:lpstr>
      <vt:lpstr>Nexa Bold</vt:lpstr>
      <vt:lpstr>Open Sans</vt:lpstr>
      <vt:lpstr>Source Sans Pro</vt:lpstr>
      <vt:lpstr>Tw Cen MT Condensed</vt:lpstr>
      <vt:lpstr>Wingdings</vt:lpstr>
      <vt:lpstr>Office</vt:lpstr>
      <vt:lpstr>Gruppe I : β-- Umwandlung</vt:lpstr>
      <vt:lpstr>Gruppe II : β+- Umwandlung</vt:lpstr>
      <vt:lpstr>Gruppe III : Kernfusion</vt:lpstr>
      <vt:lpstr>Gruppe IV : Neutroneneinfang</vt:lpstr>
      <vt:lpstr>01 : Wie man ein Photon fängt</vt:lpstr>
      <vt:lpstr>02 : Messung &amp; Auswertung</vt:lpstr>
      <vt:lpstr>Nuklid-Rennen: Spielregeln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Puzzle Nuclear Reactions</dc:title>
  <dc:creator>ms998392</dc:creator>
  <cp:lastModifiedBy>Hannes Nitsche</cp:lastModifiedBy>
  <cp:revision>847</cp:revision>
  <dcterms:created xsi:type="dcterms:W3CDTF">2020-02-13T17:38:00Z</dcterms:created>
  <dcterms:modified xsi:type="dcterms:W3CDTF">2024-10-07T12:49:31Z</dcterms:modified>
</cp:coreProperties>
</file>