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4"/>
    <p:sldMasterId id="2147483663" r:id="rId5"/>
  </p:sldMasterIdLst>
  <p:notesMasterIdLst>
    <p:notesMasterId r:id="rId14"/>
  </p:notesMasterIdLst>
  <p:sldIdLst>
    <p:sldId id="273" r:id="rId6"/>
    <p:sldId id="274" r:id="rId7"/>
    <p:sldId id="275" r:id="rId8"/>
    <p:sldId id="276" r:id="rId9"/>
    <p:sldId id="277" r:id="rId10"/>
    <p:sldId id="278" r:id="rId11"/>
    <p:sldId id="279" r:id="rId12"/>
    <p:sldId id="272" r:id="rId1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45010485-9093-4474-B157-287E0EEE61D8}">
          <p14:sldIdLst>
            <p14:sldId id="273"/>
            <p14:sldId id="274"/>
            <p14:sldId id="275"/>
            <p14:sldId id="276"/>
            <p14:sldId id="277"/>
            <p14:sldId id="278"/>
            <p14:sldId id="279"/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nes Nitsche" initials="HN" lastIdx="1" clrIdx="0">
    <p:extLst>
      <p:ext uri="{19B8F6BF-5375-455C-9EA6-DF929625EA0E}">
        <p15:presenceInfo xmlns:p15="http://schemas.microsoft.com/office/powerpoint/2012/main" userId="c9df6f4d4329c5d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B00"/>
    <a:srgbClr val="FAC058"/>
    <a:srgbClr val="FCD48C"/>
    <a:srgbClr val="7BDB80"/>
    <a:srgbClr val="5DC4D9"/>
    <a:srgbClr val="7BCFE0"/>
    <a:srgbClr val="9AD8A4"/>
    <a:srgbClr val="9FD3BD"/>
    <a:srgbClr val="37FF91"/>
    <a:srgbClr val="FF6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CD15C2-E7FB-435C-B8DF-E221E0BE6D55}" v="8847" dt="2023-01-02T15:14:37.058"/>
    <p1510:client id="{128855AE-A70E-4716-A7DD-C821D571B0B4}" v="384" dt="2023-01-03T10:33:15.376"/>
    <p1510:client id="{1B8E79D6-775D-410A-B722-6CF249A6B2EC}" v="2226" dt="2023-01-03T11:43:31.949"/>
    <p1510:client id="{33EFA7CC-BFA3-42D9-8FB2-4FFFF5EAAACB}" v="282" dt="2023-01-03T10:09:57.345"/>
    <p1510:client id="{89AEB486-D7AB-4920-97DF-2D4404927A67}" v="321" dt="2023-01-03T10:50:17.277"/>
    <p1510:client id="{98D3147D-9CF8-430E-9F3B-D7EC52E1F835}" v="200" dt="2023-01-02T13:25:10.313"/>
    <p1510:client id="{A5579225-0644-4402-95EF-D025E64317FB}" v="209" dt="2023-01-03T13:22:52.951"/>
    <p1510:client id="{BEABC66F-F5D7-41E9-B5E0-CB1261149462}" v="283" dt="2023-01-03T11:13:51.983"/>
    <p1510:client id="{EF3A784C-97E5-471F-AF40-BFBA950035FD}" v="84" dt="2023-01-02T13:08:53.797"/>
    <p1510:client id="{FB16D4B7-9F64-4DA6-9C39-A4792EA41C30}" v="58" dt="2023-01-02T15:16:20.5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>
        <p:scale>
          <a:sx n="125" d="100"/>
          <a:sy n="125" d="100"/>
        </p:scale>
        <p:origin x="20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nne\Desktop\picture_w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60281787400927"/>
          <c:y val="7.1390321948671051E-2"/>
          <c:w val="0.92964541855815286"/>
          <c:h val="0.845959548842719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'Run536_1 (2)'!$D$2</c:f>
              <c:strCache>
                <c:ptCount val="1"/>
                <c:pt idx="0">
                  <c:v>Counts</c:v>
                </c:pt>
              </c:strCache>
            </c:strRef>
          </c:tx>
          <c:spPr>
            <a:solidFill>
              <a:srgbClr val="0070C0"/>
            </a:solidFill>
            <a:ln w="635">
              <a:noFill/>
            </a:ln>
            <a:effectLst/>
          </c:spPr>
          <c:invertIfNegative val="0"/>
          <c:dPt>
            <c:idx val="116"/>
            <c:invertIfNegative val="0"/>
            <c:bubble3D val="0"/>
            <c:spPr>
              <a:solidFill>
                <a:srgbClr val="0070C0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4CF-4CA4-B901-EF890543EEA1}"/>
              </c:ext>
            </c:extLst>
          </c:dPt>
          <c:cat>
            <c:numRef>
              <c:f>'Run536_1 (2)'!$C$4:$C$804</c:f>
              <c:numCache>
                <c:formatCode>0</c:formatCode>
                <c:ptCount val="801"/>
                <c:pt idx="0">
                  <c:v>2400</c:v>
                </c:pt>
                <c:pt idx="1">
                  <c:v>2401</c:v>
                </c:pt>
                <c:pt idx="2">
                  <c:v>2402</c:v>
                </c:pt>
                <c:pt idx="3">
                  <c:v>2403</c:v>
                </c:pt>
                <c:pt idx="4">
                  <c:v>2404</c:v>
                </c:pt>
                <c:pt idx="5">
                  <c:v>2405</c:v>
                </c:pt>
                <c:pt idx="6">
                  <c:v>2406</c:v>
                </c:pt>
                <c:pt idx="7">
                  <c:v>2407</c:v>
                </c:pt>
                <c:pt idx="8">
                  <c:v>2408</c:v>
                </c:pt>
                <c:pt idx="9">
                  <c:v>2409</c:v>
                </c:pt>
                <c:pt idx="10">
                  <c:v>2410</c:v>
                </c:pt>
                <c:pt idx="11">
                  <c:v>2411</c:v>
                </c:pt>
                <c:pt idx="12">
                  <c:v>2412</c:v>
                </c:pt>
                <c:pt idx="13">
                  <c:v>2413</c:v>
                </c:pt>
                <c:pt idx="14">
                  <c:v>2414</c:v>
                </c:pt>
                <c:pt idx="15">
                  <c:v>2415</c:v>
                </c:pt>
                <c:pt idx="16">
                  <c:v>2416</c:v>
                </c:pt>
                <c:pt idx="17">
                  <c:v>2417</c:v>
                </c:pt>
                <c:pt idx="18">
                  <c:v>2418</c:v>
                </c:pt>
                <c:pt idx="19">
                  <c:v>2419</c:v>
                </c:pt>
                <c:pt idx="20">
                  <c:v>2420</c:v>
                </c:pt>
                <c:pt idx="21">
                  <c:v>2421</c:v>
                </c:pt>
                <c:pt idx="22">
                  <c:v>2422</c:v>
                </c:pt>
                <c:pt idx="23">
                  <c:v>2423</c:v>
                </c:pt>
                <c:pt idx="24">
                  <c:v>2424</c:v>
                </c:pt>
                <c:pt idx="25">
                  <c:v>2425</c:v>
                </c:pt>
                <c:pt idx="26">
                  <c:v>2426</c:v>
                </c:pt>
                <c:pt idx="27">
                  <c:v>2427</c:v>
                </c:pt>
                <c:pt idx="28">
                  <c:v>2428</c:v>
                </c:pt>
                <c:pt idx="29">
                  <c:v>2429</c:v>
                </c:pt>
                <c:pt idx="30">
                  <c:v>2430</c:v>
                </c:pt>
                <c:pt idx="31">
                  <c:v>2431</c:v>
                </c:pt>
                <c:pt idx="32">
                  <c:v>2432</c:v>
                </c:pt>
                <c:pt idx="33">
                  <c:v>2433</c:v>
                </c:pt>
                <c:pt idx="34">
                  <c:v>2434</c:v>
                </c:pt>
                <c:pt idx="35">
                  <c:v>2435</c:v>
                </c:pt>
                <c:pt idx="36">
                  <c:v>2436</c:v>
                </c:pt>
                <c:pt idx="37">
                  <c:v>2437</c:v>
                </c:pt>
                <c:pt idx="38">
                  <c:v>2438</c:v>
                </c:pt>
                <c:pt idx="39">
                  <c:v>2439</c:v>
                </c:pt>
                <c:pt idx="40">
                  <c:v>2440</c:v>
                </c:pt>
                <c:pt idx="41">
                  <c:v>2441</c:v>
                </c:pt>
                <c:pt idx="42">
                  <c:v>2442</c:v>
                </c:pt>
                <c:pt idx="43">
                  <c:v>2443</c:v>
                </c:pt>
                <c:pt idx="44">
                  <c:v>2444</c:v>
                </c:pt>
                <c:pt idx="45">
                  <c:v>2445</c:v>
                </c:pt>
                <c:pt idx="46">
                  <c:v>2446</c:v>
                </c:pt>
                <c:pt idx="47">
                  <c:v>2447</c:v>
                </c:pt>
                <c:pt idx="48">
                  <c:v>2448</c:v>
                </c:pt>
                <c:pt idx="49">
                  <c:v>2449</c:v>
                </c:pt>
                <c:pt idx="50">
                  <c:v>2450</c:v>
                </c:pt>
                <c:pt idx="51">
                  <c:v>2451</c:v>
                </c:pt>
                <c:pt idx="52">
                  <c:v>2452</c:v>
                </c:pt>
                <c:pt idx="53">
                  <c:v>2453</c:v>
                </c:pt>
                <c:pt idx="54">
                  <c:v>2454</c:v>
                </c:pt>
                <c:pt idx="55">
                  <c:v>2455</c:v>
                </c:pt>
                <c:pt idx="56">
                  <c:v>2456</c:v>
                </c:pt>
                <c:pt idx="57">
                  <c:v>2457</c:v>
                </c:pt>
                <c:pt idx="58">
                  <c:v>2458</c:v>
                </c:pt>
                <c:pt idx="59">
                  <c:v>2459</c:v>
                </c:pt>
                <c:pt idx="60">
                  <c:v>2460</c:v>
                </c:pt>
                <c:pt idx="61">
                  <c:v>2461</c:v>
                </c:pt>
                <c:pt idx="62">
                  <c:v>2462</c:v>
                </c:pt>
                <c:pt idx="63">
                  <c:v>2463</c:v>
                </c:pt>
                <c:pt idx="64">
                  <c:v>2464</c:v>
                </c:pt>
                <c:pt idx="65">
                  <c:v>2465</c:v>
                </c:pt>
                <c:pt idx="66">
                  <c:v>2466</c:v>
                </c:pt>
                <c:pt idx="67">
                  <c:v>2467</c:v>
                </c:pt>
                <c:pt idx="68">
                  <c:v>2468</c:v>
                </c:pt>
                <c:pt idx="69">
                  <c:v>2469</c:v>
                </c:pt>
                <c:pt idx="70">
                  <c:v>2470</c:v>
                </c:pt>
                <c:pt idx="71">
                  <c:v>2471</c:v>
                </c:pt>
                <c:pt idx="72">
                  <c:v>2472</c:v>
                </c:pt>
                <c:pt idx="73">
                  <c:v>2473</c:v>
                </c:pt>
                <c:pt idx="74">
                  <c:v>2474</c:v>
                </c:pt>
                <c:pt idx="75">
                  <c:v>2475</c:v>
                </c:pt>
                <c:pt idx="76">
                  <c:v>2476</c:v>
                </c:pt>
                <c:pt idx="77">
                  <c:v>2477</c:v>
                </c:pt>
                <c:pt idx="78">
                  <c:v>2478</c:v>
                </c:pt>
                <c:pt idx="79">
                  <c:v>2479</c:v>
                </c:pt>
                <c:pt idx="80">
                  <c:v>2480</c:v>
                </c:pt>
                <c:pt idx="81">
                  <c:v>2481</c:v>
                </c:pt>
                <c:pt idx="82">
                  <c:v>2482</c:v>
                </c:pt>
                <c:pt idx="83">
                  <c:v>2483</c:v>
                </c:pt>
                <c:pt idx="84">
                  <c:v>2484</c:v>
                </c:pt>
                <c:pt idx="85">
                  <c:v>2485</c:v>
                </c:pt>
                <c:pt idx="86">
                  <c:v>2486</c:v>
                </c:pt>
                <c:pt idx="87">
                  <c:v>2487</c:v>
                </c:pt>
                <c:pt idx="88">
                  <c:v>2488</c:v>
                </c:pt>
                <c:pt idx="89">
                  <c:v>2489</c:v>
                </c:pt>
                <c:pt idx="90">
                  <c:v>2490</c:v>
                </c:pt>
                <c:pt idx="91">
                  <c:v>2491</c:v>
                </c:pt>
                <c:pt idx="92">
                  <c:v>2492</c:v>
                </c:pt>
                <c:pt idx="93">
                  <c:v>2493</c:v>
                </c:pt>
                <c:pt idx="94">
                  <c:v>2494</c:v>
                </c:pt>
                <c:pt idx="95">
                  <c:v>2495</c:v>
                </c:pt>
                <c:pt idx="96">
                  <c:v>2496</c:v>
                </c:pt>
                <c:pt idx="97">
                  <c:v>2497</c:v>
                </c:pt>
                <c:pt idx="98">
                  <c:v>2498</c:v>
                </c:pt>
                <c:pt idx="99">
                  <c:v>2499</c:v>
                </c:pt>
                <c:pt idx="100">
                  <c:v>2500</c:v>
                </c:pt>
                <c:pt idx="101">
                  <c:v>2501</c:v>
                </c:pt>
                <c:pt idx="102">
                  <c:v>2502</c:v>
                </c:pt>
                <c:pt idx="103">
                  <c:v>2503</c:v>
                </c:pt>
                <c:pt idx="104">
                  <c:v>2504</c:v>
                </c:pt>
                <c:pt idx="105">
                  <c:v>2505</c:v>
                </c:pt>
                <c:pt idx="106">
                  <c:v>2506</c:v>
                </c:pt>
                <c:pt idx="107">
                  <c:v>2507</c:v>
                </c:pt>
                <c:pt idx="108">
                  <c:v>2508</c:v>
                </c:pt>
                <c:pt idx="109">
                  <c:v>2509</c:v>
                </c:pt>
                <c:pt idx="110">
                  <c:v>2510</c:v>
                </c:pt>
                <c:pt idx="111">
                  <c:v>2511</c:v>
                </c:pt>
                <c:pt idx="112">
                  <c:v>2512</c:v>
                </c:pt>
                <c:pt idx="113">
                  <c:v>2513</c:v>
                </c:pt>
                <c:pt idx="114">
                  <c:v>2514</c:v>
                </c:pt>
                <c:pt idx="115">
                  <c:v>2515</c:v>
                </c:pt>
                <c:pt idx="116">
                  <c:v>2516</c:v>
                </c:pt>
                <c:pt idx="117">
                  <c:v>2517</c:v>
                </c:pt>
                <c:pt idx="118">
                  <c:v>2518</c:v>
                </c:pt>
                <c:pt idx="119">
                  <c:v>2519</c:v>
                </c:pt>
                <c:pt idx="120">
                  <c:v>2520</c:v>
                </c:pt>
                <c:pt idx="121">
                  <c:v>2521</c:v>
                </c:pt>
                <c:pt idx="122">
                  <c:v>2522</c:v>
                </c:pt>
                <c:pt idx="123">
                  <c:v>2523</c:v>
                </c:pt>
                <c:pt idx="124">
                  <c:v>2524</c:v>
                </c:pt>
                <c:pt idx="125">
                  <c:v>2525</c:v>
                </c:pt>
                <c:pt idx="126">
                  <c:v>2526</c:v>
                </c:pt>
                <c:pt idx="127">
                  <c:v>2527</c:v>
                </c:pt>
                <c:pt idx="128">
                  <c:v>2528</c:v>
                </c:pt>
                <c:pt idx="129">
                  <c:v>2529</c:v>
                </c:pt>
                <c:pt idx="130">
                  <c:v>2530</c:v>
                </c:pt>
                <c:pt idx="131">
                  <c:v>2531</c:v>
                </c:pt>
                <c:pt idx="132">
                  <c:v>2532</c:v>
                </c:pt>
                <c:pt idx="133">
                  <c:v>2533</c:v>
                </c:pt>
                <c:pt idx="134">
                  <c:v>2534</c:v>
                </c:pt>
                <c:pt idx="135">
                  <c:v>2535</c:v>
                </c:pt>
                <c:pt idx="136">
                  <c:v>2536</c:v>
                </c:pt>
                <c:pt idx="137">
                  <c:v>2537</c:v>
                </c:pt>
                <c:pt idx="138">
                  <c:v>2538</c:v>
                </c:pt>
                <c:pt idx="139">
                  <c:v>2539</c:v>
                </c:pt>
                <c:pt idx="140">
                  <c:v>2540</c:v>
                </c:pt>
                <c:pt idx="141">
                  <c:v>2541</c:v>
                </c:pt>
                <c:pt idx="142">
                  <c:v>2542</c:v>
                </c:pt>
                <c:pt idx="143">
                  <c:v>2543</c:v>
                </c:pt>
                <c:pt idx="144">
                  <c:v>2544</c:v>
                </c:pt>
                <c:pt idx="145">
                  <c:v>2545</c:v>
                </c:pt>
                <c:pt idx="146">
                  <c:v>2546</c:v>
                </c:pt>
                <c:pt idx="147">
                  <c:v>2547</c:v>
                </c:pt>
                <c:pt idx="148">
                  <c:v>2548</c:v>
                </c:pt>
                <c:pt idx="149">
                  <c:v>2549</c:v>
                </c:pt>
                <c:pt idx="150">
                  <c:v>2550</c:v>
                </c:pt>
                <c:pt idx="151">
                  <c:v>2551</c:v>
                </c:pt>
                <c:pt idx="152">
                  <c:v>2552</c:v>
                </c:pt>
                <c:pt idx="153">
                  <c:v>2553</c:v>
                </c:pt>
                <c:pt idx="154">
                  <c:v>2554</c:v>
                </c:pt>
                <c:pt idx="155">
                  <c:v>2555</c:v>
                </c:pt>
                <c:pt idx="156">
                  <c:v>2556</c:v>
                </c:pt>
                <c:pt idx="157">
                  <c:v>2557</c:v>
                </c:pt>
                <c:pt idx="158">
                  <c:v>2558</c:v>
                </c:pt>
                <c:pt idx="159">
                  <c:v>2559</c:v>
                </c:pt>
                <c:pt idx="160">
                  <c:v>2560</c:v>
                </c:pt>
                <c:pt idx="161">
                  <c:v>2561</c:v>
                </c:pt>
                <c:pt idx="162">
                  <c:v>2562</c:v>
                </c:pt>
                <c:pt idx="163">
                  <c:v>2563</c:v>
                </c:pt>
                <c:pt idx="164">
                  <c:v>2564</c:v>
                </c:pt>
                <c:pt idx="165">
                  <c:v>2565</c:v>
                </c:pt>
                <c:pt idx="166">
                  <c:v>2566</c:v>
                </c:pt>
                <c:pt idx="167">
                  <c:v>2567</c:v>
                </c:pt>
                <c:pt idx="168">
                  <c:v>2568</c:v>
                </c:pt>
                <c:pt idx="169">
                  <c:v>2569</c:v>
                </c:pt>
                <c:pt idx="170">
                  <c:v>2570</c:v>
                </c:pt>
                <c:pt idx="171">
                  <c:v>2571</c:v>
                </c:pt>
                <c:pt idx="172">
                  <c:v>2572</c:v>
                </c:pt>
                <c:pt idx="173">
                  <c:v>2573</c:v>
                </c:pt>
                <c:pt idx="174">
                  <c:v>2574</c:v>
                </c:pt>
                <c:pt idx="175">
                  <c:v>2575</c:v>
                </c:pt>
                <c:pt idx="176">
                  <c:v>2576</c:v>
                </c:pt>
                <c:pt idx="177">
                  <c:v>2577</c:v>
                </c:pt>
                <c:pt idx="178">
                  <c:v>2578</c:v>
                </c:pt>
                <c:pt idx="179">
                  <c:v>2579</c:v>
                </c:pt>
                <c:pt idx="180">
                  <c:v>2580</c:v>
                </c:pt>
                <c:pt idx="181">
                  <c:v>2581</c:v>
                </c:pt>
                <c:pt idx="182">
                  <c:v>2582</c:v>
                </c:pt>
                <c:pt idx="183">
                  <c:v>2583</c:v>
                </c:pt>
                <c:pt idx="184">
                  <c:v>2584</c:v>
                </c:pt>
                <c:pt idx="185">
                  <c:v>2585</c:v>
                </c:pt>
                <c:pt idx="186">
                  <c:v>2586</c:v>
                </c:pt>
                <c:pt idx="187">
                  <c:v>2587</c:v>
                </c:pt>
                <c:pt idx="188">
                  <c:v>2588</c:v>
                </c:pt>
                <c:pt idx="189">
                  <c:v>2589</c:v>
                </c:pt>
                <c:pt idx="190">
                  <c:v>2590</c:v>
                </c:pt>
                <c:pt idx="191">
                  <c:v>2591</c:v>
                </c:pt>
                <c:pt idx="192">
                  <c:v>2592</c:v>
                </c:pt>
                <c:pt idx="193">
                  <c:v>2593</c:v>
                </c:pt>
                <c:pt idx="194">
                  <c:v>2594</c:v>
                </c:pt>
                <c:pt idx="195">
                  <c:v>2595</c:v>
                </c:pt>
                <c:pt idx="196">
                  <c:v>2596</c:v>
                </c:pt>
                <c:pt idx="197">
                  <c:v>2597</c:v>
                </c:pt>
                <c:pt idx="198">
                  <c:v>2598</c:v>
                </c:pt>
                <c:pt idx="199">
                  <c:v>2599</c:v>
                </c:pt>
                <c:pt idx="200">
                  <c:v>2600</c:v>
                </c:pt>
                <c:pt idx="201">
                  <c:v>2601</c:v>
                </c:pt>
                <c:pt idx="202">
                  <c:v>2602</c:v>
                </c:pt>
                <c:pt idx="203">
                  <c:v>2603</c:v>
                </c:pt>
                <c:pt idx="204">
                  <c:v>2604</c:v>
                </c:pt>
                <c:pt idx="205">
                  <c:v>2605</c:v>
                </c:pt>
                <c:pt idx="206">
                  <c:v>2606</c:v>
                </c:pt>
                <c:pt idx="207">
                  <c:v>2607</c:v>
                </c:pt>
                <c:pt idx="208">
                  <c:v>2608</c:v>
                </c:pt>
                <c:pt idx="209">
                  <c:v>2609</c:v>
                </c:pt>
                <c:pt idx="210">
                  <c:v>2610</c:v>
                </c:pt>
                <c:pt idx="211">
                  <c:v>2611</c:v>
                </c:pt>
                <c:pt idx="212">
                  <c:v>2612</c:v>
                </c:pt>
                <c:pt idx="213">
                  <c:v>2613</c:v>
                </c:pt>
                <c:pt idx="214">
                  <c:v>2614</c:v>
                </c:pt>
                <c:pt idx="215">
                  <c:v>2615</c:v>
                </c:pt>
                <c:pt idx="216">
                  <c:v>2616</c:v>
                </c:pt>
                <c:pt idx="217">
                  <c:v>2617</c:v>
                </c:pt>
                <c:pt idx="218">
                  <c:v>2618</c:v>
                </c:pt>
                <c:pt idx="219">
                  <c:v>2619</c:v>
                </c:pt>
                <c:pt idx="220">
                  <c:v>2620</c:v>
                </c:pt>
                <c:pt idx="221">
                  <c:v>2621</c:v>
                </c:pt>
                <c:pt idx="222">
                  <c:v>2622</c:v>
                </c:pt>
                <c:pt idx="223">
                  <c:v>2623</c:v>
                </c:pt>
                <c:pt idx="224">
                  <c:v>2624</c:v>
                </c:pt>
                <c:pt idx="225">
                  <c:v>2625</c:v>
                </c:pt>
                <c:pt idx="226">
                  <c:v>2626</c:v>
                </c:pt>
                <c:pt idx="227">
                  <c:v>2627</c:v>
                </c:pt>
                <c:pt idx="228">
                  <c:v>2628</c:v>
                </c:pt>
                <c:pt idx="229">
                  <c:v>2629</c:v>
                </c:pt>
                <c:pt idx="230">
                  <c:v>2630</c:v>
                </c:pt>
                <c:pt idx="231">
                  <c:v>2631</c:v>
                </c:pt>
                <c:pt idx="232">
                  <c:v>2632</c:v>
                </c:pt>
                <c:pt idx="233">
                  <c:v>2633</c:v>
                </c:pt>
                <c:pt idx="234">
                  <c:v>2634</c:v>
                </c:pt>
                <c:pt idx="235">
                  <c:v>2635</c:v>
                </c:pt>
                <c:pt idx="236">
                  <c:v>2636</c:v>
                </c:pt>
                <c:pt idx="237">
                  <c:v>2637</c:v>
                </c:pt>
                <c:pt idx="238">
                  <c:v>2638</c:v>
                </c:pt>
                <c:pt idx="239">
                  <c:v>2639</c:v>
                </c:pt>
                <c:pt idx="240">
                  <c:v>2640</c:v>
                </c:pt>
                <c:pt idx="241">
                  <c:v>2641</c:v>
                </c:pt>
                <c:pt idx="242">
                  <c:v>2642</c:v>
                </c:pt>
                <c:pt idx="243">
                  <c:v>2643</c:v>
                </c:pt>
                <c:pt idx="244">
                  <c:v>2644</c:v>
                </c:pt>
                <c:pt idx="245">
                  <c:v>2645</c:v>
                </c:pt>
                <c:pt idx="246">
                  <c:v>2646</c:v>
                </c:pt>
                <c:pt idx="247">
                  <c:v>2647</c:v>
                </c:pt>
                <c:pt idx="248">
                  <c:v>2648</c:v>
                </c:pt>
                <c:pt idx="249">
                  <c:v>2649</c:v>
                </c:pt>
                <c:pt idx="250">
                  <c:v>2650</c:v>
                </c:pt>
                <c:pt idx="251">
                  <c:v>2651</c:v>
                </c:pt>
                <c:pt idx="252">
                  <c:v>2652</c:v>
                </c:pt>
                <c:pt idx="253">
                  <c:v>2653</c:v>
                </c:pt>
                <c:pt idx="254">
                  <c:v>2654</c:v>
                </c:pt>
                <c:pt idx="255">
                  <c:v>2655</c:v>
                </c:pt>
                <c:pt idx="256">
                  <c:v>2656</c:v>
                </c:pt>
                <c:pt idx="257">
                  <c:v>2657</c:v>
                </c:pt>
                <c:pt idx="258">
                  <c:v>2658</c:v>
                </c:pt>
                <c:pt idx="259">
                  <c:v>2659</c:v>
                </c:pt>
                <c:pt idx="260">
                  <c:v>2660</c:v>
                </c:pt>
                <c:pt idx="261">
                  <c:v>2661</c:v>
                </c:pt>
                <c:pt idx="262">
                  <c:v>2662</c:v>
                </c:pt>
                <c:pt idx="263">
                  <c:v>2663</c:v>
                </c:pt>
                <c:pt idx="264">
                  <c:v>2664</c:v>
                </c:pt>
                <c:pt idx="265">
                  <c:v>2665</c:v>
                </c:pt>
                <c:pt idx="266">
                  <c:v>2666</c:v>
                </c:pt>
                <c:pt idx="267">
                  <c:v>2667</c:v>
                </c:pt>
                <c:pt idx="268">
                  <c:v>2668</c:v>
                </c:pt>
                <c:pt idx="269">
                  <c:v>2669</c:v>
                </c:pt>
                <c:pt idx="270">
                  <c:v>2670</c:v>
                </c:pt>
                <c:pt idx="271">
                  <c:v>2671</c:v>
                </c:pt>
                <c:pt idx="272">
                  <c:v>2672</c:v>
                </c:pt>
                <c:pt idx="273">
                  <c:v>2673</c:v>
                </c:pt>
                <c:pt idx="274">
                  <c:v>2674</c:v>
                </c:pt>
                <c:pt idx="275">
                  <c:v>2675</c:v>
                </c:pt>
                <c:pt idx="276">
                  <c:v>2676</c:v>
                </c:pt>
                <c:pt idx="277">
                  <c:v>2677</c:v>
                </c:pt>
                <c:pt idx="278">
                  <c:v>2678</c:v>
                </c:pt>
                <c:pt idx="279">
                  <c:v>2679</c:v>
                </c:pt>
                <c:pt idx="280">
                  <c:v>2680</c:v>
                </c:pt>
                <c:pt idx="281">
                  <c:v>2681</c:v>
                </c:pt>
                <c:pt idx="282">
                  <c:v>2682</c:v>
                </c:pt>
                <c:pt idx="283">
                  <c:v>2683</c:v>
                </c:pt>
                <c:pt idx="284">
                  <c:v>2684</c:v>
                </c:pt>
                <c:pt idx="285">
                  <c:v>2685</c:v>
                </c:pt>
                <c:pt idx="286">
                  <c:v>2686</c:v>
                </c:pt>
                <c:pt idx="287">
                  <c:v>2687</c:v>
                </c:pt>
                <c:pt idx="288">
                  <c:v>2688</c:v>
                </c:pt>
                <c:pt idx="289">
                  <c:v>2689</c:v>
                </c:pt>
                <c:pt idx="290">
                  <c:v>2690</c:v>
                </c:pt>
                <c:pt idx="291">
                  <c:v>2691</c:v>
                </c:pt>
                <c:pt idx="292">
                  <c:v>2692</c:v>
                </c:pt>
                <c:pt idx="293">
                  <c:v>2693</c:v>
                </c:pt>
                <c:pt idx="294">
                  <c:v>2694</c:v>
                </c:pt>
                <c:pt idx="295">
                  <c:v>2695</c:v>
                </c:pt>
                <c:pt idx="296">
                  <c:v>2696</c:v>
                </c:pt>
                <c:pt idx="297">
                  <c:v>2697</c:v>
                </c:pt>
                <c:pt idx="298">
                  <c:v>2698</c:v>
                </c:pt>
                <c:pt idx="299">
                  <c:v>2699</c:v>
                </c:pt>
                <c:pt idx="300">
                  <c:v>2700</c:v>
                </c:pt>
                <c:pt idx="301">
                  <c:v>2701</c:v>
                </c:pt>
                <c:pt idx="302">
                  <c:v>2702</c:v>
                </c:pt>
                <c:pt idx="303">
                  <c:v>2703</c:v>
                </c:pt>
                <c:pt idx="304">
                  <c:v>2704</c:v>
                </c:pt>
                <c:pt idx="305">
                  <c:v>2705</c:v>
                </c:pt>
                <c:pt idx="306">
                  <c:v>2706</c:v>
                </c:pt>
                <c:pt idx="307">
                  <c:v>2707</c:v>
                </c:pt>
                <c:pt idx="308">
                  <c:v>2708</c:v>
                </c:pt>
                <c:pt idx="309">
                  <c:v>2709</c:v>
                </c:pt>
                <c:pt idx="310">
                  <c:v>2710</c:v>
                </c:pt>
                <c:pt idx="311">
                  <c:v>2711</c:v>
                </c:pt>
                <c:pt idx="312">
                  <c:v>2712</c:v>
                </c:pt>
                <c:pt idx="313">
                  <c:v>2713</c:v>
                </c:pt>
                <c:pt idx="314">
                  <c:v>2714</c:v>
                </c:pt>
                <c:pt idx="315">
                  <c:v>2715</c:v>
                </c:pt>
                <c:pt idx="316">
                  <c:v>2716</c:v>
                </c:pt>
                <c:pt idx="317">
                  <c:v>2717</c:v>
                </c:pt>
                <c:pt idx="318">
                  <c:v>2718</c:v>
                </c:pt>
                <c:pt idx="319">
                  <c:v>2719</c:v>
                </c:pt>
                <c:pt idx="320">
                  <c:v>2720</c:v>
                </c:pt>
                <c:pt idx="321">
                  <c:v>2721</c:v>
                </c:pt>
                <c:pt idx="322">
                  <c:v>2722</c:v>
                </c:pt>
                <c:pt idx="323">
                  <c:v>2723</c:v>
                </c:pt>
                <c:pt idx="324">
                  <c:v>2724</c:v>
                </c:pt>
                <c:pt idx="325">
                  <c:v>2725</c:v>
                </c:pt>
                <c:pt idx="326">
                  <c:v>2726</c:v>
                </c:pt>
                <c:pt idx="327">
                  <c:v>2727</c:v>
                </c:pt>
                <c:pt idx="328">
                  <c:v>2728</c:v>
                </c:pt>
                <c:pt idx="329">
                  <c:v>2729</c:v>
                </c:pt>
                <c:pt idx="330">
                  <c:v>2730</c:v>
                </c:pt>
                <c:pt idx="331">
                  <c:v>2731</c:v>
                </c:pt>
                <c:pt idx="332">
                  <c:v>2732</c:v>
                </c:pt>
                <c:pt idx="333">
                  <c:v>2733</c:v>
                </c:pt>
                <c:pt idx="334">
                  <c:v>2734</c:v>
                </c:pt>
                <c:pt idx="335">
                  <c:v>2735</c:v>
                </c:pt>
                <c:pt idx="336">
                  <c:v>2736</c:v>
                </c:pt>
                <c:pt idx="337">
                  <c:v>2737</c:v>
                </c:pt>
                <c:pt idx="338">
                  <c:v>2738</c:v>
                </c:pt>
                <c:pt idx="339">
                  <c:v>2739</c:v>
                </c:pt>
                <c:pt idx="340">
                  <c:v>2740</c:v>
                </c:pt>
                <c:pt idx="341">
                  <c:v>2741</c:v>
                </c:pt>
                <c:pt idx="342">
                  <c:v>2742</c:v>
                </c:pt>
                <c:pt idx="343">
                  <c:v>2743</c:v>
                </c:pt>
                <c:pt idx="344">
                  <c:v>2744</c:v>
                </c:pt>
                <c:pt idx="345">
                  <c:v>2745</c:v>
                </c:pt>
                <c:pt idx="346">
                  <c:v>2746</c:v>
                </c:pt>
                <c:pt idx="347">
                  <c:v>2747</c:v>
                </c:pt>
                <c:pt idx="348">
                  <c:v>2748</c:v>
                </c:pt>
                <c:pt idx="349">
                  <c:v>2749</c:v>
                </c:pt>
                <c:pt idx="350">
                  <c:v>2750</c:v>
                </c:pt>
                <c:pt idx="351">
                  <c:v>2751</c:v>
                </c:pt>
                <c:pt idx="352">
                  <c:v>2752</c:v>
                </c:pt>
                <c:pt idx="353">
                  <c:v>2753</c:v>
                </c:pt>
                <c:pt idx="354">
                  <c:v>2754</c:v>
                </c:pt>
                <c:pt idx="355">
                  <c:v>2755</c:v>
                </c:pt>
                <c:pt idx="356">
                  <c:v>2756</c:v>
                </c:pt>
                <c:pt idx="357">
                  <c:v>2757</c:v>
                </c:pt>
                <c:pt idx="358">
                  <c:v>2758</c:v>
                </c:pt>
                <c:pt idx="359">
                  <c:v>2759</c:v>
                </c:pt>
                <c:pt idx="360">
                  <c:v>2760</c:v>
                </c:pt>
                <c:pt idx="361">
                  <c:v>2761</c:v>
                </c:pt>
                <c:pt idx="362">
                  <c:v>2762</c:v>
                </c:pt>
                <c:pt idx="363">
                  <c:v>2763</c:v>
                </c:pt>
                <c:pt idx="364">
                  <c:v>2764</c:v>
                </c:pt>
                <c:pt idx="365">
                  <c:v>2765</c:v>
                </c:pt>
                <c:pt idx="366">
                  <c:v>2766</c:v>
                </c:pt>
                <c:pt idx="367">
                  <c:v>2767</c:v>
                </c:pt>
                <c:pt idx="368">
                  <c:v>2768</c:v>
                </c:pt>
                <c:pt idx="369">
                  <c:v>2769</c:v>
                </c:pt>
                <c:pt idx="370">
                  <c:v>2770</c:v>
                </c:pt>
                <c:pt idx="371">
                  <c:v>2771</c:v>
                </c:pt>
                <c:pt idx="372">
                  <c:v>2772</c:v>
                </c:pt>
                <c:pt idx="373">
                  <c:v>2773</c:v>
                </c:pt>
                <c:pt idx="374">
                  <c:v>2774</c:v>
                </c:pt>
                <c:pt idx="375">
                  <c:v>2775</c:v>
                </c:pt>
                <c:pt idx="376">
                  <c:v>2776</c:v>
                </c:pt>
                <c:pt idx="377">
                  <c:v>2777</c:v>
                </c:pt>
                <c:pt idx="378">
                  <c:v>2778</c:v>
                </c:pt>
                <c:pt idx="379">
                  <c:v>2779</c:v>
                </c:pt>
                <c:pt idx="380">
                  <c:v>2780</c:v>
                </c:pt>
                <c:pt idx="381">
                  <c:v>2781</c:v>
                </c:pt>
                <c:pt idx="382">
                  <c:v>2782</c:v>
                </c:pt>
                <c:pt idx="383">
                  <c:v>2783</c:v>
                </c:pt>
                <c:pt idx="384">
                  <c:v>2784</c:v>
                </c:pt>
                <c:pt idx="385">
                  <c:v>2785</c:v>
                </c:pt>
                <c:pt idx="386">
                  <c:v>2786</c:v>
                </c:pt>
                <c:pt idx="387">
                  <c:v>2787</c:v>
                </c:pt>
                <c:pt idx="388">
                  <c:v>2788</c:v>
                </c:pt>
                <c:pt idx="389">
                  <c:v>2789</c:v>
                </c:pt>
                <c:pt idx="390">
                  <c:v>2790</c:v>
                </c:pt>
                <c:pt idx="391">
                  <c:v>2791</c:v>
                </c:pt>
                <c:pt idx="392">
                  <c:v>2792</c:v>
                </c:pt>
                <c:pt idx="393">
                  <c:v>2793</c:v>
                </c:pt>
                <c:pt idx="394">
                  <c:v>2794</c:v>
                </c:pt>
                <c:pt idx="395">
                  <c:v>2795</c:v>
                </c:pt>
                <c:pt idx="396">
                  <c:v>2796</c:v>
                </c:pt>
                <c:pt idx="397">
                  <c:v>2797</c:v>
                </c:pt>
                <c:pt idx="398">
                  <c:v>2798</c:v>
                </c:pt>
                <c:pt idx="399">
                  <c:v>2799</c:v>
                </c:pt>
                <c:pt idx="400">
                  <c:v>2800</c:v>
                </c:pt>
                <c:pt idx="401">
                  <c:v>2801</c:v>
                </c:pt>
                <c:pt idx="402">
                  <c:v>2802</c:v>
                </c:pt>
                <c:pt idx="403">
                  <c:v>2803</c:v>
                </c:pt>
                <c:pt idx="404">
                  <c:v>2804</c:v>
                </c:pt>
                <c:pt idx="405">
                  <c:v>2805</c:v>
                </c:pt>
                <c:pt idx="406">
                  <c:v>2806</c:v>
                </c:pt>
                <c:pt idx="407">
                  <c:v>2807</c:v>
                </c:pt>
                <c:pt idx="408">
                  <c:v>2808</c:v>
                </c:pt>
                <c:pt idx="409">
                  <c:v>2809</c:v>
                </c:pt>
                <c:pt idx="410">
                  <c:v>2810</c:v>
                </c:pt>
                <c:pt idx="411">
                  <c:v>2811</c:v>
                </c:pt>
                <c:pt idx="412">
                  <c:v>2812</c:v>
                </c:pt>
                <c:pt idx="413">
                  <c:v>2813</c:v>
                </c:pt>
                <c:pt idx="414">
                  <c:v>2814</c:v>
                </c:pt>
                <c:pt idx="415">
                  <c:v>2815</c:v>
                </c:pt>
                <c:pt idx="416">
                  <c:v>2816</c:v>
                </c:pt>
                <c:pt idx="417">
                  <c:v>2817</c:v>
                </c:pt>
                <c:pt idx="418">
                  <c:v>2818</c:v>
                </c:pt>
                <c:pt idx="419">
                  <c:v>2819</c:v>
                </c:pt>
                <c:pt idx="420">
                  <c:v>2820</c:v>
                </c:pt>
                <c:pt idx="421">
                  <c:v>2821</c:v>
                </c:pt>
                <c:pt idx="422">
                  <c:v>2822</c:v>
                </c:pt>
                <c:pt idx="423">
                  <c:v>2823</c:v>
                </c:pt>
                <c:pt idx="424">
                  <c:v>2824</c:v>
                </c:pt>
                <c:pt idx="425">
                  <c:v>2825</c:v>
                </c:pt>
                <c:pt idx="426">
                  <c:v>2826</c:v>
                </c:pt>
                <c:pt idx="427">
                  <c:v>2827</c:v>
                </c:pt>
                <c:pt idx="428">
                  <c:v>2828</c:v>
                </c:pt>
                <c:pt idx="429">
                  <c:v>2829</c:v>
                </c:pt>
                <c:pt idx="430">
                  <c:v>2830</c:v>
                </c:pt>
                <c:pt idx="431">
                  <c:v>2831</c:v>
                </c:pt>
                <c:pt idx="432">
                  <c:v>2832</c:v>
                </c:pt>
                <c:pt idx="433">
                  <c:v>2833</c:v>
                </c:pt>
                <c:pt idx="434">
                  <c:v>2834</c:v>
                </c:pt>
                <c:pt idx="435">
                  <c:v>2835</c:v>
                </c:pt>
                <c:pt idx="436">
                  <c:v>2836</c:v>
                </c:pt>
                <c:pt idx="437">
                  <c:v>2837</c:v>
                </c:pt>
                <c:pt idx="438">
                  <c:v>2838</c:v>
                </c:pt>
                <c:pt idx="439">
                  <c:v>2839</c:v>
                </c:pt>
                <c:pt idx="440">
                  <c:v>2840</c:v>
                </c:pt>
                <c:pt idx="441">
                  <c:v>2841</c:v>
                </c:pt>
                <c:pt idx="442">
                  <c:v>2842</c:v>
                </c:pt>
                <c:pt idx="443">
                  <c:v>2843</c:v>
                </c:pt>
                <c:pt idx="444">
                  <c:v>2844</c:v>
                </c:pt>
                <c:pt idx="445">
                  <c:v>2845</c:v>
                </c:pt>
                <c:pt idx="446">
                  <c:v>2846</c:v>
                </c:pt>
                <c:pt idx="447">
                  <c:v>2847</c:v>
                </c:pt>
                <c:pt idx="448">
                  <c:v>2848</c:v>
                </c:pt>
                <c:pt idx="449">
                  <c:v>2849</c:v>
                </c:pt>
                <c:pt idx="450">
                  <c:v>2850</c:v>
                </c:pt>
                <c:pt idx="451">
                  <c:v>2851</c:v>
                </c:pt>
                <c:pt idx="452">
                  <c:v>2852</c:v>
                </c:pt>
                <c:pt idx="453">
                  <c:v>2853</c:v>
                </c:pt>
                <c:pt idx="454">
                  <c:v>2854</c:v>
                </c:pt>
                <c:pt idx="455">
                  <c:v>2855</c:v>
                </c:pt>
                <c:pt idx="456">
                  <c:v>2856</c:v>
                </c:pt>
                <c:pt idx="457">
                  <c:v>2857</c:v>
                </c:pt>
                <c:pt idx="458">
                  <c:v>2858</c:v>
                </c:pt>
                <c:pt idx="459">
                  <c:v>2859</c:v>
                </c:pt>
                <c:pt idx="460">
                  <c:v>2860</c:v>
                </c:pt>
                <c:pt idx="461">
                  <c:v>2861</c:v>
                </c:pt>
                <c:pt idx="462">
                  <c:v>2862</c:v>
                </c:pt>
                <c:pt idx="463">
                  <c:v>2863</c:v>
                </c:pt>
                <c:pt idx="464">
                  <c:v>2864</c:v>
                </c:pt>
                <c:pt idx="465">
                  <c:v>2865</c:v>
                </c:pt>
                <c:pt idx="466">
                  <c:v>2866</c:v>
                </c:pt>
                <c:pt idx="467">
                  <c:v>2867</c:v>
                </c:pt>
                <c:pt idx="468">
                  <c:v>2868</c:v>
                </c:pt>
                <c:pt idx="469">
                  <c:v>2869</c:v>
                </c:pt>
                <c:pt idx="470">
                  <c:v>2870</c:v>
                </c:pt>
                <c:pt idx="471">
                  <c:v>2871</c:v>
                </c:pt>
                <c:pt idx="472">
                  <c:v>2872</c:v>
                </c:pt>
                <c:pt idx="473">
                  <c:v>2873</c:v>
                </c:pt>
                <c:pt idx="474">
                  <c:v>2874</c:v>
                </c:pt>
                <c:pt idx="475">
                  <c:v>2875</c:v>
                </c:pt>
                <c:pt idx="476">
                  <c:v>2876</c:v>
                </c:pt>
                <c:pt idx="477">
                  <c:v>2877</c:v>
                </c:pt>
                <c:pt idx="478">
                  <c:v>2878</c:v>
                </c:pt>
                <c:pt idx="479">
                  <c:v>2879</c:v>
                </c:pt>
                <c:pt idx="480">
                  <c:v>2880</c:v>
                </c:pt>
                <c:pt idx="481">
                  <c:v>2881</c:v>
                </c:pt>
                <c:pt idx="482">
                  <c:v>2882</c:v>
                </c:pt>
                <c:pt idx="483">
                  <c:v>2883</c:v>
                </c:pt>
                <c:pt idx="484">
                  <c:v>2884</c:v>
                </c:pt>
                <c:pt idx="485">
                  <c:v>2885</c:v>
                </c:pt>
                <c:pt idx="486">
                  <c:v>2886</c:v>
                </c:pt>
                <c:pt idx="487">
                  <c:v>2887</c:v>
                </c:pt>
                <c:pt idx="488">
                  <c:v>2888</c:v>
                </c:pt>
                <c:pt idx="489">
                  <c:v>2889</c:v>
                </c:pt>
                <c:pt idx="490">
                  <c:v>2890</c:v>
                </c:pt>
                <c:pt idx="491">
                  <c:v>2891</c:v>
                </c:pt>
                <c:pt idx="492">
                  <c:v>2892</c:v>
                </c:pt>
                <c:pt idx="493">
                  <c:v>2893</c:v>
                </c:pt>
                <c:pt idx="494">
                  <c:v>2894</c:v>
                </c:pt>
                <c:pt idx="495">
                  <c:v>2895</c:v>
                </c:pt>
                <c:pt idx="496">
                  <c:v>2896</c:v>
                </c:pt>
                <c:pt idx="497">
                  <c:v>2897</c:v>
                </c:pt>
                <c:pt idx="498">
                  <c:v>2898</c:v>
                </c:pt>
                <c:pt idx="499">
                  <c:v>2899</c:v>
                </c:pt>
                <c:pt idx="500">
                  <c:v>2900</c:v>
                </c:pt>
                <c:pt idx="501">
                  <c:v>2901</c:v>
                </c:pt>
                <c:pt idx="502">
                  <c:v>2902</c:v>
                </c:pt>
                <c:pt idx="503">
                  <c:v>2903</c:v>
                </c:pt>
                <c:pt idx="504">
                  <c:v>2904</c:v>
                </c:pt>
                <c:pt idx="505">
                  <c:v>2905</c:v>
                </c:pt>
                <c:pt idx="506">
                  <c:v>2906</c:v>
                </c:pt>
                <c:pt idx="507">
                  <c:v>2907</c:v>
                </c:pt>
                <c:pt idx="508">
                  <c:v>2908</c:v>
                </c:pt>
                <c:pt idx="509">
                  <c:v>2909</c:v>
                </c:pt>
                <c:pt idx="510">
                  <c:v>2910</c:v>
                </c:pt>
                <c:pt idx="511">
                  <c:v>2911</c:v>
                </c:pt>
                <c:pt idx="512">
                  <c:v>2912</c:v>
                </c:pt>
                <c:pt idx="513">
                  <c:v>2913</c:v>
                </c:pt>
                <c:pt idx="514">
                  <c:v>2914</c:v>
                </c:pt>
                <c:pt idx="515">
                  <c:v>2915</c:v>
                </c:pt>
                <c:pt idx="516">
                  <c:v>2916</c:v>
                </c:pt>
                <c:pt idx="517">
                  <c:v>2917</c:v>
                </c:pt>
                <c:pt idx="518">
                  <c:v>2918</c:v>
                </c:pt>
                <c:pt idx="519">
                  <c:v>2919</c:v>
                </c:pt>
                <c:pt idx="520">
                  <c:v>2920</c:v>
                </c:pt>
                <c:pt idx="521">
                  <c:v>2921</c:v>
                </c:pt>
                <c:pt idx="522">
                  <c:v>2922</c:v>
                </c:pt>
                <c:pt idx="523">
                  <c:v>2923</c:v>
                </c:pt>
                <c:pt idx="524">
                  <c:v>2924</c:v>
                </c:pt>
                <c:pt idx="525">
                  <c:v>2925</c:v>
                </c:pt>
                <c:pt idx="526">
                  <c:v>2926</c:v>
                </c:pt>
                <c:pt idx="527">
                  <c:v>2927</c:v>
                </c:pt>
                <c:pt idx="528">
                  <c:v>2928</c:v>
                </c:pt>
                <c:pt idx="529">
                  <c:v>2929</c:v>
                </c:pt>
                <c:pt idx="530">
                  <c:v>2930</c:v>
                </c:pt>
                <c:pt idx="531">
                  <c:v>2931</c:v>
                </c:pt>
                <c:pt idx="532">
                  <c:v>2932</c:v>
                </c:pt>
                <c:pt idx="533">
                  <c:v>2933</c:v>
                </c:pt>
                <c:pt idx="534">
                  <c:v>2934</c:v>
                </c:pt>
                <c:pt idx="535">
                  <c:v>2935</c:v>
                </c:pt>
                <c:pt idx="536">
                  <c:v>2936</c:v>
                </c:pt>
                <c:pt idx="537">
                  <c:v>2937</c:v>
                </c:pt>
                <c:pt idx="538">
                  <c:v>2938</c:v>
                </c:pt>
                <c:pt idx="539">
                  <c:v>2939</c:v>
                </c:pt>
                <c:pt idx="540">
                  <c:v>2940</c:v>
                </c:pt>
                <c:pt idx="541">
                  <c:v>2941</c:v>
                </c:pt>
                <c:pt idx="542">
                  <c:v>2942</c:v>
                </c:pt>
                <c:pt idx="543">
                  <c:v>2943</c:v>
                </c:pt>
                <c:pt idx="544">
                  <c:v>2944</c:v>
                </c:pt>
                <c:pt idx="545">
                  <c:v>2945</c:v>
                </c:pt>
                <c:pt idx="546">
                  <c:v>2946</c:v>
                </c:pt>
                <c:pt idx="547">
                  <c:v>2947</c:v>
                </c:pt>
                <c:pt idx="548">
                  <c:v>2948</c:v>
                </c:pt>
                <c:pt idx="549">
                  <c:v>2949</c:v>
                </c:pt>
                <c:pt idx="550">
                  <c:v>2950</c:v>
                </c:pt>
                <c:pt idx="551">
                  <c:v>2951</c:v>
                </c:pt>
                <c:pt idx="552">
                  <c:v>2952</c:v>
                </c:pt>
                <c:pt idx="553">
                  <c:v>2953</c:v>
                </c:pt>
                <c:pt idx="554">
                  <c:v>2954</c:v>
                </c:pt>
                <c:pt idx="555">
                  <c:v>2955</c:v>
                </c:pt>
                <c:pt idx="556">
                  <c:v>2956</c:v>
                </c:pt>
                <c:pt idx="557">
                  <c:v>2957</c:v>
                </c:pt>
                <c:pt idx="558">
                  <c:v>2958</c:v>
                </c:pt>
                <c:pt idx="559">
                  <c:v>2959</c:v>
                </c:pt>
                <c:pt idx="560">
                  <c:v>2960</c:v>
                </c:pt>
                <c:pt idx="561">
                  <c:v>2961</c:v>
                </c:pt>
                <c:pt idx="562">
                  <c:v>2962</c:v>
                </c:pt>
                <c:pt idx="563">
                  <c:v>2963</c:v>
                </c:pt>
                <c:pt idx="564">
                  <c:v>2964</c:v>
                </c:pt>
                <c:pt idx="565">
                  <c:v>2965</c:v>
                </c:pt>
                <c:pt idx="566">
                  <c:v>2966</c:v>
                </c:pt>
                <c:pt idx="567">
                  <c:v>2967</c:v>
                </c:pt>
                <c:pt idx="568">
                  <c:v>2968</c:v>
                </c:pt>
                <c:pt idx="569">
                  <c:v>2969</c:v>
                </c:pt>
                <c:pt idx="570">
                  <c:v>2970</c:v>
                </c:pt>
                <c:pt idx="571">
                  <c:v>2971</c:v>
                </c:pt>
                <c:pt idx="572">
                  <c:v>2972</c:v>
                </c:pt>
                <c:pt idx="573">
                  <c:v>2973</c:v>
                </c:pt>
                <c:pt idx="574">
                  <c:v>2974</c:v>
                </c:pt>
                <c:pt idx="575">
                  <c:v>2975</c:v>
                </c:pt>
                <c:pt idx="576">
                  <c:v>2976</c:v>
                </c:pt>
                <c:pt idx="577">
                  <c:v>2977</c:v>
                </c:pt>
                <c:pt idx="578">
                  <c:v>2978</c:v>
                </c:pt>
                <c:pt idx="579">
                  <c:v>2979</c:v>
                </c:pt>
                <c:pt idx="580">
                  <c:v>2980</c:v>
                </c:pt>
                <c:pt idx="581">
                  <c:v>2981</c:v>
                </c:pt>
                <c:pt idx="582">
                  <c:v>2982</c:v>
                </c:pt>
                <c:pt idx="583">
                  <c:v>2983</c:v>
                </c:pt>
                <c:pt idx="584">
                  <c:v>2984</c:v>
                </c:pt>
                <c:pt idx="585">
                  <c:v>2985</c:v>
                </c:pt>
                <c:pt idx="586">
                  <c:v>2986</c:v>
                </c:pt>
                <c:pt idx="587">
                  <c:v>2987</c:v>
                </c:pt>
                <c:pt idx="588">
                  <c:v>2988</c:v>
                </c:pt>
                <c:pt idx="589">
                  <c:v>2989</c:v>
                </c:pt>
                <c:pt idx="590">
                  <c:v>2990</c:v>
                </c:pt>
                <c:pt idx="591">
                  <c:v>2991</c:v>
                </c:pt>
                <c:pt idx="592">
                  <c:v>2992</c:v>
                </c:pt>
                <c:pt idx="593">
                  <c:v>2993</c:v>
                </c:pt>
                <c:pt idx="594">
                  <c:v>2994</c:v>
                </c:pt>
                <c:pt idx="595">
                  <c:v>2995</c:v>
                </c:pt>
                <c:pt idx="596">
                  <c:v>2996</c:v>
                </c:pt>
                <c:pt idx="597">
                  <c:v>2997</c:v>
                </c:pt>
                <c:pt idx="598">
                  <c:v>2998</c:v>
                </c:pt>
                <c:pt idx="599">
                  <c:v>2999</c:v>
                </c:pt>
                <c:pt idx="600">
                  <c:v>3000</c:v>
                </c:pt>
                <c:pt idx="601">
                  <c:v>3001</c:v>
                </c:pt>
                <c:pt idx="602">
                  <c:v>3002</c:v>
                </c:pt>
                <c:pt idx="603">
                  <c:v>3003</c:v>
                </c:pt>
                <c:pt idx="604">
                  <c:v>3004</c:v>
                </c:pt>
                <c:pt idx="605">
                  <c:v>3005</c:v>
                </c:pt>
                <c:pt idx="606">
                  <c:v>3006</c:v>
                </c:pt>
                <c:pt idx="607">
                  <c:v>3007</c:v>
                </c:pt>
                <c:pt idx="608">
                  <c:v>3008</c:v>
                </c:pt>
                <c:pt idx="609">
                  <c:v>3009</c:v>
                </c:pt>
                <c:pt idx="610">
                  <c:v>3010</c:v>
                </c:pt>
                <c:pt idx="611">
                  <c:v>3011</c:v>
                </c:pt>
                <c:pt idx="612">
                  <c:v>3012</c:v>
                </c:pt>
                <c:pt idx="613">
                  <c:v>3013</c:v>
                </c:pt>
                <c:pt idx="614">
                  <c:v>3014</c:v>
                </c:pt>
                <c:pt idx="615">
                  <c:v>3015</c:v>
                </c:pt>
                <c:pt idx="616">
                  <c:v>3016</c:v>
                </c:pt>
                <c:pt idx="617">
                  <c:v>3017</c:v>
                </c:pt>
                <c:pt idx="618">
                  <c:v>3018</c:v>
                </c:pt>
                <c:pt idx="619">
                  <c:v>3019</c:v>
                </c:pt>
                <c:pt idx="620">
                  <c:v>3020</c:v>
                </c:pt>
                <c:pt idx="621">
                  <c:v>3021</c:v>
                </c:pt>
                <c:pt idx="622">
                  <c:v>3022</c:v>
                </c:pt>
                <c:pt idx="623">
                  <c:v>3023</c:v>
                </c:pt>
                <c:pt idx="624">
                  <c:v>3024</c:v>
                </c:pt>
                <c:pt idx="625">
                  <c:v>3025</c:v>
                </c:pt>
                <c:pt idx="626">
                  <c:v>3026</c:v>
                </c:pt>
                <c:pt idx="627">
                  <c:v>3027</c:v>
                </c:pt>
                <c:pt idx="628">
                  <c:v>3028</c:v>
                </c:pt>
                <c:pt idx="629">
                  <c:v>3029</c:v>
                </c:pt>
                <c:pt idx="630">
                  <c:v>3030</c:v>
                </c:pt>
                <c:pt idx="631">
                  <c:v>3031</c:v>
                </c:pt>
                <c:pt idx="632">
                  <c:v>3032</c:v>
                </c:pt>
                <c:pt idx="633">
                  <c:v>3033</c:v>
                </c:pt>
                <c:pt idx="634">
                  <c:v>3034</c:v>
                </c:pt>
                <c:pt idx="635">
                  <c:v>3035</c:v>
                </c:pt>
                <c:pt idx="636">
                  <c:v>3036</c:v>
                </c:pt>
                <c:pt idx="637">
                  <c:v>3037</c:v>
                </c:pt>
                <c:pt idx="638">
                  <c:v>3038</c:v>
                </c:pt>
                <c:pt idx="639">
                  <c:v>3039</c:v>
                </c:pt>
                <c:pt idx="640">
                  <c:v>3040</c:v>
                </c:pt>
                <c:pt idx="641">
                  <c:v>3041</c:v>
                </c:pt>
                <c:pt idx="642">
                  <c:v>3042</c:v>
                </c:pt>
                <c:pt idx="643">
                  <c:v>3043</c:v>
                </c:pt>
                <c:pt idx="644">
                  <c:v>3044</c:v>
                </c:pt>
                <c:pt idx="645">
                  <c:v>3045</c:v>
                </c:pt>
                <c:pt idx="646">
                  <c:v>3046</c:v>
                </c:pt>
                <c:pt idx="647">
                  <c:v>3047</c:v>
                </c:pt>
                <c:pt idx="648">
                  <c:v>3048</c:v>
                </c:pt>
                <c:pt idx="649">
                  <c:v>3049</c:v>
                </c:pt>
                <c:pt idx="650">
                  <c:v>3050</c:v>
                </c:pt>
                <c:pt idx="651">
                  <c:v>3051</c:v>
                </c:pt>
                <c:pt idx="652">
                  <c:v>3052</c:v>
                </c:pt>
                <c:pt idx="653">
                  <c:v>3053</c:v>
                </c:pt>
                <c:pt idx="654">
                  <c:v>3054</c:v>
                </c:pt>
                <c:pt idx="655">
                  <c:v>3055</c:v>
                </c:pt>
                <c:pt idx="656">
                  <c:v>3056</c:v>
                </c:pt>
                <c:pt idx="657">
                  <c:v>3057</c:v>
                </c:pt>
                <c:pt idx="658">
                  <c:v>3058</c:v>
                </c:pt>
                <c:pt idx="659">
                  <c:v>3059</c:v>
                </c:pt>
                <c:pt idx="660">
                  <c:v>3060</c:v>
                </c:pt>
                <c:pt idx="661">
                  <c:v>3061</c:v>
                </c:pt>
                <c:pt idx="662">
                  <c:v>3062</c:v>
                </c:pt>
                <c:pt idx="663">
                  <c:v>3063</c:v>
                </c:pt>
                <c:pt idx="664">
                  <c:v>3064</c:v>
                </c:pt>
                <c:pt idx="665">
                  <c:v>3065</c:v>
                </c:pt>
                <c:pt idx="666">
                  <c:v>3066</c:v>
                </c:pt>
                <c:pt idx="667">
                  <c:v>3067</c:v>
                </c:pt>
                <c:pt idx="668">
                  <c:v>3068</c:v>
                </c:pt>
                <c:pt idx="669">
                  <c:v>3069</c:v>
                </c:pt>
                <c:pt idx="670">
                  <c:v>3070</c:v>
                </c:pt>
                <c:pt idx="671">
                  <c:v>3071</c:v>
                </c:pt>
                <c:pt idx="672">
                  <c:v>3072</c:v>
                </c:pt>
                <c:pt idx="673">
                  <c:v>3073</c:v>
                </c:pt>
                <c:pt idx="674">
                  <c:v>3074</c:v>
                </c:pt>
                <c:pt idx="675">
                  <c:v>3075</c:v>
                </c:pt>
                <c:pt idx="676">
                  <c:v>3076</c:v>
                </c:pt>
                <c:pt idx="677">
                  <c:v>3077</c:v>
                </c:pt>
                <c:pt idx="678">
                  <c:v>3078</c:v>
                </c:pt>
                <c:pt idx="679">
                  <c:v>3079</c:v>
                </c:pt>
                <c:pt idx="680">
                  <c:v>3080</c:v>
                </c:pt>
                <c:pt idx="681">
                  <c:v>3081</c:v>
                </c:pt>
                <c:pt idx="682">
                  <c:v>3082</c:v>
                </c:pt>
                <c:pt idx="683">
                  <c:v>3083</c:v>
                </c:pt>
                <c:pt idx="684">
                  <c:v>3084</c:v>
                </c:pt>
                <c:pt idx="685">
                  <c:v>3085</c:v>
                </c:pt>
                <c:pt idx="686">
                  <c:v>3086</c:v>
                </c:pt>
                <c:pt idx="687">
                  <c:v>3087</c:v>
                </c:pt>
                <c:pt idx="688">
                  <c:v>3088</c:v>
                </c:pt>
                <c:pt idx="689">
                  <c:v>3089</c:v>
                </c:pt>
                <c:pt idx="690">
                  <c:v>3090</c:v>
                </c:pt>
                <c:pt idx="691">
                  <c:v>3091</c:v>
                </c:pt>
                <c:pt idx="692">
                  <c:v>3092</c:v>
                </c:pt>
                <c:pt idx="693">
                  <c:v>3093</c:v>
                </c:pt>
                <c:pt idx="694">
                  <c:v>3094</c:v>
                </c:pt>
                <c:pt idx="695">
                  <c:v>3095</c:v>
                </c:pt>
                <c:pt idx="696">
                  <c:v>3096</c:v>
                </c:pt>
                <c:pt idx="697">
                  <c:v>3097</c:v>
                </c:pt>
                <c:pt idx="698">
                  <c:v>3098</c:v>
                </c:pt>
                <c:pt idx="699">
                  <c:v>3099</c:v>
                </c:pt>
                <c:pt idx="700">
                  <c:v>3100</c:v>
                </c:pt>
                <c:pt idx="701">
                  <c:v>3101</c:v>
                </c:pt>
                <c:pt idx="702">
                  <c:v>3102</c:v>
                </c:pt>
                <c:pt idx="703">
                  <c:v>3103</c:v>
                </c:pt>
                <c:pt idx="704">
                  <c:v>3104</c:v>
                </c:pt>
                <c:pt idx="705">
                  <c:v>3105</c:v>
                </c:pt>
                <c:pt idx="706">
                  <c:v>3106</c:v>
                </c:pt>
                <c:pt idx="707">
                  <c:v>3107</c:v>
                </c:pt>
                <c:pt idx="708">
                  <c:v>3108</c:v>
                </c:pt>
                <c:pt idx="709">
                  <c:v>3109</c:v>
                </c:pt>
                <c:pt idx="710">
                  <c:v>3110</c:v>
                </c:pt>
                <c:pt idx="711">
                  <c:v>3111</c:v>
                </c:pt>
                <c:pt idx="712">
                  <c:v>3112</c:v>
                </c:pt>
                <c:pt idx="713">
                  <c:v>3113</c:v>
                </c:pt>
                <c:pt idx="714">
                  <c:v>3114</c:v>
                </c:pt>
                <c:pt idx="715">
                  <c:v>3115</c:v>
                </c:pt>
                <c:pt idx="716">
                  <c:v>3116</c:v>
                </c:pt>
                <c:pt idx="717">
                  <c:v>3117</c:v>
                </c:pt>
                <c:pt idx="718">
                  <c:v>3118</c:v>
                </c:pt>
                <c:pt idx="719">
                  <c:v>3119</c:v>
                </c:pt>
                <c:pt idx="720">
                  <c:v>3120</c:v>
                </c:pt>
                <c:pt idx="721">
                  <c:v>3121</c:v>
                </c:pt>
                <c:pt idx="722">
                  <c:v>3122</c:v>
                </c:pt>
                <c:pt idx="723">
                  <c:v>3123</c:v>
                </c:pt>
                <c:pt idx="724">
                  <c:v>3124</c:v>
                </c:pt>
                <c:pt idx="725">
                  <c:v>3125</c:v>
                </c:pt>
                <c:pt idx="726">
                  <c:v>3126</c:v>
                </c:pt>
                <c:pt idx="727">
                  <c:v>3127</c:v>
                </c:pt>
                <c:pt idx="728">
                  <c:v>3128</c:v>
                </c:pt>
                <c:pt idx="729">
                  <c:v>3129</c:v>
                </c:pt>
                <c:pt idx="730">
                  <c:v>3130</c:v>
                </c:pt>
                <c:pt idx="731">
                  <c:v>3131</c:v>
                </c:pt>
                <c:pt idx="732">
                  <c:v>3132</c:v>
                </c:pt>
                <c:pt idx="733">
                  <c:v>3133</c:v>
                </c:pt>
                <c:pt idx="734">
                  <c:v>3134</c:v>
                </c:pt>
                <c:pt idx="735">
                  <c:v>3135</c:v>
                </c:pt>
                <c:pt idx="736">
                  <c:v>3136</c:v>
                </c:pt>
                <c:pt idx="737">
                  <c:v>3137</c:v>
                </c:pt>
                <c:pt idx="738">
                  <c:v>3138</c:v>
                </c:pt>
                <c:pt idx="739">
                  <c:v>3139</c:v>
                </c:pt>
                <c:pt idx="740">
                  <c:v>3140</c:v>
                </c:pt>
                <c:pt idx="741">
                  <c:v>3141</c:v>
                </c:pt>
                <c:pt idx="742">
                  <c:v>3142</c:v>
                </c:pt>
                <c:pt idx="743">
                  <c:v>3143</c:v>
                </c:pt>
                <c:pt idx="744">
                  <c:v>3144</c:v>
                </c:pt>
                <c:pt idx="745">
                  <c:v>3145</c:v>
                </c:pt>
                <c:pt idx="746">
                  <c:v>3146</c:v>
                </c:pt>
                <c:pt idx="747">
                  <c:v>3147</c:v>
                </c:pt>
                <c:pt idx="748">
                  <c:v>3148</c:v>
                </c:pt>
                <c:pt idx="749">
                  <c:v>3149</c:v>
                </c:pt>
                <c:pt idx="750">
                  <c:v>3150</c:v>
                </c:pt>
                <c:pt idx="751">
                  <c:v>3151</c:v>
                </c:pt>
                <c:pt idx="752">
                  <c:v>3152</c:v>
                </c:pt>
                <c:pt idx="753">
                  <c:v>3153</c:v>
                </c:pt>
                <c:pt idx="754">
                  <c:v>3154</c:v>
                </c:pt>
                <c:pt idx="755">
                  <c:v>3155</c:v>
                </c:pt>
                <c:pt idx="756">
                  <c:v>3156</c:v>
                </c:pt>
                <c:pt idx="757">
                  <c:v>3157</c:v>
                </c:pt>
                <c:pt idx="758">
                  <c:v>3158</c:v>
                </c:pt>
                <c:pt idx="759">
                  <c:v>3159</c:v>
                </c:pt>
                <c:pt idx="760">
                  <c:v>3160</c:v>
                </c:pt>
                <c:pt idx="761">
                  <c:v>3161</c:v>
                </c:pt>
                <c:pt idx="762">
                  <c:v>3162</c:v>
                </c:pt>
                <c:pt idx="763">
                  <c:v>3163</c:v>
                </c:pt>
                <c:pt idx="764">
                  <c:v>3164</c:v>
                </c:pt>
                <c:pt idx="765">
                  <c:v>3165</c:v>
                </c:pt>
                <c:pt idx="766">
                  <c:v>3166</c:v>
                </c:pt>
                <c:pt idx="767">
                  <c:v>3167</c:v>
                </c:pt>
                <c:pt idx="768">
                  <c:v>3168</c:v>
                </c:pt>
                <c:pt idx="769">
                  <c:v>3169</c:v>
                </c:pt>
                <c:pt idx="770">
                  <c:v>3170</c:v>
                </c:pt>
                <c:pt idx="771">
                  <c:v>3171</c:v>
                </c:pt>
                <c:pt idx="772">
                  <c:v>3172</c:v>
                </c:pt>
                <c:pt idx="773">
                  <c:v>3173</c:v>
                </c:pt>
                <c:pt idx="774">
                  <c:v>3174</c:v>
                </c:pt>
                <c:pt idx="775">
                  <c:v>3175</c:v>
                </c:pt>
                <c:pt idx="776">
                  <c:v>3176</c:v>
                </c:pt>
                <c:pt idx="777">
                  <c:v>3177</c:v>
                </c:pt>
                <c:pt idx="778">
                  <c:v>3178</c:v>
                </c:pt>
                <c:pt idx="779">
                  <c:v>3179</c:v>
                </c:pt>
                <c:pt idx="780">
                  <c:v>3180</c:v>
                </c:pt>
                <c:pt idx="781">
                  <c:v>3181</c:v>
                </c:pt>
                <c:pt idx="782">
                  <c:v>3182</c:v>
                </c:pt>
                <c:pt idx="783">
                  <c:v>3183</c:v>
                </c:pt>
                <c:pt idx="784">
                  <c:v>3184</c:v>
                </c:pt>
                <c:pt idx="785">
                  <c:v>3185</c:v>
                </c:pt>
                <c:pt idx="786">
                  <c:v>3186</c:v>
                </c:pt>
                <c:pt idx="787">
                  <c:v>3187</c:v>
                </c:pt>
                <c:pt idx="788">
                  <c:v>3188</c:v>
                </c:pt>
                <c:pt idx="789">
                  <c:v>3189</c:v>
                </c:pt>
                <c:pt idx="790">
                  <c:v>3190</c:v>
                </c:pt>
                <c:pt idx="791">
                  <c:v>3191</c:v>
                </c:pt>
                <c:pt idx="792">
                  <c:v>3192</c:v>
                </c:pt>
                <c:pt idx="793">
                  <c:v>3193</c:v>
                </c:pt>
                <c:pt idx="794">
                  <c:v>3194</c:v>
                </c:pt>
                <c:pt idx="795">
                  <c:v>3195</c:v>
                </c:pt>
                <c:pt idx="796">
                  <c:v>3196</c:v>
                </c:pt>
                <c:pt idx="797">
                  <c:v>3197</c:v>
                </c:pt>
                <c:pt idx="798">
                  <c:v>3198</c:v>
                </c:pt>
                <c:pt idx="799">
                  <c:v>3199</c:v>
                </c:pt>
                <c:pt idx="800">
                  <c:v>3200</c:v>
                </c:pt>
              </c:numCache>
            </c:numRef>
          </c:cat>
          <c:val>
            <c:numRef>
              <c:f>'Run536_1 (2)'!$D$3:$D$804</c:f>
              <c:numCache>
                <c:formatCode>General</c:formatCode>
                <c:ptCount val="802"/>
                <c:pt idx="0">
                  <c:v>21</c:v>
                </c:pt>
                <c:pt idx="1">
                  <c:v>23</c:v>
                </c:pt>
                <c:pt idx="2">
                  <c:v>19</c:v>
                </c:pt>
                <c:pt idx="3">
                  <c:v>21</c:v>
                </c:pt>
                <c:pt idx="4">
                  <c:v>18</c:v>
                </c:pt>
                <c:pt idx="5">
                  <c:v>9</c:v>
                </c:pt>
                <c:pt idx="6">
                  <c:v>23</c:v>
                </c:pt>
                <c:pt idx="7">
                  <c:v>13</c:v>
                </c:pt>
                <c:pt idx="8">
                  <c:v>25</c:v>
                </c:pt>
                <c:pt idx="9">
                  <c:v>18</c:v>
                </c:pt>
                <c:pt idx="10">
                  <c:v>18</c:v>
                </c:pt>
                <c:pt idx="11">
                  <c:v>20</c:v>
                </c:pt>
                <c:pt idx="12">
                  <c:v>22</c:v>
                </c:pt>
                <c:pt idx="13">
                  <c:v>23</c:v>
                </c:pt>
                <c:pt idx="14">
                  <c:v>17</c:v>
                </c:pt>
                <c:pt idx="15">
                  <c:v>24</c:v>
                </c:pt>
                <c:pt idx="16">
                  <c:v>21</c:v>
                </c:pt>
                <c:pt idx="17">
                  <c:v>19</c:v>
                </c:pt>
                <c:pt idx="18">
                  <c:v>17</c:v>
                </c:pt>
                <c:pt idx="19">
                  <c:v>21</c:v>
                </c:pt>
                <c:pt idx="20">
                  <c:v>15</c:v>
                </c:pt>
                <c:pt idx="21">
                  <c:v>16</c:v>
                </c:pt>
                <c:pt idx="22">
                  <c:v>19</c:v>
                </c:pt>
                <c:pt idx="23">
                  <c:v>14</c:v>
                </c:pt>
                <c:pt idx="24">
                  <c:v>22</c:v>
                </c:pt>
                <c:pt idx="25">
                  <c:v>21</c:v>
                </c:pt>
                <c:pt idx="26">
                  <c:v>18</c:v>
                </c:pt>
                <c:pt idx="27">
                  <c:v>14</c:v>
                </c:pt>
                <c:pt idx="28">
                  <c:v>16</c:v>
                </c:pt>
                <c:pt idx="29">
                  <c:v>14</c:v>
                </c:pt>
                <c:pt idx="30">
                  <c:v>18</c:v>
                </c:pt>
                <c:pt idx="31">
                  <c:v>20</c:v>
                </c:pt>
                <c:pt idx="32">
                  <c:v>26</c:v>
                </c:pt>
                <c:pt idx="33">
                  <c:v>16</c:v>
                </c:pt>
                <c:pt idx="34">
                  <c:v>22</c:v>
                </c:pt>
                <c:pt idx="35">
                  <c:v>18</c:v>
                </c:pt>
                <c:pt idx="36">
                  <c:v>17</c:v>
                </c:pt>
                <c:pt idx="37">
                  <c:v>16</c:v>
                </c:pt>
                <c:pt idx="38">
                  <c:v>21</c:v>
                </c:pt>
                <c:pt idx="39">
                  <c:v>14</c:v>
                </c:pt>
                <c:pt idx="40">
                  <c:v>16</c:v>
                </c:pt>
                <c:pt idx="41">
                  <c:v>17</c:v>
                </c:pt>
                <c:pt idx="42">
                  <c:v>20</c:v>
                </c:pt>
                <c:pt idx="43">
                  <c:v>25</c:v>
                </c:pt>
                <c:pt idx="44">
                  <c:v>15</c:v>
                </c:pt>
                <c:pt idx="45">
                  <c:v>18</c:v>
                </c:pt>
                <c:pt idx="46">
                  <c:v>17</c:v>
                </c:pt>
                <c:pt idx="47">
                  <c:v>20</c:v>
                </c:pt>
                <c:pt idx="48">
                  <c:v>21</c:v>
                </c:pt>
                <c:pt idx="49">
                  <c:v>22</c:v>
                </c:pt>
                <c:pt idx="50">
                  <c:v>19</c:v>
                </c:pt>
                <c:pt idx="51">
                  <c:v>18</c:v>
                </c:pt>
                <c:pt idx="52">
                  <c:v>15</c:v>
                </c:pt>
                <c:pt idx="53">
                  <c:v>13</c:v>
                </c:pt>
                <c:pt idx="54">
                  <c:v>21</c:v>
                </c:pt>
                <c:pt idx="55">
                  <c:v>21</c:v>
                </c:pt>
                <c:pt idx="56">
                  <c:v>12</c:v>
                </c:pt>
                <c:pt idx="57">
                  <c:v>13</c:v>
                </c:pt>
                <c:pt idx="58">
                  <c:v>13</c:v>
                </c:pt>
                <c:pt idx="59">
                  <c:v>20</c:v>
                </c:pt>
                <c:pt idx="60">
                  <c:v>19</c:v>
                </c:pt>
                <c:pt idx="61">
                  <c:v>13</c:v>
                </c:pt>
                <c:pt idx="62">
                  <c:v>12</c:v>
                </c:pt>
                <c:pt idx="63">
                  <c:v>13</c:v>
                </c:pt>
                <c:pt idx="64">
                  <c:v>14</c:v>
                </c:pt>
                <c:pt idx="65">
                  <c:v>14</c:v>
                </c:pt>
                <c:pt idx="66">
                  <c:v>17</c:v>
                </c:pt>
                <c:pt idx="67">
                  <c:v>17</c:v>
                </c:pt>
                <c:pt idx="68">
                  <c:v>15</c:v>
                </c:pt>
                <c:pt idx="69">
                  <c:v>47</c:v>
                </c:pt>
                <c:pt idx="70">
                  <c:v>74</c:v>
                </c:pt>
                <c:pt idx="71">
                  <c:v>98</c:v>
                </c:pt>
                <c:pt idx="72">
                  <c:v>101</c:v>
                </c:pt>
                <c:pt idx="73">
                  <c:v>94</c:v>
                </c:pt>
                <c:pt idx="74">
                  <c:v>88</c:v>
                </c:pt>
                <c:pt idx="75">
                  <c:v>75</c:v>
                </c:pt>
                <c:pt idx="76">
                  <c:v>56</c:v>
                </c:pt>
                <c:pt idx="77">
                  <c:v>34</c:v>
                </c:pt>
                <c:pt idx="78">
                  <c:v>12</c:v>
                </c:pt>
                <c:pt idx="79">
                  <c:v>16</c:v>
                </c:pt>
                <c:pt idx="80">
                  <c:v>8</c:v>
                </c:pt>
                <c:pt idx="81">
                  <c:v>12</c:v>
                </c:pt>
                <c:pt idx="82">
                  <c:v>13</c:v>
                </c:pt>
                <c:pt idx="83">
                  <c:v>12</c:v>
                </c:pt>
                <c:pt idx="84">
                  <c:v>13</c:v>
                </c:pt>
                <c:pt idx="85">
                  <c:v>14</c:v>
                </c:pt>
                <c:pt idx="86">
                  <c:v>14</c:v>
                </c:pt>
                <c:pt idx="87">
                  <c:v>17</c:v>
                </c:pt>
                <c:pt idx="88">
                  <c:v>17</c:v>
                </c:pt>
                <c:pt idx="89">
                  <c:v>15</c:v>
                </c:pt>
                <c:pt idx="90">
                  <c:v>6</c:v>
                </c:pt>
                <c:pt idx="91">
                  <c:v>11</c:v>
                </c:pt>
                <c:pt idx="92">
                  <c:v>14</c:v>
                </c:pt>
                <c:pt idx="93">
                  <c:v>9</c:v>
                </c:pt>
                <c:pt idx="94">
                  <c:v>10</c:v>
                </c:pt>
                <c:pt idx="95">
                  <c:v>8</c:v>
                </c:pt>
                <c:pt idx="96">
                  <c:v>10</c:v>
                </c:pt>
                <c:pt idx="97">
                  <c:v>9</c:v>
                </c:pt>
                <c:pt idx="98">
                  <c:v>10</c:v>
                </c:pt>
                <c:pt idx="99">
                  <c:v>12</c:v>
                </c:pt>
                <c:pt idx="100">
                  <c:v>12</c:v>
                </c:pt>
                <c:pt idx="101">
                  <c:v>13</c:v>
                </c:pt>
                <c:pt idx="102">
                  <c:v>15</c:v>
                </c:pt>
                <c:pt idx="103">
                  <c:v>13</c:v>
                </c:pt>
                <c:pt idx="104">
                  <c:v>15</c:v>
                </c:pt>
                <c:pt idx="105">
                  <c:v>14</c:v>
                </c:pt>
                <c:pt idx="106">
                  <c:v>11</c:v>
                </c:pt>
                <c:pt idx="107">
                  <c:v>13</c:v>
                </c:pt>
                <c:pt idx="108">
                  <c:v>11</c:v>
                </c:pt>
                <c:pt idx="109">
                  <c:v>12</c:v>
                </c:pt>
                <c:pt idx="110">
                  <c:v>15</c:v>
                </c:pt>
                <c:pt idx="111">
                  <c:v>11</c:v>
                </c:pt>
                <c:pt idx="112">
                  <c:v>8</c:v>
                </c:pt>
                <c:pt idx="113">
                  <c:v>10</c:v>
                </c:pt>
                <c:pt idx="114">
                  <c:v>11</c:v>
                </c:pt>
                <c:pt idx="115">
                  <c:v>16</c:v>
                </c:pt>
                <c:pt idx="116">
                  <c:v>10</c:v>
                </c:pt>
                <c:pt idx="117">
                  <c:v>10</c:v>
                </c:pt>
                <c:pt idx="118">
                  <c:v>8</c:v>
                </c:pt>
                <c:pt idx="119">
                  <c:v>6</c:v>
                </c:pt>
                <c:pt idx="120">
                  <c:v>3</c:v>
                </c:pt>
                <c:pt idx="121">
                  <c:v>13</c:v>
                </c:pt>
                <c:pt idx="122">
                  <c:v>11</c:v>
                </c:pt>
                <c:pt idx="123">
                  <c:v>14</c:v>
                </c:pt>
                <c:pt idx="124">
                  <c:v>12</c:v>
                </c:pt>
                <c:pt idx="125">
                  <c:v>9</c:v>
                </c:pt>
                <c:pt idx="126">
                  <c:v>10</c:v>
                </c:pt>
                <c:pt idx="127">
                  <c:v>8</c:v>
                </c:pt>
                <c:pt idx="128">
                  <c:v>10</c:v>
                </c:pt>
                <c:pt idx="129">
                  <c:v>6</c:v>
                </c:pt>
                <c:pt idx="130">
                  <c:v>6</c:v>
                </c:pt>
                <c:pt idx="131">
                  <c:v>15</c:v>
                </c:pt>
                <c:pt idx="132">
                  <c:v>22</c:v>
                </c:pt>
                <c:pt idx="133">
                  <c:v>20</c:v>
                </c:pt>
                <c:pt idx="134">
                  <c:v>12</c:v>
                </c:pt>
                <c:pt idx="135">
                  <c:v>9</c:v>
                </c:pt>
                <c:pt idx="136">
                  <c:v>10</c:v>
                </c:pt>
                <c:pt idx="137">
                  <c:v>8</c:v>
                </c:pt>
                <c:pt idx="138">
                  <c:v>10</c:v>
                </c:pt>
                <c:pt idx="139">
                  <c:v>26</c:v>
                </c:pt>
                <c:pt idx="140">
                  <c:v>58</c:v>
                </c:pt>
                <c:pt idx="141">
                  <c:v>78</c:v>
                </c:pt>
                <c:pt idx="142">
                  <c:v>81</c:v>
                </c:pt>
                <c:pt idx="143">
                  <c:v>96</c:v>
                </c:pt>
                <c:pt idx="144">
                  <c:v>102</c:v>
                </c:pt>
                <c:pt idx="145">
                  <c:v>94</c:v>
                </c:pt>
                <c:pt idx="146">
                  <c:v>72</c:v>
                </c:pt>
                <c:pt idx="147">
                  <c:v>11</c:v>
                </c:pt>
                <c:pt idx="148">
                  <c:v>14</c:v>
                </c:pt>
                <c:pt idx="149">
                  <c:v>7</c:v>
                </c:pt>
                <c:pt idx="150">
                  <c:v>11</c:v>
                </c:pt>
                <c:pt idx="151">
                  <c:v>4</c:v>
                </c:pt>
                <c:pt idx="152">
                  <c:v>14</c:v>
                </c:pt>
                <c:pt idx="153">
                  <c:v>13</c:v>
                </c:pt>
                <c:pt idx="154">
                  <c:v>8</c:v>
                </c:pt>
                <c:pt idx="155">
                  <c:v>6</c:v>
                </c:pt>
                <c:pt idx="156">
                  <c:v>8</c:v>
                </c:pt>
                <c:pt idx="157">
                  <c:v>16</c:v>
                </c:pt>
                <c:pt idx="158">
                  <c:v>12</c:v>
                </c:pt>
                <c:pt idx="159">
                  <c:v>11</c:v>
                </c:pt>
                <c:pt idx="160">
                  <c:v>6</c:v>
                </c:pt>
                <c:pt idx="161">
                  <c:v>12</c:v>
                </c:pt>
                <c:pt idx="162">
                  <c:v>9</c:v>
                </c:pt>
                <c:pt idx="163">
                  <c:v>11</c:v>
                </c:pt>
                <c:pt idx="164">
                  <c:v>7</c:v>
                </c:pt>
                <c:pt idx="165">
                  <c:v>7</c:v>
                </c:pt>
                <c:pt idx="166">
                  <c:v>6</c:v>
                </c:pt>
                <c:pt idx="167">
                  <c:v>8</c:v>
                </c:pt>
                <c:pt idx="168">
                  <c:v>8</c:v>
                </c:pt>
                <c:pt idx="169">
                  <c:v>10</c:v>
                </c:pt>
                <c:pt idx="170">
                  <c:v>8</c:v>
                </c:pt>
                <c:pt idx="171">
                  <c:v>9</c:v>
                </c:pt>
                <c:pt idx="172">
                  <c:v>13</c:v>
                </c:pt>
                <c:pt idx="173">
                  <c:v>8</c:v>
                </c:pt>
                <c:pt idx="174">
                  <c:v>15</c:v>
                </c:pt>
                <c:pt idx="175">
                  <c:v>7</c:v>
                </c:pt>
                <c:pt idx="176">
                  <c:v>9</c:v>
                </c:pt>
                <c:pt idx="177">
                  <c:v>13</c:v>
                </c:pt>
                <c:pt idx="178">
                  <c:v>6</c:v>
                </c:pt>
                <c:pt idx="179">
                  <c:v>10</c:v>
                </c:pt>
                <c:pt idx="180">
                  <c:v>7</c:v>
                </c:pt>
                <c:pt idx="181">
                  <c:v>7</c:v>
                </c:pt>
                <c:pt idx="182">
                  <c:v>7</c:v>
                </c:pt>
                <c:pt idx="183">
                  <c:v>9</c:v>
                </c:pt>
                <c:pt idx="184">
                  <c:v>13</c:v>
                </c:pt>
                <c:pt idx="185">
                  <c:v>13</c:v>
                </c:pt>
                <c:pt idx="186">
                  <c:v>9</c:v>
                </c:pt>
                <c:pt idx="187">
                  <c:v>6</c:v>
                </c:pt>
                <c:pt idx="188">
                  <c:v>11</c:v>
                </c:pt>
                <c:pt idx="189">
                  <c:v>10</c:v>
                </c:pt>
                <c:pt idx="190">
                  <c:v>6</c:v>
                </c:pt>
                <c:pt idx="191">
                  <c:v>13</c:v>
                </c:pt>
                <c:pt idx="192">
                  <c:v>7</c:v>
                </c:pt>
                <c:pt idx="193">
                  <c:v>6</c:v>
                </c:pt>
                <c:pt idx="194">
                  <c:v>11</c:v>
                </c:pt>
                <c:pt idx="195">
                  <c:v>7</c:v>
                </c:pt>
                <c:pt idx="196">
                  <c:v>6</c:v>
                </c:pt>
                <c:pt idx="197">
                  <c:v>8</c:v>
                </c:pt>
                <c:pt idx="198">
                  <c:v>7</c:v>
                </c:pt>
                <c:pt idx="199">
                  <c:v>9</c:v>
                </c:pt>
                <c:pt idx="200">
                  <c:v>5</c:v>
                </c:pt>
                <c:pt idx="201">
                  <c:v>6</c:v>
                </c:pt>
                <c:pt idx="202">
                  <c:v>13</c:v>
                </c:pt>
                <c:pt idx="203">
                  <c:v>15</c:v>
                </c:pt>
                <c:pt idx="204">
                  <c:v>7</c:v>
                </c:pt>
                <c:pt idx="205">
                  <c:v>8</c:v>
                </c:pt>
                <c:pt idx="206">
                  <c:v>10</c:v>
                </c:pt>
                <c:pt idx="207">
                  <c:v>7</c:v>
                </c:pt>
                <c:pt idx="208">
                  <c:v>8</c:v>
                </c:pt>
                <c:pt idx="209">
                  <c:v>14</c:v>
                </c:pt>
                <c:pt idx="210">
                  <c:v>13</c:v>
                </c:pt>
                <c:pt idx="211">
                  <c:v>14</c:v>
                </c:pt>
                <c:pt idx="212">
                  <c:v>15</c:v>
                </c:pt>
                <c:pt idx="213">
                  <c:v>12</c:v>
                </c:pt>
                <c:pt idx="214">
                  <c:v>11</c:v>
                </c:pt>
                <c:pt idx="215">
                  <c:v>12</c:v>
                </c:pt>
                <c:pt idx="216">
                  <c:v>9</c:v>
                </c:pt>
                <c:pt idx="217">
                  <c:v>10</c:v>
                </c:pt>
                <c:pt idx="218">
                  <c:v>14</c:v>
                </c:pt>
                <c:pt idx="219">
                  <c:v>13</c:v>
                </c:pt>
                <c:pt idx="220">
                  <c:v>11</c:v>
                </c:pt>
                <c:pt idx="221">
                  <c:v>9</c:v>
                </c:pt>
                <c:pt idx="222">
                  <c:v>7</c:v>
                </c:pt>
                <c:pt idx="223">
                  <c:v>4</c:v>
                </c:pt>
                <c:pt idx="224">
                  <c:v>6</c:v>
                </c:pt>
                <c:pt idx="225">
                  <c:v>7</c:v>
                </c:pt>
                <c:pt idx="226">
                  <c:v>8</c:v>
                </c:pt>
                <c:pt idx="227">
                  <c:v>8</c:v>
                </c:pt>
                <c:pt idx="228">
                  <c:v>6</c:v>
                </c:pt>
                <c:pt idx="229">
                  <c:v>5</c:v>
                </c:pt>
                <c:pt idx="230">
                  <c:v>1</c:v>
                </c:pt>
                <c:pt idx="231">
                  <c:v>10</c:v>
                </c:pt>
                <c:pt idx="232">
                  <c:v>4</c:v>
                </c:pt>
                <c:pt idx="233">
                  <c:v>3</c:v>
                </c:pt>
                <c:pt idx="234">
                  <c:v>2</c:v>
                </c:pt>
                <c:pt idx="235">
                  <c:v>3</c:v>
                </c:pt>
                <c:pt idx="236">
                  <c:v>7</c:v>
                </c:pt>
                <c:pt idx="237">
                  <c:v>4</c:v>
                </c:pt>
                <c:pt idx="238">
                  <c:v>4</c:v>
                </c:pt>
                <c:pt idx="239">
                  <c:v>4</c:v>
                </c:pt>
                <c:pt idx="240">
                  <c:v>2</c:v>
                </c:pt>
                <c:pt idx="241">
                  <c:v>2</c:v>
                </c:pt>
                <c:pt idx="242">
                  <c:v>6</c:v>
                </c:pt>
                <c:pt idx="243">
                  <c:v>4</c:v>
                </c:pt>
                <c:pt idx="244">
                  <c:v>7</c:v>
                </c:pt>
                <c:pt idx="245">
                  <c:v>5</c:v>
                </c:pt>
                <c:pt idx="246">
                  <c:v>4</c:v>
                </c:pt>
                <c:pt idx="247">
                  <c:v>6</c:v>
                </c:pt>
                <c:pt idx="248">
                  <c:v>5</c:v>
                </c:pt>
                <c:pt idx="249">
                  <c:v>1</c:v>
                </c:pt>
                <c:pt idx="250">
                  <c:v>5</c:v>
                </c:pt>
                <c:pt idx="251">
                  <c:v>3</c:v>
                </c:pt>
                <c:pt idx="252">
                  <c:v>4</c:v>
                </c:pt>
                <c:pt idx="253">
                  <c:v>0</c:v>
                </c:pt>
                <c:pt idx="254">
                  <c:v>5</c:v>
                </c:pt>
                <c:pt idx="255">
                  <c:v>5</c:v>
                </c:pt>
                <c:pt idx="256">
                  <c:v>2</c:v>
                </c:pt>
                <c:pt idx="257">
                  <c:v>5</c:v>
                </c:pt>
                <c:pt idx="258">
                  <c:v>3</c:v>
                </c:pt>
                <c:pt idx="259">
                  <c:v>4</c:v>
                </c:pt>
                <c:pt idx="260">
                  <c:v>3</c:v>
                </c:pt>
                <c:pt idx="261">
                  <c:v>6</c:v>
                </c:pt>
                <c:pt idx="262">
                  <c:v>4</c:v>
                </c:pt>
                <c:pt idx="263">
                  <c:v>8</c:v>
                </c:pt>
                <c:pt idx="264">
                  <c:v>5</c:v>
                </c:pt>
                <c:pt idx="265">
                  <c:v>7</c:v>
                </c:pt>
                <c:pt idx="266">
                  <c:v>5</c:v>
                </c:pt>
                <c:pt idx="267">
                  <c:v>3</c:v>
                </c:pt>
                <c:pt idx="268">
                  <c:v>8</c:v>
                </c:pt>
                <c:pt idx="269">
                  <c:v>3</c:v>
                </c:pt>
                <c:pt idx="270">
                  <c:v>1</c:v>
                </c:pt>
                <c:pt idx="271">
                  <c:v>5</c:v>
                </c:pt>
                <c:pt idx="272">
                  <c:v>4</c:v>
                </c:pt>
                <c:pt idx="273">
                  <c:v>0</c:v>
                </c:pt>
                <c:pt idx="274">
                  <c:v>6</c:v>
                </c:pt>
                <c:pt idx="275">
                  <c:v>3</c:v>
                </c:pt>
                <c:pt idx="276">
                  <c:v>7</c:v>
                </c:pt>
                <c:pt idx="277">
                  <c:v>0</c:v>
                </c:pt>
                <c:pt idx="278">
                  <c:v>6</c:v>
                </c:pt>
                <c:pt idx="279">
                  <c:v>4</c:v>
                </c:pt>
                <c:pt idx="280">
                  <c:v>5</c:v>
                </c:pt>
                <c:pt idx="281">
                  <c:v>2</c:v>
                </c:pt>
                <c:pt idx="282">
                  <c:v>2</c:v>
                </c:pt>
                <c:pt idx="283">
                  <c:v>4</c:v>
                </c:pt>
                <c:pt idx="284">
                  <c:v>5</c:v>
                </c:pt>
                <c:pt idx="285">
                  <c:v>4</c:v>
                </c:pt>
                <c:pt idx="286">
                  <c:v>2</c:v>
                </c:pt>
                <c:pt idx="287">
                  <c:v>6</c:v>
                </c:pt>
                <c:pt idx="288">
                  <c:v>4</c:v>
                </c:pt>
                <c:pt idx="289">
                  <c:v>4</c:v>
                </c:pt>
                <c:pt idx="290">
                  <c:v>3</c:v>
                </c:pt>
                <c:pt idx="291">
                  <c:v>5</c:v>
                </c:pt>
                <c:pt idx="292">
                  <c:v>3</c:v>
                </c:pt>
                <c:pt idx="293">
                  <c:v>3</c:v>
                </c:pt>
                <c:pt idx="294">
                  <c:v>4</c:v>
                </c:pt>
                <c:pt idx="295">
                  <c:v>8</c:v>
                </c:pt>
                <c:pt idx="296">
                  <c:v>6</c:v>
                </c:pt>
                <c:pt idx="297">
                  <c:v>4</c:v>
                </c:pt>
                <c:pt idx="298">
                  <c:v>5</c:v>
                </c:pt>
                <c:pt idx="299">
                  <c:v>2</c:v>
                </c:pt>
                <c:pt idx="300">
                  <c:v>3</c:v>
                </c:pt>
                <c:pt idx="301">
                  <c:v>3</c:v>
                </c:pt>
                <c:pt idx="302">
                  <c:v>3</c:v>
                </c:pt>
                <c:pt idx="303">
                  <c:v>4</c:v>
                </c:pt>
                <c:pt idx="304">
                  <c:v>5</c:v>
                </c:pt>
                <c:pt idx="305">
                  <c:v>7</c:v>
                </c:pt>
                <c:pt idx="306">
                  <c:v>4</c:v>
                </c:pt>
                <c:pt idx="307">
                  <c:v>6</c:v>
                </c:pt>
                <c:pt idx="308">
                  <c:v>4</c:v>
                </c:pt>
                <c:pt idx="309">
                  <c:v>8</c:v>
                </c:pt>
                <c:pt idx="310">
                  <c:v>6</c:v>
                </c:pt>
                <c:pt idx="311">
                  <c:v>4</c:v>
                </c:pt>
                <c:pt idx="312">
                  <c:v>2</c:v>
                </c:pt>
                <c:pt idx="313">
                  <c:v>7</c:v>
                </c:pt>
                <c:pt idx="314">
                  <c:v>5</c:v>
                </c:pt>
                <c:pt idx="315">
                  <c:v>4</c:v>
                </c:pt>
                <c:pt idx="316">
                  <c:v>6</c:v>
                </c:pt>
                <c:pt idx="317">
                  <c:v>4</c:v>
                </c:pt>
                <c:pt idx="318">
                  <c:v>3</c:v>
                </c:pt>
                <c:pt idx="319">
                  <c:v>3</c:v>
                </c:pt>
                <c:pt idx="320">
                  <c:v>6</c:v>
                </c:pt>
                <c:pt idx="321">
                  <c:v>2</c:v>
                </c:pt>
                <c:pt idx="322">
                  <c:v>7</c:v>
                </c:pt>
                <c:pt idx="323">
                  <c:v>5</c:v>
                </c:pt>
                <c:pt idx="324">
                  <c:v>4</c:v>
                </c:pt>
                <c:pt idx="325">
                  <c:v>7</c:v>
                </c:pt>
                <c:pt idx="326">
                  <c:v>4</c:v>
                </c:pt>
                <c:pt idx="327">
                  <c:v>4</c:v>
                </c:pt>
                <c:pt idx="328">
                  <c:v>8</c:v>
                </c:pt>
                <c:pt idx="329">
                  <c:v>4</c:v>
                </c:pt>
                <c:pt idx="330">
                  <c:v>3</c:v>
                </c:pt>
                <c:pt idx="331">
                  <c:v>4</c:v>
                </c:pt>
                <c:pt idx="332">
                  <c:v>6</c:v>
                </c:pt>
                <c:pt idx="333">
                  <c:v>4</c:v>
                </c:pt>
                <c:pt idx="334">
                  <c:v>5</c:v>
                </c:pt>
                <c:pt idx="335">
                  <c:v>4</c:v>
                </c:pt>
                <c:pt idx="336">
                  <c:v>5</c:v>
                </c:pt>
                <c:pt idx="337">
                  <c:v>2</c:v>
                </c:pt>
                <c:pt idx="338">
                  <c:v>5</c:v>
                </c:pt>
                <c:pt idx="339">
                  <c:v>4</c:v>
                </c:pt>
                <c:pt idx="340">
                  <c:v>1</c:v>
                </c:pt>
                <c:pt idx="341">
                  <c:v>5</c:v>
                </c:pt>
                <c:pt idx="342">
                  <c:v>5</c:v>
                </c:pt>
                <c:pt idx="343">
                  <c:v>3</c:v>
                </c:pt>
                <c:pt idx="344">
                  <c:v>7</c:v>
                </c:pt>
                <c:pt idx="345">
                  <c:v>5</c:v>
                </c:pt>
                <c:pt idx="346">
                  <c:v>4</c:v>
                </c:pt>
                <c:pt idx="347">
                  <c:v>3</c:v>
                </c:pt>
                <c:pt idx="348">
                  <c:v>5</c:v>
                </c:pt>
                <c:pt idx="349">
                  <c:v>7</c:v>
                </c:pt>
                <c:pt idx="350">
                  <c:v>3</c:v>
                </c:pt>
                <c:pt idx="351">
                  <c:v>1</c:v>
                </c:pt>
                <c:pt idx="352">
                  <c:v>5</c:v>
                </c:pt>
                <c:pt idx="353">
                  <c:v>3</c:v>
                </c:pt>
                <c:pt idx="354">
                  <c:v>1</c:v>
                </c:pt>
                <c:pt idx="355">
                  <c:v>2</c:v>
                </c:pt>
                <c:pt idx="356">
                  <c:v>4</c:v>
                </c:pt>
                <c:pt idx="357">
                  <c:v>5</c:v>
                </c:pt>
                <c:pt idx="358">
                  <c:v>5</c:v>
                </c:pt>
                <c:pt idx="359">
                  <c:v>3</c:v>
                </c:pt>
                <c:pt idx="360">
                  <c:v>8</c:v>
                </c:pt>
                <c:pt idx="361">
                  <c:v>4</c:v>
                </c:pt>
                <c:pt idx="362">
                  <c:v>9</c:v>
                </c:pt>
                <c:pt idx="363">
                  <c:v>7</c:v>
                </c:pt>
                <c:pt idx="364">
                  <c:v>4</c:v>
                </c:pt>
                <c:pt idx="365">
                  <c:v>1</c:v>
                </c:pt>
                <c:pt idx="366">
                  <c:v>2</c:v>
                </c:pt>
                <c:pt idx="367">
                  <c:v>8</c:v>
                </c:pt>
                <c:pt idx="368">
                  <c:v>5</c:v>
                </c:pt>
                <c:pt idx="369">
                  <c:v>3</c:v>
                </c:pt>
                <c:pt idx="370">
                  <c:v>3</c:v>
                </c:pt>
                <c:pt idx="371">
                  <c:v>7</c:v>
                </c:pt>
                <c:pt idx="372">
                  <c:v>6</c:v>
                </c:pt>
                <c:pt idx="373">
                  <c:v>4</c:v>
                </c:pt>
                <c:pt idx="374">
                  <c:v>1</c:v>
                </c:pt>
                <c:pt idx="375">
                  <c:v>4</c:v>
                </c:pt>
                <c:pt idx="376">
                  <c:v>5</c:v>
                </c:pt>
                <c:pt idx="377">
                  <c:v>4</c:v>
                </c:pt>
                <c:pt idx="378">
                  <c:v>0</c:v>
                </c:pt>
                <c:pt idx="379">
                  <c:v>2</c:v>
                </c:pt>
                <c:pt idx="380">
                  <c:v>1</c:v>
                </c:pt>
                <c:pt idx="381">
                  <c:v>3</c:v>
                </c:pt>
                <c:pt idx="382">
                  <c:v>6</c:v>
                </c:pt>
                <c:pt idx="383">
                  <c:v>3</c:v>
                </c:pt>
                <c:pt idx="384">
                  <c:v>2</c:v>
                </c:pt>
                <c:pt idx="385">
                  <c:v>9</c:v>
                </c:pt>
                <c:pt idx="386">
                  <c:v>2</c:v>
                </c:pt>
                <c:pt idx="387">
                  <c:v>3</c:v>
                </c:pt>
                <c:pt idx="388">
                  <c:v>6</c:v>
                </c:pt>
                <c:pt idx="389">
                  <c:v>5</c:v>
                </c:pt>
                <c:pt idx="390">
                  <c:v>3</c:v>
                </c:pt>
                <c:pt idx="391">
                  <c:v>4</c:v>
                </c:pt>
                <c:pt idx="392">
                  <c:v>4</c:v>
                </c:pt>
                <c:pt idx="393">
                  <c:v>4</c:v>
                </c:pt>
                <c:pt idx="394">
                  <c:v>2</c:v>
                </c:pt>
                <c:pt idx="395">
                  <c:v>0</c:v>
                </c:pt>
                <c:pt idx="396">
                  <c:v>1</c:v>
                </c:pt>
                <c:pt idx="397">
                  <c:v>6</c:v>
                </c:pt>
                <c:pt idx="398">
                  <c:v>3</c:v>
                </c:pt>
                <c:pt idx="399">
                  <c:v>8</c:v>
                </c:pt>
                <c:pt idx="400">
                  <c:v>7</c:v>
                </c:pt>
                <c:pt idx="401">
                  <c:v>4</c:v>
                </c:pt>
                <c:pt idx="402">
                  <c:v>4</c:v>
                </c:pt>
                <c:pt idx="403">
                  <c:v>6</c:v>
                </c:pt>
                <c:pt idx="404">
                  <c:v>5</c:v>
                </c:pt>
                <c:pt idx="405">
                  <c:v>1</c:v>
                </c:pt>
                <c:pt idx="406">
                  <c:v>7</c:v>
                </c:pt>
                <c:pt idx="407">
                  <c:v>8</c:v>
                </c:pt>
                <c:pt idx="408">
                  <c:v>4</c:v>
                </c:pt>
                <c:pt idx="409">
                  <c:v>6</c:v>
                </c:pt>
                <c:pt idx="410">
                  <c:v>2</c:v>
                </c:pt>
                <c:pt idx="411">
                  <c:v>5</c:v>
                </c:pt>
                <c:pt idx="412">
                  <c:v>12</c:v>
                </c:pt>
                <c:pt idx="413">
                  <c:v>4</c:v>
                </c:pt>
                <c:pt idx="414">
                  <c:v>1</c:v>
                </c:pt>
                <c:pt idx="415">
                  <c:v>5</c:v>
                </c:pt>
                <c:pt idx="416">
                  <c:v>3</c:v>
                </c:pt>
                <c:pt idx="417">
                  <c:v>5</c:v>
                </c:pt>
                <c:pt idx="418">
                  <c:v>5</c:v>
                </c:pt>
                <c:pt idx="419">
                  <c:v>7</c:v>
                </c:pt>
                <c:pt idx="420">
                  <c:v>2</c:v>
                </c:pt>
                <c:pt idx="421">
                  <c:v>3</c:v>
                </c:pt>
                <c:pt idx="422">
                  <c:v>3</c:v>
                </c:pt>
                <c:pt idx="423">
                  <c:v>3</c:v>
                </c:pt>
                <c:pt idx="424">
                  <c:v>5</c:v>
                </c:pt>
                <c:pt idx="425">
                  <c:v>4</c:v>
                </c:pt>
                <c:pt idx="426">
                  <c:v>5</c:v>
                </c:pt>
                <c:pt idx="427">
                  <c:v>8</c:v>
                </c:pt>
                <c:pt idx="428">
                  <c:v>7</c:v>
                </c:pt>
                <c:pt idx="429">
                  <c:v>3</c:v>
                </c:pt>
                <c:pt idx="430">
                  <c:v>5</c:v>
                </c:pt>
                <c:pt idx="431">
                  <c:v>8</c:v>
                </c:pt>
                <c:pt idx="432">
                  <c:v>7</c:v>
                </c:pt>
                <c:pt idx="433">
                  <c:v>6</c:v>
                </c:pt>
                <c:pt idx="434">
                  <c:v>9</c:v>
                </c:pt>
                <c:pt idx="435">
                  <c:v>3</c:v>
                </c:pt>
                <c:pt idx="436">
                  <c:v>4</c:v>
                </c:pt>
                <c:pt idx="437">
                  <c:v>6</c:v>
                </c:pt>
                <c:pt idx="438">
                  <c:v>6</c:v>
                </c:pt>
                <c:pt idx="439">
                  <c:v>6</c:v>
                </c:pt>
                <c:pt idx="440">
                  <c:v>4</c:v>
                </c:pt>
                <c:pt idx="441">
                  <c:v>8</c:v>
                </c:pt>
                <c:pt idx="442">
                  <c:v>2</c:v>
                </c:pt>
                <c:pt idx="443">
                  <c:v>4</c:v>
                </c:pt>
                <c:pt idx="444">
                  <c:v>6</c:v>
                </c:pt>
                <c:pt idx="445">
                  <c:v>3</c:v>
                </c:pt>
                <c:pt idx="446">
                  <c:v>7</c:v>
                </c:pt>
                <c:pt idx="447">
                  <c:v>5</c:v>
                </c:pt>
                <c:pt idx="448">
                  <c:v>6</c:v>
                </c:pt>
                <c:pt idx="449">
                  <c:v>4</c:v>
                </c:pt>
                <c:pt idx="450">
                  <c:v>4</c:v>
                </c:pt>
                <c:pt idx="451">
                  <c:v>6</c:v>
                </c:pt>
                <c:pt idx="452">
                  <c:v>2</c:v>
                </c:pt>
                <c:pt idx="453">
                  <c:v>4</c:v>
                </c:pt>
                <c:pt idx="454">
                  <c:v>5</c:v>
                </c:pt>
                <c:pt idx="455">
                  <c:v>2</c:v>
                </c:pt>
                <c:pt idx="456">
                  <c:v>7</c:v>
                </c:pt>
                <c:pt idx="457">
                  <c:v>4</c:v>
                </c:pt>
                <c:pt idx="458">
                  <c:v>6</c:v>
                </c:pt>
                <c:pt idx="459">
                  <c:v>5</c:v>
                </c:pt>
                <c:pt idx="460">
                  <c:v>2</c:v>
                </c:pt>
                <c:pt idx="461">
                  <c:v>6</c:v>
                </c:pt>
                <c:pt idx="462">
                  <c:v>4</c:v>
                </c:pt>
                <c:pt idx="463">
                  <c:v>4</c:v>
                </c:pt>
                <c:pt idx="464">
                  <c:v>3</c:v>
                </c:pt>
                <c:pt idx="465">
                  <c:v>4</c:v>
                </c:pt>
                <c:pt idx="466">
                  <c:v>2</c:v>
                </c:pt>
                <c:pt idx="467">
                  <c:v>10</c:v>
                </c:pt>
                <c:pt idx="468">
                  <c:v>5</c:v>
                </c:pt>
                <c:pt idx="469">
                  <c:v>3</c:v>
                </c:pt>
                <c:pt idx="470">
                  <c:v>2</c:v>
                </c:pt>
                <c:pt idx="471">
                  <c:v>3</c:v>
                </c:pt>
                <c:pt idx="472">
                  <c:v>4</c:v>
                </c:pt>
                <c:pt idx="473">
                  <c:v>5</c:v>
                </c:pt>
                <c:pt idx="474">
                  <c:v>2</c:v>
                </c:pt>
                <c:pt idx="475">
                  <c:v>6</c:v>
                </c:pt>
                <c:pt idx="476">
                  <c:v>2</c:v>
                </c:pt>
                <c:pt idx="477">
                  <c:v>7</c:v>
                </c:pt>
                <c:pt idx="478">
                  <c:v>6</c:v>
                </c:pt>
                <c:pt idx="479">
                  <c:v>8</c:v>
                </c:pt>
                <c:pt idx="480">
                  <c:v>5</c:v>
                </c:pt>
                <c:pt idx="481">
                  <c:v>8</c:v>
                </c:pt>
                <c:pt idx="482">
                  <c:v>5</c:v>
                </c:pt>
                <c:pt idx="483">
                  <c:v>3</c:v>
                </c:pt>
                <c:pt idx="484">
                  <c:v>3</c:v>
                </c:pt>
                <c:pt idx="485">
                  <c:v>5</c:v>
                </c:pt>
                <c:pt idx="486">
                  <c:v>6</c:v>
                </c:pt>
                <c:pt idx="487">
                  <c:v>6</c:v>
                </c:pt>
                <c:pt idx="488">
                  <c:v>5</c:v>
                </c:pt>
                <c:pt idx="489">
                  <c:v>4</c:v>
                </c:pt>
                <c:pt idx="490">
                  <c:v>6</c:v>
                </c:pt>
                <c:pt idx="491">
                  <c:v>5</c:v>
                </c:pt>
                <c:pt idx="492">
                  <c:v>5</c:v>
                </c:pt>
                <c:pt idx="493">
                  <c:v>5</c:v>
                </c:pt>
                <c:pt idx="494">
                  <c:v>2</c:v>
                </c:pt>
                <c:pt idx="495">
                  <c:v>1</c:v>
                </c:pt>
                <c:pt idx="496">
                  <c:v>7</c:v>
                </c:pt>
                <c:pt idx="497">
                  <c:v>6</c:v>
                </c:pt>
                <c:pt idx="498">
                  <c:v>2</c:v>
                </c:pt>
                <c:pt idx="499">
                  <c:v>5</c:v>
                </c:pt>
                <c:pt idx="500">
                  <c:v>3</c:v>
                </c:pt>
                <c:pt idx="501">
                  <c:v>2</c:v>
                </c:pt>
                <c:pt idx="502">
                  <c:v>7</c:v>
                </c:pt>
                <c:pt idx="503">
                  <c:v>5</c:v>
                </c:pt>
                <c:pt idx="504">
                  <c:v>5</c:v>
                </c:pt>
                <c:pt idx="505">
                  <c:v>2</c:v>
                </c:pt>
                <c:pt idx="506">
                  <c:v>7</c:v>
                </c:pt>
                <c:pt idx="507">
                  <c:v>4</c:v>
                </c:pt>
                <c:pt idx="508">
                  <c:v>2</c:v>
                </c:pt>
                <c:pt idx="509">
                  <c:v>2</c:v>
                </c:pt>
                <c:pt idx="510">
                  <c:v>7</c:v>
                </c:pt>
                <c:pt idx="511">
                  <c:v>2</c:v>
                </c:pt>
                <c:pt idx="512">
                  <c:v>4</c:v>
                </c:pt>
                <c:pt idx="513">
                  <c:v>1</c:v>
                </c:pt>
                <c:pt idx="514">
                  <c:v>2</c:v>
                </c:pt>
                <c:pt idx="515">
                  <c:v>2</c:v>
                </c:pt>
                <c:pt idx="516">
                  <c:v>4</c:v>
                </c:pt>
                <c:pt idx="517">
                  <c:v>0</c:v>
                </c:pt>
                <c:pt idx="518">
                  <c:v>2</c:v>
                </c:pt>
                <c:pt idx="519">
                  <c:v>2</c:v>
                </c:pt>
                <c:pt idx="520">
                  <c:v>5</c:v>
                </c:pt>
                <c:pt idx="521">
                  <c:v>6</c:v>
                </c:pt>
                <c:pt idx="522">
                  <c:v>6</c:v>
                </c:pt>
                <c:pt idx="523">
                  <c:v>3</c:v>
                </c:pt>
                <c:pt idx="524">
                  <c:v>2</c:v>
                </c:pt>
                <c:pt idx="525">
                  <c:v>5</c:v>
                </c:pt>
                <c:pt idx="526">
                  <c:v>4</c:v>
                </c:pt>
                <c:pt idx="527">
                  <c:v>9</c:v>
                </c:pt>
                <c:pt idx="528">
                  <c:v>3</c:v>
                </c:pt>
                <c:pt idx="529">
                  <c:v>2</c:v>
                </c:pt>
                <c:pt idx="530">
                  <c:v>6</c:v>
                </c:pt>
                <c:pt idx="531">
                  <c:v>2</c:v>
                </c:pt>
                <c:pt idx="532">
                  <c:v>6</c:v>
                </c:pt>
                <c:pt idx="533">
                  <c:v>4</c:v>
                </c:pt>
                <c:pt idx="534">
                  <c:v>5</c:v>
                </c:pt>
                <c:pt idx="535">
                  <c:v>3</c:v>
                </c:pt>
                <c:pt idx="536">
                  <c:v>0</c:v>
                </c:pt>
                <c:pt idx="537">
                  <c:v>4</c:v>
                </c:pt>
                <c:pt idx="538">
                  <c:v>5</c:v>
                </c:pt>
                <c:pt idx="539">
                  <c:v>6</c:v>
                </c:pt>
                <c:pt idx="540">
                  <c:v>8</c:v>
                </c:pt>
                <c:pt idx="541">
                  <c:v>5</c:v>
                </c:pt>
                <c:pt idx="542">
                  <c:v>1</c:v>
                </c:pt>
                <c:pt idx="543">
                  <c:v>5</c:v>
                </c:pt>
                <c:pt idx="544">
                  <c:v>6</c:v>
                </c:pt>
                <c:pt idx="545">
                  <c:v>3</c:v>
                </c:pt>
                <c:pt idx="546">
                  <c:v>1</c:v>
                </c:pt>
                <c:pt idx="547">
                  <c:v>1</c:v>
                </c:pt>
                <c:pt idx="548">
                  <c:v>2</c:v>
                </c:pt>
                <c:pt idx="549">
                  <c:v>6</c:v>
                </c:pt>
                <c:pt idx="550">
                  <c:v>7</c:v>
                </c:pt>
                <c:pt idx="551">
                  <c:v>2</c:v>
                </c:pt>
                <c:pt idx="552">
                  <c:v>6</c:v>
                </c:pt>
                <c:pt idx="553">
                  <c:v>3</c:v>
                </c:pt>
                <c:pt idx="554">
                  <c:v>1</c:v>
                </c:pt>
                <c:pt idx="555">
                  <c:v>4</c:v>
                </c:pt>
                <c:pt idx="556">
                  <c:v>1</c:v>
                </c:pt>
                <c:pt idx="557">
                  <c:v>4</c:v>
                </c:pt>
                <c:pt idx="558">
                  <c:v>9</c:v>
                </c:pt>
                <c:pt idx="559">
                  <c:v>4</c:v>
                </c:pt>
                <c:pt idx="560">
                  <c:v>2</c:v>
                </c:pt>
                <c:pt idx="561">
                  <c:v>1</c:v>
                </c:pt>
                <c:pt idx="562">
                  <c:v>6</c:v>
                </c:pt>
                <c:pt idx="563">
                  <c:v>2</c:v>
                </c:pt>
                <c:pt idx="564">
                  <c:v>5</c:v>
                </c:pt>
                <c:pt idx="565">
                  <c:v>2</c:v>
                </c:pt>
                <c:pt idx="566">
                  <c:v>2</c:v>
                </c:pt>
                <c:pt idx="567">
                  <c:v>6</c:v>
                </c:pt>
                <c:pt idx="568">
                  <c:v>5</c:v>
                </c:pt>
                <c:pt idx="569">
                  <c:v>3</c:v>
                </c:pt>
                <c:pt idx="570">
                  <c:v>2</c:v>
                </c:pt>
                <c:pt idx="571">
                  <c:v>2</c:v>
                </c:pt>
                <c:pt idx="572">
                  <c:v>3</c:v>
                </c:pt>
                <c:pt idx="573">
                  <c:v>5</c:v>
                </c:pt>
                <c:pt idx="574">
                  <c:v>5</c:v>
                </c:pt>
                <c:pt idx="575">
                  <c:v>6</c:v>
                </c:pt>
                <c:pt idx="576">
                  <c:v>2</c:v>
                </c:pt>
                <c:pt idx="577">
                  <c:v>1</c:v>
                </c:pt>
                <c:pt idx="578">
                  <c:v>3</c:v>
                </c:pt>
                <c:pt idx="579">
                  <c:v>0</c:v>
                </c:pt>
                <c:pt idx="580">
                  <c:v>4</c:v>
                </c:pt>
                <c:pt idx="581">
                  <c:v>4</c:v>
                </c:pt>
                <c:pt idx="582">
                  <c:v>3</c:v>
                </c:pt>
                <c:pt idx="583">
                  <c:v>4</c:v>
                </c:pt>
                <c:pt idx="584">
                  <c:v>3</c:v>
                </c:pt>
                <c:pt idx="585">
                  <c:v>1</c:v>
                </c:pt>
                <c:pt idx="586">
                  <c:v>2</c:v>
                </c:pt>
                <c:pt idx="587">
                  <c:v>2</c:v>
                </c:pt>
                <c:pt idx="588">
                  <c:v>2</c:v>
                </c:pt>
                <c:pt idx="589">
                  <c:v>9</c:v>
                </c:pt>
                <c:pt idx="590">
                  <c:v>4</c:v>
                </c:pt>
                <c:pt idx="591">
                  <c:v>8</c:v>
                </c:pt>
                <c:pt idx="592">
                  <c:v>2</c:v>
                </c:pt>
                <c:pt idx="593">
                  <c:v>2</c:v>
                </c:pt>
                <c:pt idx="594">
                  <c:v>3</c:v>
                </c:pt>
                <c:pt idx="595">
                  <c:v>8</c:v>
                </c:pt>
                <c:pt idx="596">
                  <c:v>4</c:v>
                </c:pt>
                <c:pt idx="597">
                  <c:v>3</c:v>
                </c:pt>
                <c:pt idx="598">
                  <c:v>3</c:v>
                </c:pt>
                <c:pt idx="599">
                  <c:v>5</c:v>
                </c:pt>
                <c:pt idx="600">
                  <c:v>3</c:v>
                </c:pt>
                <c:pt idx="601">
                  <c:v>2</c:v>
                </c:pt>
                <c:pt idx="602">
                  <c:v>3</c:v>
                </c:pt>
                <c:pt idx="603">
                  <c:v>4</c:v>
                </c:pt>
                <c:pt idx="604">
                  <c:v>3</c:v>
                </c:pt>
                <c:pt idx="605">
                  <c:v>5</c:v>
                </c:pt>
                <c:pt idx="606">
                  <c:v>3</c:v>
                </c:pt>
                <c:pt idx="607">
                  <c:v>4</c:v>
                </c:pt>
                <c:pt idx="608">
                  <c:v>5</c:v>
                </c:pt>
                <c:pt idx="609">
                  <c:v>6</c:v>
                </c:pt>
                <c:pt idx="610">
                  <c:v>1</c:v>
                </c:pt>
                <c:pt idx="611">
                  <c:v>2</c:v>
                </c:pt>
                <c:pt idx="612">
                  <c:v>3</c:v>
                </c:pt>
                <c:pt idx="613">
                  <c:v>1</c:v>
                </c:pt>
                <c:pt idx="614">
                  <c:v>3</c:v>
                </c:pt>
                <c:pt idx="615">
                  <c:v>2</c:v>
                </c:pt>
                <c:pt idx="616">
                  <c:v>2</c:v>
                </c:pt>
                <c:pt idx="617">
                  <c:v>8</c:v>
                </c:pt>
                <c:pt idx="618">
                  <c:v>3</c:v>
                </c:pt>
                <c:pt idx="619">
                  <c:v>2</c:v>
                </c:pt>
                <c:pt idx="620">
                  <c:v>2</c:v>
                </c:pt>
                <c:pt idx="621">
                  <c:v>2</c:v>
                </c:pt>
                <c:pt idx="622">
                  <c:v>2</c:v>
                </c:pt>
                <c:pt idx="623">
                  <c:v>2</c:v>
                </c:pt>
                <c:pt idx="624">
                  <c:v>2</c:v>
                </c:pt>
                <c:pt idx="625">
                  <c:v>5</c:v>
                </c:pt>
                <c:pt idx="626">
                  <c:v>3</c:v>
                </c:pt>
                <c:pt idx="627">
                  <c:v>3</c:v>
                </c:pt>
                <c:pt idx="628">
                  <c:v>1</c:v>
                </c:pt>
                <c:pt idx="629">
                  <c:v>1</c:v>
                </c:pt>
                <c:pt idx="630">
                  <c:v>0</c:v>
                </c:pt>
                <c:pt idx="631">
                  <c:v>1</c:v>
                </c:pt>
                <c:pt idx="632">
                  <c:v>4</c:v>
                </c:pt>
                <c:pt idx="633">
                  <c:v>3</c:v>
                </c:pt>
                <c:pt idx="634">
                  <c:v>8</c:v>
                </c:pt>
                <c:pt idx="635">
                  <c:v>5</c:v>
                </c:pt>
                <c:pt idx="636">
                  <c:v>5</c:v>
                </c:pt>
                <c:pt idx="637">
                  <c:v>7</c:v>
                </c:pt>
                <c:pt idx="638">
                  <c:v>4</c:v>
                </c:pt>
                <c:pt idx="639">
                  <c:v>1</c:v>
                </c:pt>
                <c:pt idx="640">
                  <c:v>2</c:v>
                </c:pt>
                <c:pt idx="641">
                  <c:v>6</c:v>
                </c:pt>
                <c:pt idx="642">
                  <c:v>1</c:v>
                </c:pt>
                <c:pt idx="643">
                  <c:v>5</c:v>
                </c:pt>
                <c:pt idx="644">
                  <c:v>3</c:v>
                </c:pt>
                <c:pt idx="645">
                  <c:v>1</c:v>
                </c:pt>
                <c:pt idx="646">
                  <c:v>4</c:v>
                </c:pt>
                <c:pt idx="647">
                  <c:v>3</c:v>
                </c:pt>
                <c:pt idx="648">
                  <c:v>6</c:v>
                </c:pt>
                <c:pt idx="649">
                  <c:v>7</c:v>
                </c:pt>
                <c:pt idx="650">
                  <c:v>1</c:v>
                </c:pt>
                <c:pt idx="651">
                  <c:v>5</c:v>
                </c:pt>
                <c:pt idx="652">
                  <c:v>5</c:v>
                </c:pt>
                <c:pt idx="653">
                  <c:v>9</c:v>
                </c:pt>
                <c:pt idx="654">
                  <c:v>5</c:v>
                </c:pt>
                <c:pt idx="655">
                  <c:v>9</c:v>
                </c:pt>
                <c:pt idx="656">
                  <c:v>11</c:v>
                </c:pt>
                <c:pt idx="657">
                  <c:v>20</c:v>
                </c:pt>
                <c:pt idx="658">
                  <c:v>31</c:v>
                </c:pt>
                <c:pt idx="659">
                  <c:v>44</c:v>
                </c:pt>
                <c:pt idx="660">
                  <c:v>61</c:v>
                </c:pt>
                <c:pt idx="661">
                  <c:v>39</c:v>
                </c:pt>
                <c:pt idx="662">
                  <c:v>31</c:v>
                </c:pt>
                <c:pt idx="663">
                  <c:v>24</c:v>
                </c:pt>
                <c:pt idx="664">
                  <c:v>13</c:v>
                </c:pt>
                <c:pt idx="665">
                  <c:v>9</c:v>
                </c:pt>
                <c:pt idx="666">
                  <c:v>1</c:v>
                </c:pt>
                <c:pt idx="667">
                  <c:v>4</c:v>
                </c:pt>
                <c:pt idx="668">
                  <c:v>4</c:v>
                </c:pt>
                <c:pt idx="669">
                  <c:v>3</c:v>
                </c:pt>
                <c:pt idx="670">
                  <c:v>4</c:v>
                </c:pt>
                <c:pt idx="671">
                  <c:v>2</c:v>
                </c:pt>
                <c:pt idx="672">
                  <c:v>2</c:v>
                </c:pt>
                <c:pt idx="673">
                  <c:v>2</c:v>
                </c:pt>
                <c:pt idx="674">
                  <c:v>9</c:v>
                </c:pt>
                <c:pt idx="675">
                  <c:v>3</c:v>
                </c:pt>
                <c:pt idx="676">
                  <c:v>2</c:v>
                </c:pt>
                <c:pt idx="677">
                  <c:v>4</c:v>
                </c:pt>
                <c:pt idx="678">
                  <c:v>4</c:v>
                </c:pt>
                <c:pt idx="679">
                  <c:v>0</c:v>
                </c:pt>
                <c:pt idx="680">
                  <c:v>1</c:v>
                </c:pt>
                <c:pt idx="681">
                  <c:v>3</c:v>
                </c:pt>
                <c:pt idx="682">
                  <c:v>4</c:v>
                </c:pt>
                <c:pt idx="683">
                  <c:v>2</c:v>
                </c:pt>
                <c:pt idx="684">
                  <c:v>2</c:v>
                </c:pt>
                <c:pt idx="685">
                  <c:v>4</c:v>
                </c:pt>
                <c:pt idx="686">
                  <c:v>4</c:v>
                </c:pt>
                <c:pt idx="687">
                  <c:v>1</c:v>
                </c:pt>
                <c:pt idx="688">
                  <c:v>2</c:v>
                </c:pt>
                <c:pt idx="689">
                  <c:v>1</c:v>
                </c:pt>
                <c:pt idx="690">
                  <c:v>4</c:v>
                </c:pt>
                <c:pt idx="691">
                  <c:v>4</c:v>
                </c:pt>
                <c:pt idx="692">
                  <c:v>3</c:v>
                </c:pt>
                <c:pt idx="693">
                  <c:v>1</c:v>
                </c:pt>
                <c:pt idx="694">
                  <c:v>4</c:v>
                </c:pt>
                <c:pt idx="695">
                  <c:v>1</c:v>
                </c:pt>
                <c:pt idx="696">
                  <c:v>2</c:v>
                </c:pt>
                <c:pt idx="697">
                  <c:v>0</c:v>
                </c:pt>
                <c:pt idx="698">
                  <c:v>1</c:v>
                </c:pt>
                <c:pt idx="699">
                  <c:v>2</c:v>
                </c:pt>
                <c:pt idx="700">
                  <c:v>2</c:v>
                </c:pt>
                <c:pt idx="701">
                  <c:v>1</c:v>
                </c:pt>
                <c:pt idx="702">
                  <c:v>2</c:v>
                </c:pt>
                <c:pt idx="703">
                  <c:v>3</c:v>
                </c:pt>
                <c:pt idx="704">
                  <c:v>3</c:v>
                </c:pt>
                <c:pt idx="705">
                  <c:v>1</c:v>
                </c:pt>
                <c:pt idx="706">
                  <c:v>2</c:v>
                </c:pt>
                <c:pt idx="707">
                  <c:v>5</c:v>
                </c:pt>
                <c:pt idx="708">
                  <c:v>6</c:v>
                </c:pt>
                <c:pt idx="709">
                  <c:v>4</c:v>
                </c:pt>
                <c:pt idx="710">
                  <c:v>3</c:v>
                </c:pt>
                <c:pt idx="711">
                  <c:v>3</c:v>
                </c:pt>
                <c:pt idx="712">
                  <c:v>3</c:v>
                </c:pt>
                <c:pt idx="713">
                  <c:v>4</c:v>
                </c:pt>
                <c:pt idx="714">
                  <c:v>2</c:v>
                </c:pt>
                <c:pt idx="715">
                  <c:v>3</c:v>
                </c:pt>
                <c:pt idx="716">
                  <c:v>1</c:v>
                </c:pt>
                <c:pt idx="717">
                  <c:v>5</c:v>
                </c:pt>
                <c:pt idx="718">
                  <c:v>1</c:v>
                </c:pt>
                <c:pt idx="719">
                  <c:v>4</c:v>
                </c:pt>
                <c:pt idx="720">
                  <c:v>2</c:v>
                </c:pt>
                <c:pt idx="721">
                  <c:v>2</c:v>
                </c:pt>
                <c:pt idx="722">
                  <c:v>4</c:v>
                </c:pt>
                <c:pt idx="723">
                  <c:v>2</c:v>
                </c:pt>
                <c:pt idx="724">
                  <c:v>4</c:v>
                </c:pt>
                <c:pt idx="725">
                  <c:v>0</c:v>
                </c:pt>
                <c:pt idx="726">
                  <c:v>6</c:v>
                </c:pt>
                <c:pt idx="727">
                  <c:v>6</c:v>
                </c:pt>
                <c:pt idx="728">
                  <c:v>7</c:v>
                </c:pt>
                <c:pt idx="729">
                  <c:v>7</c:v>
                </c:pt>
                <c:pt idx="730">
                  <c:v>2</c:v>
                </c:pt>
                <c:pt idx="731">
                  <c:v>4</c:v>
                </c:pt>
                <c:pt idx="732">
                  <c:v>4</c:v>
                </c:pt>
                <c:pt idx="733">
                  <c:v>3</c:v>
                </c:pt>
                <c:pt idx="734">
                  <c:v>6</c:v>
                </c:pt>
                <c:pt idx="735">
                  <c:v>9</c:v>
                </c:pt>
                <c:pt idx="736">
                  <c:v>10</c:v>
                </c:pt>
                <c:pt idx="737">
                  <c:v>14</c:v>
                </c:pt>
                <c:pt idx="738">
                  <c:v>19</c:v>
                </c:pt>
                <c:pt idx="739">
                  <c:v>41</c:v>
                </c:pt>
                <c:pt idx="740">
                  <c:v>49</c:v>
                </c:pt>
                <c:pt idx="741">
                  <c:v>42</c:v>
                </c:pt>
                <c:pt idx="742">
                  <c:v>33</c:v>
                </c:pt>
                <c:pt idx="743">
                  <c:v>19</c:v>
                </c:pt>
                <c:pt idx="744">
                  <c:v>16</c:v>
                </c:pt>
                <c:pt idx="745">
                  <c:v>5</c:v>
                </c:pt>
                <c:pt idx="746">
                  <c:v>2</c:v>
                </c:pt>
                <c:pt idx="747">
                  <c:v>3</c:v>
                </c:pt>
                <c:pt idx="748">
                  <c:v>4</c:v>
                </c:pt>
                <c:pt idx="749">
                  <c:v>5</c:v>
                </c:pt>
                <c:pt idx="750">
                  <c:v>2</c:v>
                </c:pt>
                <c:pt idx="751">
                  <c:v>2</c:v>
                </c:pt>
                <c:pt idx="752">
                  <c:v>1</c:v>
                </c:pt>
                <c:pt idx="753">
                  <c:v>1</c:v>
                </c:pt>
                <c:pt idx="754">
                  <c:v>1</c:v>
                </c:pt>
                <c:pt idx="755">
                  <c:v>5</c:v>
                </c:pt>
                <c:pt idx="756">
                  <c:v>3</c:v>
                </c:pt>
                <c:pt idx="757">
                  <c:v>1</c:v>
                </c:pt>
                <c:pt idx="758">
                  <c:v>0</c:v>
                </c:pt>
                <c:pt idx="759">
                  <c:v>1</c:v>
                </c:pt>
                <c:pt idx="760">
                  <c:v>2</c:v>
                </c:pt>
                <c:pt idx="761">
                  <c:v>0</c:v>
                </c:pt>
                <c:pt idx="762">
                  <c:v>3</c:v>
                </c:pt>
                <c:pt idx="763">
                  <c:v>2</c:v>
                </c:pt>
                <c:pt idx="764">
                  <c:v>4</c:v>
                </c:pt>
                <c:pt idx="765">
                  <c:v>2</c:v>
                </c:pt>
                <c:pt idx="766">
                  <c:v>3</c:v>
                </c:pt>
                <c:pt idx="767">
                  <c:v>1</c:v>
                </c:pt>
                <c:pt idx="768">
                  <c:v>2</c:v>
                </c:pt>
                <c:pt idx="769">
                  <c:v>3</c:v>
                </c:pt>
                <c:pt idx="770">
                  <c:v>3</c:v>
                </c:pt>
                <c:pt idx="771">
                  <c:v>0</c:v>
                </c:pt>
                <c:pt idx="772">
                  <c:v>1</c:v>
                </c:pt>
                <c:pt idx="773">
                  <c:v>5</c:v>
                </c:pt>
                <c:pt idx="774">
                  <c:v>0</c:v>
                </c:pt>
                <c:pt idx="775">
                  <c:v>2</c:v>
                </c:pt>
                <c:pt idx="776">
                  <c:v>2</c:v>
                </c:pt>
                <c:pt idx="777">
                  <c:v>8</c:v>
                </c:pt>
                <c:pt idx="778">
                  <c:v>3</c:v>
                </c:pt>
                <c:pt idx="779">
                  <c:v>2</c:v>
                </c:pt>
                <c:pt idx="780">
                  <c:v>4</c:v>
                </c:pt>
                <c:pt idx="781">
                  <c:v>2</c:v>
                </c:pt>
                <c:pt idx="782">
                  <c:v>4</c:v>
                </c:pt>
                <c:pt idx="783">
                  <c:v>2</c:v>
                </c:pt>
                <c:pt idx="784">
                  <c:v>3</c:v>
                </c:pt>
                <c:pt idx="785">
                  <c:v>1</c:v>
                </c:pt>
                <c:pt idx="786">
                  <c:v>4</c:v>
                </c:pt>
                <c:pt idx="787">
                  <c:v>1</c:v>
                </c:pt>
                <c:pt idx="788">
                  <c:v>4</c:v>
                </c:pt>
                <c:pt idx="789">
                  <c:v>5</c:v>
                </c:pt>
                <c:pt idx="790">
                  <c:v>4</c:v>
                </c:pt>
                <c:pt idx="791">
                  <c:v>2</c:v>
                </c:pt>
                <c:pt idx="792">
                  <c:v>3</c:v>
                </c:pt>
                <c:pt idx="793">
                  <c:v>2</c:v>
                </c:pt>
                <c:pt idx="794">
                  <c:v>2</c:v>
                </c:pt>
                <c:pt idx="795">
                  <c:v>3</c:v>
                </c:pt>
                <c:pt idx="796">
                  <c:v>2</c:v>
                </c:pt>
                <c:pt idx="797">
                  <c:v>4</c:v>
                </c:pt>
                <c:pt idx="798">
                  <c:v>3</c:v>
                </c:pt>
                <c:pt idx="799">
                  <c:v>2</c:v>
                </c:pt>
                <c:pt idx="800">
                  <c:v>2</c:v>
                </c:pt>
                <c:pt idx="80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CF-4CA4-B901-EF890543EE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38757055"/>
        <c:axId val="138759135"/>
      </c:barChart>
      <c:catAx>
        <c:axId val="138757055"/>
        <c:scaling>
          <c:orientation val="minMax"/>
        </c:scaling>
        <c:delete val="0"/>
        <c:axPos val="b"/>
        <c:numFmt formatCode="0" sourceLinked="1"/>
        <c:majorTickMark val="out"/>
        <c:minorTickMark val="out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138759135"/>
        <c:crosses val="autoZero"/>
        <c:auto val="1"/>
        <c:lblAlgn val="ctr"/>
        <c:lblOffset val="100"/>
        <c:tickLblSkip val="100"/>
        <c:tickMarkSkip val="100"/>
        <c:noMultiLvlLbl val="0"/>
      </c:catAx>
      <c:valAx>
        <c:axId val="138759135"/>
        <c:scaling>
          <c:orientation val="minMax"/>
          <c:max val="105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138757055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EB35E-45D4-466D-B503-3D90F754E6D1}" type="datetimeFigureOut">
              <a:rPr lang="de-DE" smtClean="0"/>
              <a:t>07.10.2024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750C-7784-4117-AA5A-BBA0859E5C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830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0C39008-DF48-43F4-B767-C96E37EBB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9654000"/>
            <a:ext cx="4586288" cy="252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TU Dresden: Professur für Didaktik der Informatik, Katja </a:t>
            </a:r>
            <a:r>
              <a:rPr lang="de-DE" err="1"/>
              <a:t>Michalowski</a:t>
            </a:r>
            <a:r>
              <a:rPr lang="de-DE"/>
              <a:t> | Markus Sprenger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C803BDC-0061-4923-B898-BF0F00298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654000"/>
            <a:ext cx="1543050" cy="252000"/>
          </a:xfrm>
          <a:prstGeom prst="rect">
            <a:avLst/>
          </a:prstGeom>
        </p:spPr>
        <p:txBody>
          <a:bodyPr/>
          <a:lstStyle/>
          <a:p>
            <a:fld id="{96BBF2D3-91B6-4ED7-9E76-4A88DDFBBD94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9EE1424-0669-4435-8DFF-DA872E31CB83}"/>
              </a:ext>
            </a:extLst>
          </p:cNvPr>
          <p:cNvSpPr/>
          <p:nvPr userDrawn="1"/>
        </p:nvSpPr>
        <p:spPr>
          <a:xfrm>
            <a:off x="0" y="258793"/>
            <a:ext cx="6858000" cy="641208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E673EF0-C11D-424C-BF02-122830825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513" y="1039547"/>
            <a:ext cx="5400000" cy="8342578"/>
          </a:xfrm>
          <a:prstGeom prst="rect">
            <a:avLst/>
          </a:prstGeom>
        </p:spPr>
        <p:txBody>
          <a:bodyPr vert="horz" lIns="91440" tIns="45720" rIns="91440" bIns="45720" numCol="2" spcCol="252000" rtlCol="0">
            <a:normAutofit/>
          </a:bodyPr>
          <a:lstStyle/>
          <a:p>
            <a:pPr lvl="0"/>
            <a:endParaRPr lang="en-US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9D84E1E-E214-4026-9CEB-970762588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513" y="155575"/>
            <a:ext cx="540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/>
              <a:t>ÜBERSCHRIFT / TITEL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10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5D6490A-813E-45F1-889E-4475E9242A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" y="9654000"/>
            <a:ext cx="458628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de-DE"/>
              <a:t>TU Dresden: Professur für Didaktik der Informatik, Katja Michalowski | Markus Sprenger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1D4B0CD-0BAF-470F-B77E-333F642A77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654000"/>
            <a:ext cx="154305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96BBF2D3-91B6-4ED7-9E76-4A88DDFBBD9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A5C3C38-DE55-430E-9AAB-C78057644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039547"/>
            <a:ext cx="5400000" cy="8342578"/>
          </a:xfrm>
          <a:prstGeom prst="rect">
            <a:avLst/>
          </a:prstGeom>
        </p:spPr>
        <p:txBody>
          <a:bodyPr vert="horz" lIns="91440" tIns="45720" rIns="91440" bIns="45720" numCol="2" spcCol="252000" rtlCol="0">
            <a:normAutofit/>
          </a:bodyPr>
          <a:lstStyle/>
          <a:p>
            <a:pPr lvl="0"/>
            <a:endParaRPr lang="en-US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E3247460-9416-4B3E-9D7E-18985B8C4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155575"/>
            <a:ext cx="540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/>
              <a:t>ÜBERSCHRIFT / TITEL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68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0C39008-DF48-43F4-B767-C96E37EBB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 Dresden: Professur für Didaktik der Informatik, Katja </a:t>
            </a:r>
            <a:r>
              <a:rPr lang="de-DE" err="1"/>
              <a:t>Michalowski</a:t>
            </a:r>
            <a:r>
              <a:rPr lang="de-DE"/>
              <a:t> | Markus Sprenger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C803BDC-0061-4923-B898-BF0F00298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F2D3-91B6-4ED7-9E76-4A88DDFBBD94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9EE1424-0669-4435-8DFF-DA872E31CB83}"/>
              </a:ext>
            </a:extLst>
          </p:cNvPr>
          <p:cNvSpPr/>
          <p:nvPr userDrawn="1"/>
        </p:nvSpPr>
        <p:spPr>
          <a:xfrm>
            <a:off x="0" y="258793"/>
            <a:ext cx="6858000" cy="641208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E673EF0-C11D-424C-BF02-122830825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513" y="1039547"/>
            <a:ext cx="5400000" cy="8342578"/>
          </a:xfrm>
          <a:prstGeom prst="rect">
            <a:avLst/>
          </a:prstGeom>
        </p:spPr>
        <p:txBody>
          <a:bodyPr vert="horz" lIns="91440" tIns="45720" rIns="91440" bIns="45720" numCol="2" spcCol="252000" rtlCol="0">
            <a:normAutofit/>
          </a:bodyPr>
          <a:lstStyle/>
          <a:p>
            <a:pPr lvl="0"/>
            <a:endParaRPr lang="en-US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9D84E1E-E214-4026-9CEB-970762588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513" y="155575"/>
            <a:ext cx="540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/>
              <a:t>ÜBERSCHRIFT / TITEL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2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A353619B-C9C3-4D80-A285-0A97FD8D17CA}"/>
              </a:ext>
            </a:extLst>
          </p:cNvPr>
          <p:cNvSpPr/>
          <p:nvPr userDrawn="1"/>
        </p:nvSpPr>
        <p:spPr>
          <a:xfrm>
            <a:off x="0" y="258793"/>
            <a:ext cx="6858000" cy="641208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AC5275FA-4629-45C6-9C35-FFBBD1BD954E}"/>
              </a:ext>
            </a:extLst>
          </p:cNvPr>
          <p:cNvSpPr/>
          <p:nvPr userDrawn="1"/>
        </p:nvSpPr>
        <p:spPr>
          <a:xfrm>
            <a:off x="0" y="9474000"/>
            <a:ext cx="6858000" cy="432000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513" y="1039547"/>
            <a:ext cx="5400000" cy="8342578"/>
          </a:xfrm>
          <a:prstGeom prst="rect">
            <a:avLst/>
          </a:prstGeom>
        </p:spPr>
        <p:txBody>
          <a:bodyPr vert="horz" lIns="91440" tIns="45720" rIns="91440" bIns="45720" numCol="2" spcCol="252000" rtlCol="0">
            <a:normAutofit/>
          </a:bodyPr>
          <a:lstStyle/>
          <a:p>
            <a:pPr lvl="0"/>
            <a:endParaRPr lang="en-US"/>
          </a:p>
        </p:txBody>
      </p:sp>
      <p:sp>
        <p:nvSpPr>
          <p:cNvPr id="30" name="Title Placeholder 1">
            <a:extLst>
              <a:ext uri="{FF2B5EF4-FFF2-40B4-BE49-F238E27FC236}">
                <a16:creationId xmlns:a16="http://schemas.microsoft.com/office/drawing/2014/main" id="{94748425-6E2F-431D-BAB1-6BA1295D3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513" y="155575"/>
            <a:ext cx="540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/>
              <a:t>ÜBERSCHRIFT / TITEL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93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kern="1200" cap="all" baseline="0">
          <a:solidFill>
            <a:schemeClr val="bg1"/>
          </a:solidFill>
          <a:latin typeface="Nexa Bold" panose="02000000000000000000" pitchFamily="50" charset="0"/>
          <a:ea typeface="Source Sans Pro ExtraLight" panose="020B0303030403020204" pitchFamily="34" charset="0"/>
          <a:cs typeface="+mj-cs"/>
        </a:defRPr>
      </a:lvl1pPr>
    </p:titleStyle>
    <p:bodyStyle>
      <a:lvl1pPr marL="0" indent="0" algn="just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B986D128-AEC5-4BB9-B801-26CF85451482}"/>
              </a:ext>
            </a:extLst>
          </p:cNvPr>
          <p:cNvSpPr txBox="1">
            <a:spLocks/>
          </p:cNvSpPr>
          <p:nvPr userDrawn="1"/>
        </p:nvSpPr>
        <p:spPr>
          <a:xfrm>
            <a:off x="6038850" y="5210836"/>
            <a:ext cx="819150" cy="391345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300000"/>
              </a:lnSpc>
            </a:pPr>
            <a:endParaRPr lang="en-US" sz="800" cap="small" baseline="0">
              <a:solidFill>
                <a:schemeClr val="tx1"/>
              </a:solidFill>
              <a:latin typeface="Nexa Text Demo Bold" panose="00000700000000000000" pitchFamily="2" charset="0"/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3EEB901F-9F27-4E5E-901F-B46DD130DEE5}"/>
              </a:ext>
            </a:extLst>
          </p:cNvPr>
          <p:cNvCxnSpPr>
            <a:cxnSpLocks/>
          </p:cNvCxnSpPr>
          <p:nvPr userDrawn="1"/>
        </p:nvCxnSpPr>
        <p:spPr>
          <a:xfrm>
            <a:off x="6022316" y="900001"/>
            <a:ext cx="0" cy="8482124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eck 13">
            <a:extLst>
              <a:ext uri="{FF2B5EF4-FFF2-40B4-BE49-F238E27FC236}">
                <a16:creationId xmlns:a16="http://schemas.microsoft.com/office/drawing/2014/main" id="{FBA7D63F-01FA-4248-84AD-AD6DC1392310}"/>
              </a:ext>
            </a:extLst>
          </p:cNvPr>
          <p:cNvSpPr/>
          <p:nvPr userDrawn="1"/>
        </p:nvSpPr>
        <p:spPr>
          <a:xfrm>
            <a:off x="0" y="258793"/>
            <a:ext cx="6858000" cy="641208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6F6B8876-E827-46A7-B6F0-13D7B6859125}"/>
              </a:ext>
            </a:extLst>
          </p:cNvPr>
          <p:cNvSpPr/>
          <p:nvPr userDrawn="1"/>
        </p:nvSpPr>
        <p:spPr>
          <a:xfrm>
            <a:off x="0" y="9653998"/>
            <a:ext cx="6858000" cy="252001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340449BD-684B-49BD-A86B-423A8F02B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1039547"/>
            <a:ext cx="5400000" cy="8342578"/>
          </a:xfrm>
          <a:prstGeom prst="rect">
            <a:avLst/>
          </a:prstGeom>
        </p:spPr>
        <p:txBody>
          <a:bodyPr vert="horz" lIns="91440" tIns="45720" rIns="91440" bIns="45720" numCol="2" spcCol="252000" rtlCol="0">
            <a:normAutofit/>
          </a:bodyPr>
          <a:lstStyle/>
          <a:p>
            <a:pPr lvl="0"/>
            <a:endParaRPr lang="en-US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987A220C-BE76-4D33-AA83-674A0911C9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" y="9654000"/>
            <a:ext cx="458628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de-DE"/>
              <a:t>TU Dresden: Professur für Didaktik der Informatik, Katja Michalowski | Markus Sprenger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CFE5ED7D-95D8-45E3-9C7C-80BB9412B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654000"/>
            <a:ext cx="154305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96BBF2D3-91B6-4ED7-9E76-4A88DDFBBD9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5" name="Title Placeholder 1">
            <a:extLst>
              <a:ext uri="{FF2B5EF4-FFF2-40B4-BE49-F238E27FC236}">
                <a16:creationId xmlns:a16="http://schemas.microsoft.com/office/drawing/2014/main" id="{CE1AA5C6-3963-4261-B297-D867960A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155575"/>
            <a:ext cx="540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/>
              <a:t>ÜBERSCHRIFT / TITEL</a:t>
            </a:r>
            <a:endParaRPr lang="en-US"/>
          </a:p>
        </p:txBody>
      </p:sp>
      <p:pic>
        <p:nvPicPr>
          <p:cNvPr id="3074" name="Picture 2" descr="Bildergebnis für lego boost logo">
            <a:extLst>
              <a:ext uri="{FF2B5EF4-FFF2-40B4-BE49-F238E27FC236}">
                <a16:creationId xmlns:a16="http://schemas.microsoft.com/office/drawing/2014/main" id="{BCE9B6EC-8839-4B09-8546-CC1C64FE83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5043" y="501625"/>
            <a:ext cx="626763" cy="172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3630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6" r:id="rId2"/>
  </p:sldLayoutIdLst>
  <p:hf hdr="0" dt="0"/>
  <p:txStyles>
    <p:titleStyle>
      <a:lvl1pPr algn="r" defTabSz="685800" rtl="0" eaLnBrk="1" latinLnBrk="0" hangingPunct="1">
        <a:lnSpc>
          <a:spcPct val="90000"/>
        </a:lnSpc>
        <a:spcBef>
          <a:spcPct val="0"/>
        </a:spcBef>
        <a:buNone/>
        <a:defRPr sz="2800" kern="1200" cap="all" baseline="0">
          <a:solidFill>
            <a:schemeClr val="bg1"/>
          </a:solidFill>
          <a:latin typeface="Nexa Bold" panose="02000000000000000000" pitchFamily="50" charset="0"/>
          <a:ea typeface="Source Sans Pro ExtraLight" panose="020B0303030403020204" pitchFamily="34" charset="0"/>
          <a:cs typeface="+mj-cs"/>
        </a:defRPr>
      </a:lvl1pPr>
    </p:titleStyle>
    <p:bodyStyle>
      <a:lvl1pPr marL="0" indent="0" algn="just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hyperlink" Target="https://creativecommons.org/licenses/by-sa/4.0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7.png"/><Relationship Id="rId7" Type="http://schemas.openxmlformats.org/officeDocument/2006/relationships/hyperlink" Target="https://creativecommons.org/licenses/by-sa/4.0/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4.png"/><Relationship Id="rId5" Type="http://schemas.openxmlformats.org/officeDocument/2006/relationships/image" Target="../media/image10.png"/><Relationship Id="rId10" Type="http://schemas.openxmlformats.org/officeDocument/2006/relationships/image" Target="../media/image13.png"/><Relationship Id="rId4" Type="http://schemas.openxmlformats.org/officeDocument/2006/relationships/image" Target="../media/image18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6.png"/><Relationship Id="rId7" Type="http://schemas.openxmlformats.org/officeDocument/2006/relationships/hyperlink" Target="https://creativecommons.org/licenses/by-sa/4.0/" TargetMode="Externa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0.png"/><Relationship Id="rId5" Type="http://schemas.openxmlformats.org/officeDocument/2006/relationships/image" Target="../media/image10.png"/><Relationship Id="rId10" Type="http://schemas.openxmlformats.org/officeDocument/2006/relationships/image" Target="../media/image19.png"/><Relationship Id="rId4" Type="http://schemas.openxmlformats.org/officeDocument/2006/relationships/image" Target="../media/image27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5.png"/><Relationship Id="rId7" Type="http://schemas.openxmlformats.org/officeDocument/2006/relationships/hyperlink" Target="https://creativecommons.org/licenses/by-sa/4.0/" TargetMode="External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22.png"/><Relationship Id="rId4" Type="http://schemas.openxmlformats.org/officeDocument/2006/relationships/image" Target="../media/image36.png"/><Relationship Id="rId9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2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9.png"/><Relationship Id="rId4" Type="http://schemas.openxmlformats.org/officeDocument/2006/relationships/hyperlink" Target="https://creativecommons.org/licenses/by-sa/4.0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NUL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9.png"/><Relationship Id="rId4" Type="http://schemas.openxmlformats.org/officeDocument/2006/relationships/hyperlink" Target="https://creativecommons.org/licenses/by-sa/4.0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../media/image11.png"/><Relationship Id="rId7" Type="http://schemas.openxmlformats.org/officeDocument/2006/relationships/image" Target="NUL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NULL"/><Relationship Id="rId5" Type="http://schemas.openxmlformats.org/officeDocument/2006/relationships/image" Target="../media/image9.png"/><Relationship Id="rId4" Type="http://schemas.openxmlformats.org/officeDocument/2006/relationships/hyperlink" Target="https://creativecommons.org/licenses/by-sa/4.0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hyperlink" Target="https://creativecommons.org/licenses/by-sa/4.0/" TargetMode="Externa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el 2">
            <a:extLst>
              <a:ext uri="{FF2B5EF4-FFF2-40B4-BE49-F238E27FC236}">
                <a16:creationId xmlns:a16="http://schemas.microsoft.com/office/drawing/2014/main" id="{D9683AA3-2721-4CF3-81C2-31BCD69C4508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de-DE" sz="1400" b="1" cap="none">
                <a:solidFill>
                  <a:srgbClr val="7BDB8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Puzzle di </a:t>
            </a:r>
            <a:r>
              <a:rPr lang="de-DE" sz="1400" b="1" cap="none" err="1">
                <a:solidFill>
                  <a:srgbClr val="7BDB8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Gruppo</a:t>
            </a:r>
            <a:r>
              <a:rPr lang="de-DE" sz="1400" b="1" cap="none">
                <a:solidFill>
                  <a:srgbClr val="7BDB8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de-DE" sz="1400" b="1" cap="none" err="1">
                <a:solidFill>
                  <a:srgbClr val="7BDB8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Reazioni</a:t>
            </a:r>
            <a:r>
              <a:rPr lang="de-DE" sz="1400" b="1" cap="none">
                <a:solidFill>
                  <a:srgbClr val="7BDB8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400" b="1" cap="none" err="1">
                <a:solidFill>
                  <a:srgbClr val="7BDB8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Nucleari</a:t>
            </a:r>
            <a:endParaRPr lang="de-DE" sz="1400" b="1">
              <a:solidFill>
                <a:srgbClr val="7BDB8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0B982EB-C5CC-45D0-AEEA-A235E8FE9A5F}"/>
              </a:ext>
            </a:extLst>
          </p:cNvPr>
          <p:cNvSpPr/>
          <p:nvPr/>
        </p:nvSpPr>
        <p:spPr>
          <a:xfrm>
            <a:off x="618313" y="1064204"/>
            <a:ext cx="5520546" cy="2959489"/>
          </a:xfrm>
          <a:prstGeom prst="roundRect">
            <a:avLst>
              <a:gd name="adj" fmla="val 0"/>
            </a:avLst>
          </a:prstGeom>
          <a:noFill/>
          <a:ln>
            <a:solidFill>
              <a:srgbClr val="9AD8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br>
              <a:rPr lang="de-DE" sz="900">
                <a:solidFill>
                  <a:schemeClr val="tx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</a:br>
            <a:endParaRPr lang="de-DE" sz="900">
              <a:solidFill>
                <a:schemeClr val="tx1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53EF3D3-9136-4F88-91F7-5FAA5A20880C}"/>
              </a:ext>
            </a:extLst>
          </p:cNvPr>
          <p:cNvSpPr txBox="1"/>
          <p:nvPr/>
        </p:nvSpPr>
        <p:spPr>
          <a:xfrm>
            <a:off x="629263" y="4125052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Compito</a:t>
            </a:r>
            <a:r>
              <a:rPr lang="de-DE" sz="11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100" b="1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Avanzato</a:t>
            </a:r>
            <a:r>
              <a:rPr lang="de-DE" sz="11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de-DE" sz="1100" b="1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Medicina</a:t>
            </a:r>
            <a:r>
              <a:rPr lang="de-DE" sz="11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100" b="1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Nucleare</a:t>
            </a:r>
            <a:endParaRPr lang="de-DE" sz="1100" b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79D62FE-0BAB-4BE1-A866-5853F165A1C6}"/>
              </a:ext>
            </a:extLst>
          </p:cNvPr>
          <p:cNvSpPr txBox="1"/>
          <p:nvPr/>
        </p:nvSpPr>
        <p:spPr>
          <a:xfrm>
            <a:off x="618313" y="4417701"/>
            <a:ext cx="552054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/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medicina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I nuclei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radioattivi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sono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spesso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utilizzati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per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trattamenti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terapeutici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Ad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esempio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emettitori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beta-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meno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possono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essere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introdotti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nell’organism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dove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decadono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rilasciando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radiazioni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Un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tipico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esempio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è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costituito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da I-131 (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iodio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),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accumula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nella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tiroide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 produce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decadimenti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beta-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meno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al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suo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interno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E397BDB8-0F9F-4CBF-8EA5-954FED3147B5}"/>
              </a:ext>
            </a:extLst>
          </p:cNvPr>
          <p:cNvSpPr txBox="1"/>
          <p:nvPr/>
        </p:nvSpPr>
        <p:spPr>
          <a:xfrm>
            <a:off x="618311" y="5082660"/>
            <a:ext cx="5520545" cy="365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Scrivi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l’equazione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per il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decadimento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del I-131 e individua quale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elemento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viene</a:t>
            </a:r>
            <a:r>
              <a:rPr lang="en-GB" sz="85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prodursi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Usa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 carta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dei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nuclidi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 la formula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riportata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nel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pannello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“In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pillole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”. </a:t>
            </a:r>
            <a:endParaRPr lang="en-GB" sz="85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48A547E8-3BDC-43BE-9DEA-AE7AC38A2E06}"/>
              </a:ext>
            </a:extLst>
          </p:cNvPr>
          <p:cNvSpPr/>
          <p:nvPr/>
        </p:nvSpPr>
        <p:spPr>
          <a:xfrm>
            <a:off x="990598" y="5521363"/>
            <a:ext cx="5148258" cy="381771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5308FA15-E4AA-4096-A663-155C1885A42E}"/>
              </a:ext>
            </a:extLst>
          </p:cNvPr>
          <p:cNvSpPr txBox="1"/>
          <p:nvPr/>
        </p:nvSpPr>
        <p:spPr>
          <a:xfrm>
            <a:off x="618310" y="5925992"/>
            <a:ext cx="5520545" cy="536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spcAft>
                <a:spcPts val="400"/>
              </a:spcAft>
              <a:buFont typeface="+mj-lt"/>
              <a:buAutoNum type="alphaLcParenR" startAt="2"/>
            </a:pP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quale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circostanza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potrebbe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essere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utile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introdurre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nel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corpo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umano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del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materiale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radioattivo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come I-131.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Prova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proporre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qualche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ipotesi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rispondi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alla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domanda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nel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box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sottostante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lang="en-GB" sz="85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8100" lvl="1" algn="ctr"/>
            <a:r>
              <a:rPr lang="en-GB" sz="850" i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Quale </a:t>
            </a:r>
            <a:r>
              <a:rPr lang="en-GB" sz="850" i="1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scopo</a:t>
            </a:r>
            <a:r>
              <a:rPr lang="en-GB" sz="850" i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medico </a:t>
            </a:r>
            <a:r>
              <a:rPr lang="en-GB" sz="850" i="1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può</a:t>
            </a:r>
            <a:r>
              <a:rPr lang="en-GB" sz="850" i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i="1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avere</a:t>
            </a:r>
            <a:r>
              <a:rPr lang="en-GB" sz="850" i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il nuclide </a:t>
            </a:r>
            <a:r>
              <a:rPr lang="en-GB" sz="850" i="1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radioattivo</a:t>
            </a:r>
            <a:r>
              <a:rPr lang="en-GB" sz="850" i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I-131?</a:t>
            </a: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2800BA20-96F6-4800-9E8E-022FC5C2E52B}"/>
              </a:ext>
            </a:extLst>
          </p:cNvPr>
          <p:cNvSpPr/>
          <p:nvPr/>
        </p:nvSpPr>
        <p:spPr>
          <a:xfrm>
            <a:off x="990598" y="6496780"/>
            <a:ext cx="5148263" cy="531961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6">
            <a:extLst>
              <a:ext uri="{FF2B5EF4-FFF2-40B4-BE49-F238E27FC236}">
                <a16:creationId xmlns:a16="http://schemas.microsoft.com/office/drawing/2014/main" id="{E4E0BABF-F88B-4E2F-9185-CAFC05248D9F}"/>
              </a:ext>
            </a:extLst>
          </p:cNvPr>
          <p:cNvSpPr txBox="1"/>
          <p:nvPr/>
        </p:nvSpPr>
        <p:spPr>
          <a:xfrm>
            <a:off x="4543477" y="2114152"/>
            <a:ext cx="1577792" cy="430887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70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 </a:t>
            </a:r>
            <a:r>
              <a:rPr lang="en-GB" sz="70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nucleo</a:t>
            </a:r>
            <a:r>
              <a:rPr lang="en-GB" sz="70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stabile di litio-6 </a:t>
            </a:r>
            <a:r>
              <a:rPr lang="en-GB" sz="70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viene</a:t>
            </a:r>
            <a:r>
              <a:rPr lang="en-GB" sz="70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70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prodotto</a:t>
            </a:r>
            <a:r>
              <a:rPr lang="en-GB" sz="70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GB" sz="70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partire</a:t>
            </a:r>
            <a:r>
              <a:rPr lang="en-GB" sz="70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da un </a:t>
            </a:r>
            <a:r>
              <a:rPr lang="en-GB" sz="70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nucleo</a:t>
            </a:r>
            <a:r>
              <a:rPr lang="en-GB" sz="70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 elio-6 </a:t>
            </a:r>
            <a:r>
              <a:rPr lang="en-GB" sz="70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</a:t>
            </a:r>
            <a:r>
              <a:rPr lang="en-GB" sz="70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ha </a:t>
            </a:r>
            <a:r>
              <a:rPr lang="en-GB" sz="70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neutroni</a:t>
            </a:r>
            <a:r>
              <a:rPr lang="en-GB" sz="70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en-GB" sz="70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eccesso</a:t>
            </a:r>
            <a:r>
              <a:rPr lang="en-GB" sz="70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con </a:t>
            </a:r>
            <a:r>
              <a:rPr lang="en-GB" sz="70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l’aiuto</a:t>
            </a:r>
            <a:r>
              <a:rPr lang="en-GB" sz="70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 un </a:t>
            </a:r>
            <a:r>
              <a:rPr lang="en-GB" sz="70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decadimento</a:t>
            </a:r>
            <a:r>
              <a:rPr lang="en-GB" sz="70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beta-</a:t>
            </a:r>
            <a:r>
              <a:rPr lang="en-GB" sz="70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meno</a:t>
            </a:r>
            <a:endParaRPr lang="en-GB" sz="70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3" name="Rechteck: abgerundete Ecken 42">
            <a:extLst>
              <a:ext uri="{FF2B5EF4-FFF2-40B4-BE49-F238E27FC236}">
                <a16:creationId xmlns:a16="http://schemas.microsoft.com/office/drawing/2014/main" id="{CCDEA1EA-83FA-45A8-99FA-96A697546CA4}"/>
              </a:ext>
            </a:extLst>
          </p:cNvPr>
          <p:cNvSpPr/>
          <p:nvPr/>
        </p:nvSpPr>
        <p:spPr>
          <a:xfrm>
            <a:off x="618311" y="1073013"/>
            <a:ext cx="5520542" cy="217350"/>
          </a:xfrm>
          <a:prstGeom prst="roundRect">
            <a:avLst>
              <a:gd name="adj" fmla="val 0"/>
            </a:avLst>
          </a:prstGeom>
          <a:solidFill>
            <a:srgbClr val="9AD8A4"/>
          </a:solidFill>
          <a:ln>
            <a:solidFill>
              <a:srgbClr val="9AD8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B050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82D2F8D-7F59-49F2-B1F1-81A92852E3D3}"/>
              </a:ext>
            </a:extLst>
          </p:cNvPr>
          <p:cNvSpPr txBox="1"/>
          <p:nvPr/>
        </p:nvSpPr>
        <p:spPr>
          <a:xfrm>
            <a:off x="640379" y="1047749"/>
            <a:ext cx="54751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cap="none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Identikit</a:t>
            </a:r>
            <a:r>
              <a:rPr lang="de-DE" sz="1200" b="1" cap="non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de-DE" sz="1200" b="1" cap="none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Decadimento</a:t>
            </a:r>
            <a:r>
              <a:rPr lang="de-DE" sz="1200" b="1" cap="non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l-GR" sz="1200" b="1" cap="non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β</a:t>
            </a:r>
            <a:r>
              <a:rPr lang="de-DE" sz="1200" b="1" cap="none" baseline="30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endParaRPr lang="de-DE" sz="1200" b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5D7814D-9D10-448B-BAC8-B670114CEC88}"/>
                  </a:ext>
                </a:extLst>
              </p:cNvPr>
              <p:cNvSpPr txBox="1"/>
              <p:nvPr/>
            </p:nvSpPr>
            <p:spPr>
              <a:xfrm>
                <a:off x="640384" y="1312593"/>
                <a:ext cx="3882562" cy="270796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just">
                  <a:lnSpc>
                    <a:spcPct val="107000"/>
                  </a:lnSpc>
                  <a:spcBef>
                    <a:spcPts val="600"/>
                  </a:spcBef>
                </a:pP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Il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decadimento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85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e-DE" sz="850" i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β</m:t>
                        </m:r>
                      </m:e>
                      <m:sup>
                        <m:r>
                          <a:rPr lang="de-DE" sz="850" i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è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un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decadimento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nuclear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che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può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accadere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quando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un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nucleo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ha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un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minor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numero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di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protoni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rispetto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al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numero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di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neutroni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Al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fine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di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raggiungere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la </a:t>
                </a:r>
                <a:r>
                  <a:rPr lang="de-DE" sz="850" b="1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stabilità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(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una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configurazione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di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stabilità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nucleare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a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partire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da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questo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b="1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eccesso</a:t>
                </a:r>
                <a:r>
                  <a:rPr lang="de-DE" sz="850" b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di </a:t>
                </a:r>
                <a:r>
                  <a:rPr lang="de-DE" sz="850" b="1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neutroni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un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neutrone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all‘interno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del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nucleo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si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trasforma</a:t>
                </a:r>
                <a:r>
                  <a:rPr lang="de-DE" sz="85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in </a:t>
                </a:r>
                <a:r>
                  <a:rPr lang="de-DE" sz="85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un</a:t>
                </a:r>
                <a:r>
                  <a:rPr lang="de-DE" sz="85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protone</a:t>
                </a:r>
                <a:r>
                  <a:rPr lang="en-GB" sz="85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Questa </a:t>
                </a:r>
                <a:r>
                  <a:rPr lang="en-GB" sz="85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trasformazione</a:t>
                </a:r>
                <a:r>
                  <a:rPr lang="en-GB" sz="85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produce </a:t>
                </a:r>
                <a:r>
                  <a:rPr lang="en-GB" sz="85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anche</a:t>
                </a:r>
                <a:r>
                  <a:rPr lang="en-GB" sz="85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un </a:t>
                </a:r>
                <a:r>
                  <a:rPr lang="en-GB" sz="850" b="1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Elettrone</a:t>
                </a:r>
                <a:r>
                  <a:rPr lang="en-GB" sz="85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85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DE" sz="850" b="1" i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𝐞</m:t>
                        </m:r>
                      </m:e>
                      <m:sup>
                        <m:r>
                          <a:rPr lang="de-DE" sz="850" b="1" i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ed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un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b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Neutrino </a:t>
                </a:r>
                <a14:m>
                  <m:oMath xmlns:m="http://schemas.openxmlformats.org/officeDocument/2006/math">
                    <m:r>
                      <a:rPr lang="de-DE" sz="850" b="1" i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𝛎</m:t>
                    </m:r>
                  </m:oMath>
                </a14:m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che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vengono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emessi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sotto forma di </a:t>
                </a:r>
                <a:r>
                  <a:rPr lang="de-DE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radiazione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</a:t>
                </a:r>
                <a:r>
                  <a:rPr lang="en-GB" sz="85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Il neutrino </a:t>
                </a:r>
                <a:r>
                  <a:rPr lang="en-GB" sz="85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può</a:t>
                </a:r>
                <a:r>
                  <a:rPr lang="en-GB" sz="85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sz="85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essere</a:t>
                </a:r>
                <a:r>
                  <a:rPr lang="en-GB" sz="85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sz="85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trascurato</a:t>
                </a:r>
                <a:r>
                  <a:rPr lang="en-GB" sz="85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sz="85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nella</a:t>
                </a:r>
                <a:r>
                  <a:rPr lang="en-GB" sz="85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nostra </a:t>
                </a:r>
                <a:r>
                  <a:rPr lang="en-GB" sz="85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trattazione</a:t>
                </a:r>
                <a:r>
                  <a:rPr lang="en-GB" sz="85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ma </a:t>
                </a:r>
                <a:r>
                  <a:rPr lang="en-GB" sz="85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l’elettrone</a:t>
                </a:r>
                <a:r>
                  <a:rPr lang="en-GB" sz="85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da </a:t>
                </a:r>
                <a:r>
                  <a:rPr lang="en-GB" sz="85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luogo</a:t>
                </a:r>
                <a:r>
                  <a:rPr lang="en-GB" sz="85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sz="85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alla</a:t>
                </a:r>
                <a:r>
                  <a:rPr lang="en-GB" sz="85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sz="85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cosidetta</a:t>
                </a:r>
                <a:r>
                  <a:rPr lang="en-GB" sz="85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sz="850" b="1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Radiazione</a:t>
                </a:r>
                <a:r>
                  <a:rPr lang="en-GB" sz="850" b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Beta-Meno</a:t>
                </a:r>
                <a:r>
                  <a:rPr lang="en-GB" sz="85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de-DE" sz="85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Sebbene</a:t>
                </a:r>
                <a:r>
                  <a:rPr lang="de-DE" sz="85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questa</a:t>
                </a:r>
                <a:r>
                  <a:rPr lang="de-DE" sz="85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abbia</a:t>
                </a:r>
                <a:r>
                  <a:rPr lang="de-DE" sz="85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un</a:t>
                </a:r>
                <a:r>
                  <a:rPr lang="de-DE" sz="85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basso</a:t>
                </a:r>
                <a:r>
                  <a:rPr lang="de-DE" sz="85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potere</a:t>
                </a:r>
                <a:r>
                  <a:rPr lang="de-DE" sz="85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penetrante, </a:t>
                </a:r>
                <a:r>
                  <a:rPr lang="de-DE" sz="850" err="1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può</a:t>
                </a:r>
                <a:r>
                  <a:rPr lang="de-DE" sz="85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danneggiare</a:t>
                </a:r>
                <a:r>
                  <a:rPr lang="de-DE" sz="85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il</a:t>
                </a:r>
                <a:r>
                  <a:rPr lang="de-DE" sz="85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corpo</a:t>
                </a:r>
                <a:r>
                  <a:rPr lang="de-DE" sz="85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850" err="1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umano</a:t>
                </a:r>
                <a:r>
                  <a:rPr lang="de-DE" sz="85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se in alte dosi.</a:t>
                </a:r>
                <a:r>
                  <a:rPr lang="en-GB" sz="85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</a:p>
              <a:p>
                <a:pPr algn="just">
                  <a:lnSpc>
                    <a:spcPct val="107000"/>
                  </a:lnSpc>
                  <a:spcBef>
                    <a:spcPts val="600"/>
                  </a:spcBef>
                </a:pP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Riassumendo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la 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seguente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reazione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avviene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nel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nucleo</a:t>
                </a:r>
                <a:r>
                  <a:rPr lang="de-DE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:</a:t>
                </a: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</m:t>
                          </m:r>
                        </m:e>
                      </m:sPre>
                      <m:r>
                        <a:rPr lang="de-DE" sz="90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de-DE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p</m:t>
                          </m:r>
                        </m:e>
                      </m:sPre>
                      <m:r>
                        <a:rPr lang="de-DE" sz="90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Pre>
                        <m:sPrePr>
                          <m:ctrlPr>
                            <a:rPr lang="de-DE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  <m:e>
                          <m:sSup>
                            <m:sSupPr>
                              <m:ctrlPr>
                                <a:rPr lang="de-DE" sz="9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de-DE" sz="900" i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de-DE" sz="900" b="0" i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</m:sup>
                          </m:sSup>
                        </m:e>
                      </m:sPre>
                      <m:r>
                        <a:rPr lang="de-DE" sz="90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Pre>
                        <m:sPrePr>
                          <m:ctrlPr>
                            <a:rPr lang="de-DE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ν</m:t>
                          </m:r>
                        </m:e>
                      </m:sPre>
                    </m:oMath>
                  </m:oMathPara>
                </a14:m>
                <a:endParaRPr lang="de-DE" sz="900">
                  <a:solidFill>
                    <a:schemeClr val="tx1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700" i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Un </a:t>
                </a:r>
                <a:r>
                  <a:rPr lang="en-GB" sz="700" i="1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Neutrone</a:t>
                </a:r>
                <a:r>
                  <a:rPr lang="en-GB" sz="700" i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sz="700" i="1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è</a:t>
                </a:r>
                <a:r>
                  <a:rPr lang="en-GB" sz="700" i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sz="700" i="1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trasmormato</a:t>
                </a:r>
                <a:r>
                  <a:rPr lang="en-GB" sz="700" i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in un </a:t>
                </a:r>
                <a:r>
                  <a:rPr lang="en-GB" sz="700" i="1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Protone</a:t>
                </a:r>
                <a:r>
                  <a:rPr lang="en-GB" sz="700" i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</a:t>
                </a:r>
                <a:r>
                  <a:rPr lang="en-GB" sz="700" i="1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rilasciando</a:t>
                </a:r>
                <a:r>
                  <a:rPr lang="en-GB" sz="700" i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un </a:t>
                </a:r>
                <a:r>
                  <a:rPr lang="en-GB" sz="700" i="1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Elettrone</a:t>
                </a:r>
                <a:r>
                  <a:rPr lang="en-GB" sz="700" i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e un Neutrino</a:t>
                </a:r>
                <a:endParaRPr lang="de-DE" sz="700" i="1">
                  <a:solidFill>
                    <a:schemeClr val="tx1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1200"/>
                  </a:spcAft>
                </a:pP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Considerando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tutto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il 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nucleo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questo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significa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che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un nuovo element 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si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viene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a 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creare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(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dato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che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il 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nucleo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figlio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ha un 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protone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in 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più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). Il 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numero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di 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massa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rimane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lo 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stesso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durante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il </a:t>
                </a:r>
                <a:r>
                  <a:rPr lang="en-GB" sz="85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processo</a:t>
                </a:r>
                <a:r>
                  <a:rPr lang="en-GB" sz="85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5D7814D-9D10-448B-BAC8-B670114CEC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384" y="1312593"/>
                <a:ext cx="3882562" cy="27079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355CD7F8-C2D9-416E-B4E0-A24646031CDE}"/>
              </a:ext>
            </a:extLst>
          </p:cNvPr>
          <p:cNvGrpSpPr/>
          <p:nvPr/>
        </p:nvGrpSpPr>
        <p:grpSpPr>
          <a:xfrm>
            <a:off x="4522947" y="2602414"/>
            <a:ext cx="1615912" cy="1440011"/>
            <a:chOff x="724122" y="6674251"/>
            <a:chExt cx="2104802" cy="1440011"/>
          </a:xfrm>
          <a:noFill/>
        </p:grpSpPr>
        <p:sp>
          <p:nvSpPr>
            <p:cNvPr id="29" name="Rechteck: abgerundete Ecken 28">
              <a:extLst>
                <a:ext uri="{FF2B5EF4-FFF2-40B4-BE49-F238E27FC236}">
                  <a16:creationId xmlns:a16="http://schemas.microsoft.com/office/drawing/2014/main" id="{005CA72C-ED06-4CF5-A14F-0E40722080CD}"/>
                </a:ext>
              </a:extLst>
            </p:cNvPr>
            <p:cNvSpPr/>
            <p:nvPr/>
          </p:nvSpPr>
          <p:spPr>
            <a:xfrm>
              <a:off x="724125" y="6682045"/>
              <a:ext cx="2074411" cy="1419871"/>
            </a:xfrm>
            <a:prstGeom prst="roundRect">
              <a:avLst>
                <a:gd name="adj" fmla="val 107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feld 29">
                  <a:extLst>
                    <a:ext uri="{FF2B5EF4-FFF2-40B4-BE49-F238E27FC236}">
                      <a16:creationId xmlns:a16="http://schemas.microsoft.com/office/drawing/2014/main" id="{0A11F302-DB0C-485C-85CB-A503D23698FB}"/>
                    </a:ext>
                  </a:extLst>
                </p:cNvPr>
                <p:cNvSpPr txBox="1"/>
                <p:nvPr/>
              </p:nvSpPr>
              <p:spPr>
                <a:xfrm>
                  <a:off x="724122" y="6903994"/>
                  <a:ext cx="2074414" cy="1210268"/>
                </a:xfrm>
                <a:prstGeom prst="rect">
                  <a:avLst/>
                </a:prstGeom>
                <a:grpFill/>
              </p:spPr>
              <p:txBody>
                <a:bodyPr wrap="square" numCol="1" spcCol="108000" rtlCol="0">
                  <a:spAutoFit/>
                </a:bodyPr>
                <a:lstStyle/>
                <a:p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en-GB" sz="90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In </a:t>
                  </a:r>
                  <a:r>
                    <a:rPr lang="en-GB" sz="900" err="1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generale</a:t>
                  </a:r>
                  <a:r>
                    <a:rPr lang="en-GB" sz="90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 il </a:t>
                  </a:r>
                  <a:r>
                    <a:rPr lang="en-GB" sz="900" err="1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processo</a:t>
                  </a:r>
                  <a:r>
                    <a:rPr lang="en-GB" sz="90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 </a:t>
                  </a:r>
                  <a:r>
                    <a:rPr lang="en-GB" sz="900" err="1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è</a:t>
                  </a:r>
                  <a:r>
                    <a:rPr lang="en-GB" sz="90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 </a:t>
                  </a:r>
                  <a:r>
                    <a:rPr lang="en-GB" sz="900" err="1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così</a:t>
                  </a:r>
                  <a:r>
                    <a:rPr lang="en-GB" sz="90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 </a:t>
                  </a:r>
                  <a:r>
                    <a:rPr lang="en-GB" sz="900" err="1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schematizzato</a:t>
                  </a:r>
                  <a:r>
                    <a:rPr lang="en-GB" sz="90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:</a:t>
                  </a:r>
                  <a:br>
                    <a:rPr lang="de-DE" sz="90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14:m>
                    <m:oMath xmlns:m="http://schemas.openxmlformats.org/officeDocument/2006/math">
                      <m:sPre>
                        <m:sPrePr>
                          <m:ctrlPr>
                            <a:rPr lang="de-DE" sz="9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de-DE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𝐙</m:t>
                          </m:r>
                        </m:sub>
                        <m:sup>
                          <m:r>
                            <a:rPr lang="de-DE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𝐀</m:t>
                          </m:r>
                        </m:sup>
                        <m:e>
                          <m:r>
                            <a:rPr lang="de-DE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𝐗</m:t>
                          </m:r>
                        </m:e>
                      </m:sPre>
                      <m:r>
                        <a:rPr lang="de-DE" sz="900" b="1" i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de-DE" sz="9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de-DE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𝐙</m:t>
                          </m:r>
                          <m:r>
                            <a:rPr lang="de-DE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DE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de-DE" sz="900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𝑨</m:t>
                          </m:r>
                        </m:sup>
                        <m:e>
                          <m:r>
                            <a:rPr lang="de-DE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𝐘</m:t>
                          </m:r>
                        </m:e>
                      </m:sPre>
                      <m:r>
                        <a:rPr lang="de-DE" sz="900" b="1" i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Pre>
                        <m:sPrePr>
                          <m:ctrlPr>
                            <a:rPr lang="de-DE" sz="9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de-DE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DE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de-DE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𝟎</m:t>
                          </m:r>
                        </m:sup>
                        <m:e>
                          <m:r>
                            <a:rPr lang="de-DE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𝐞</m:t>
                          </m:r>
                        </m:e>
                      </m:sPre>
                      <m:r>
                        <a:rPr lang="de-DE" sz="900" b="1" i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Pre>
                        <m:sPrePr>
                          <m:ctrlPr>
                            <a:rPr lang="de-DE" sz="9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de-DE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de-DE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𝟎</m:t>
                          </m:r>
                        </m:sup>
                        <m:e>
                          <m:r>
                            <a:rPr lang="de-DE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𝛎</m:t>
                          </m:r>
                        </m:e>
                      </m:sPre>
                    </m:oMath>
                  </a14:m>
                  <a:endParaRPr lang="de-DE" sz="900" b="1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  <a:p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de-DE" sz="900" err="1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Avviene</a:t>
                  </a:r>
                  <a:r>
                    <a:rPr lang="de-DE" sz="90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 se:</a:t>
                  </a:r>
                  <a:br>
                    <a:rPr lang="de-DE" sz="90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:r>
                    <a:rPr lang="de-DE" sz="900" b="1" err="1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Eccesso</a:t>
                  </a:r>
                  <a:r>
                    <a:rPr lang="de-DE" sz="900" b="1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 di </a:t>
                  </a:r>
                  <a:r>
                    <a:rPr lang="de-DE" sz="900" b="1" err="1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Neutroni</a:t>
                  </a:r>
                  <a:endParaRPr lang="de-DE" sz="900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  <a:p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de-DE" sz="900" err="1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Radiatione</a:t>
                  </a:r>
                  <a:r>
                    <a:rPr lang="de-DE" sz="90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 </a:t>
                  </a:r>
                  <a:r>
                    <a:rPr lang="de-DE" sz="900" err="1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emessa</a:t>
                  </a:r>
                  <a:r>
                    <a:rPr lang="de-DE" sz="90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:</a:t>
                  </a:r>
                  <a:br>
                    <a:rPr lang="de-DE" sz="90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:r>
                    <a:rPr lang="de-DE" sz="900" b="1" err="1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Elettrone</a:t>
                  </a:r>
                  <a:endParaRPr lang="de-DE" sz="900" b="1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mc:Choice>
          <mc:Fallback xmlns="">
            <p:sp>
              <p:nvSpPr>
                <p:cNvPr id="30" name="Textfeld 29">
                  <a:extLst>
                    <a:ext uri="{FF2B5EF4-FFF2-40B4-BE49-F238E27FC236}">
                      <a16:creationId xmlns:a16="http://schemas.microsoft.com/office/drawing/2014/main" id="{0A11F302-DB0C-485C-85CB-A503D23698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122" y="6903994"/>
                  <a:ext cx="2074414" cy="1210268"/>
                </a:xfrm>
                <a:prstGeom prst="rect">
                  <a:avLst/>
                </a:prstGeom>
                <a:blipFill>
                  <a:blip r:embed="rId3"/>
                  <a:stretch>
                    <a:fillRect b="-101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Rechteck: abgerundete Ecken 30">
              <a:extLst>
                <a:ext uri="{FF2B5EF4-FFF2-40B4-BE49-F238E27FC236}">
                  <a16:creationId xmlns:a16="http://schemas.microsoft.com/office/drawing/2014/main" id="{F75A3ECA-D137-46A5-BD8C-BC1099BFA19E}"/>
                </a:ext>
              </a:extLst>
            </p:cNvPr>
            <p:cNvSpPr/>
            <p:nvPr/>
          </p:nvSpPr>
          <p:spPr>
            <a:xfrm>
              <a:off x="724124" y="6681132"/>
              <a:ext cx="2104800" cy="217350"/>
            </a:xfrm>
            <a:prstGeom prst="roundRect">
              <a:avLst>
                <a:gd name="adj" fmla="val 8283"/>
              </a:avLst>
            </a:prstGeom>
            <a:solidFill>
              <a:srgbClr val="9AD8A4"/>
            </a:solidFill>
            <a:ln>
              <a:solidFill>
                <a:srgbClr val="9AD8A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FF6565"/>
                </a:solidFill>
              </a:endParaRPr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8D63B0D8-F1C0-408E-BBFE-39786E3D5193}"/>
                </a:ext>
              </a:extLst>
            </p:cNvPr>
            <p:cNvSpPr/>
            <p:nvPr/>
          </p:nvSpPr>
          <p:spPr>
            <a:xfrm>
              <a:off x="773769" y="6717301"/>
              <a:ext cx="187567" cy="14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>
                  <a:solidFill>
                    <a:srgbClr val="7BDB80"/>
                  </a:solidFill>
                  <a:latin typeface="Tw Cen MT Condensed" panose="020B0606020104020203" pitchFamily="34" charset="0"/>
                </a:rPr>
                <a:t>!</a:t>
              </a:r>
            </a:p>
          </p:txBody>
        </p: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7B9FCACC-1F09-4224-80F1-F4BD343B7719}"/>
                </a:ext>
              </a:extLst>
            </p:cNvPr>
            <p:cNvSpPr txBox="1"/>
            <p:nvPr/>
          </p:nvSpPr>
          <p:spPr>
            <a:xfrm>
              <a:off x="936519" y="6674251"/>
              <a:ext cx="1682063" cy="246221"/>
            </a:xfrm>
            <a:prstGeom prst="rect">
              <a:avLst/>
            </a:prstGeom>
            <a:grpFill/>
          </p:spPr>
          <p:txBody>
            <a:bodyPr wrap="square" numCol="1" spcCol="108000" rtlCol="0">
              <a:spAutoFit/>
            </a:bodyPr>
            <a:lstStyle/>
            <a:p>
              <a:r>
                <a:rPr lang="de-DE" sz="1000" b="1">
                  <a:latin typeface="Nexa Bold" panose="02000000000000000000" pitchFamily="50" charset="0"/>
                  <a:ea typeface="Source Sans Pro" panose="020B0503030403020204" pitchFamily="34" charset="0"/>
                </a:rPr>
                <a:t>In </a:t>
              </a:r>
              <a:r>
                <a:rPr lang="de-DE" sz="1000" b="1" err="1">
                  <a:latin typeface="Nexa Bold" panose="02000000000000000000" pitchFamily="50" charset="0"/>
                  <a:ea typeface="Source Sans Pro" panose="020B0503030403020204" pitchFamily="34" charset="0"/>
                </a:rPr>
                <a:t>pillole</a:t>
              </a:r>
              <a:endParaRPr lang="de-DE" sz="1000">
                <a:latin typeface="Nexa Bold" panose="02000000000000000000" pitchFamily="50" charset="0"/>
                <a:ea typeface="Source Sans Pro" panose="020B0503030403020204" pitchFamily="34" charset="0"/>
              </a:endParaRPr>
            </a:p>
          </p:txBody>
        </p:sp>
      </p:grp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CE366669-0125-435B-8736-5586175CB68E}"/>
              </a:ext>
            </a:extLst>
          </p:cNvPr>
          <p:cNvCxnSpPr/>
          <p:nvPr/>
        </p:nvCxnSpPr>
        <p:spPr>
          <a:xfrm>
            <a:off x="4522946" y="1064204"/>
            <a:ext cx="0" cy="2956352"/>
          </a:xfrm>
          <a:prstGeom prst="line">
            <a:avLst/>
          </a:prstGeom>
          <a:ln w="12700">
            <a:solidFill>
              <a:srgbClr val="9AD8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>
            <a:extLst>
              <a:ext uri="{FF2B5EF4-FFF2-40B4-BE49-F238E27FC236}">
                <a16:creationId xmlns:a16="http://schemas.microsoft.com/office/drawing/2014/main" id="{0E116CB0-D2AD-4DC6-BFB6-69394736CDBB}"/>
              </a:ext>
            </a:extLst>
          </p:cNvPr>
          <p:cNvSpPr txBox="1"/>
          <p:nvPr/>
        </p:nvSpPr>
        <p:spPr>
          <a:xfrm>
            <a:off x="629263" y="7122897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Lavoro di </a:t>
            </a:r>
            <a:r>
              <a:rPr lang="de-DE" sz="1100" b="1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Gruppo</a:t>
            </a:r>
            <a:endParaRPr lang="de-DE" sz="1100" b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46A1DBAB-2340-474F-A764-CDFE227448EA}"/>
              </a:ext>
            </a:extLst>
          </p:cNvPr>
          <p:cNvSpPr txBox="1"/>
          <p:nvPr/>
        </p:nvSpPr>
        <p:spPr>
          <a:xfrm>
            <a:off x="618313" y="7367916"/>
            <a:ext cx="5520542" cy="1269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/>
            <a:r>
              <a:rPr lang="de-DE" sz="850" b="1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Qualcosa</a:t>
            </a:r>
            <a:r>
              <a:rPr lang="de-DE" sz="850" b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da </a:t>
            </a:r>
            <a:r>
              <a:rPr lang="de-DE" sz="850" b="1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spiegare</a:t>
            </a:r>
            <a:r>
              <a:rPr lang="de-DE" sz="850" b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Prendi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un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nucldeo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decada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beta-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meno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dalla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carta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dei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nuclidi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scrivi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l’equazione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del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decadimento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Usando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l’equazione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spiega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brevemente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il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decadimento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beta-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meno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 le sue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proprietà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Enuncia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modo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conciso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principi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della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terapia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medica con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radionuclidi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Spiega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le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tue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ipotesi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al punto b) ai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membri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del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gruppo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e, se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necessario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confronta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le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tue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idee con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una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ricercar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sul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web. </a:t>
            </a:r>
          </a:p>
          <a:p>
            <a:pPr marL="38100" lvl="1"/>
            <a:r>
              <a:rPr lang="it-IT" sz="85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Qualcosa da scoprire:</a:t>
            </a:r>
            <a:endParaRPr lang="de-DE" sz="850" b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l’aiuto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del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gruppo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2,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confronta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il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decadimento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beta-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meno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quello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beta-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più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 con la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cattura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elettronica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Osserva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le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tre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equazioni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decadimento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radioattivo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prova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descrivere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relazione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intercorre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loro</a:t>
            </a:r>
            <a:r>
              <a:rPr lang="en-GB" sz="85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04B179F1-B359-4296-9C2D-E9917F4C2214}"/>
              </a:ext>
            </a:extLst>
          </p:cNvPr>
          <p:cNvSpPr/>
          <p:nvPr/>
        </p:nvSpPr>
        <p:spPr>
          <a:xfrm>
            <a:off x="895350" y="8620992"/>
            <a:ext cx="5243506" cy="773458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30B65FE8-1684-55DA-C61E-5BFCB9A44FC6}"/>
              </a:ext>
            </a:extLst>
          </p:cNvPr>
          <p:cNvGrpSpPr/>
          <p:nvPr/>
        </p:nvGrpSpPr>
        <p:grpSpPr>
          <a:xfrm>
            <a:off x="4686781" y="1292185"/>
            <a:ext cx="1219739" cy="759295"/>
            <a:chOff x="4686781" y="1230268"/>
            <a:chExt cx="1219739" cy="759295"/>
          </a:xfrm>
        </p:grpSpPr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CF476064-38D6-7FB4-3F71-E53AC07E1205}"/>
                </a:ext>
              </a:extLst>
            </p:cNvPr>
            <p:cNvSpPr/>
            <p:nvPr/>
          </p:nvSpPr>
          <p:spPr>
            <a:xfrm>
              <a:off x="4925441" y="1512250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Ellipse 50">
              <a:extLst>
                <a:ext uri="{FF2B5EF4-FFF2-40B4-BE49-F238E27FC236}">
                  <a16:creationId xmlns:a16="http://schemas.microsoft.com/office/drawing/2014/main" id="{321E0AF1-61E8-6F52-6B24-6238C091520B}"/>
                </a:ext>
              </a:extLst>
            </p:cNvPr>
            <p:cNvSpPr/>
            <p:nvPr/>
          </p:nvSpPr>
          <p:spPr>
            <a:xfrm>
              <a:off x="4809527" y="151039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EA916CEF-CB11-48B9-DF23-CADC88C1AE1E}"/>
                </a:ext>
              </a:extLst>
            </p:cNvPr>
            <p:cNvSpPr/>
            <p:nvPr/>
          </p:nvSpPr>
          <p:spPr>
            <a:xfrm>
              <a:off x="4767850" y="1621088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7D43D091-8D00-9FB8-1860-BE11E9B82815}"/>
                </a:ext>
              </a:extLst>
            </p:cNvPr>
            <p:cNvSpPr/>
            <p:nvPr/>
          </p:nvSpPr>
          <p:spPr>
            <a:xfrm>
              <a:off x="4953441" y="1626525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E6BCFDBA-DA7C-7D5A-B1E8-739892FC5235}"/>
                </a:ext>
              </a:extLst>
            </p:cNvPr>
            <p:cNvSpPr/>
            <p:nvPr/>
          </p:nvSpPr>
          <p:spPr>
            <a:xfrm>
              <a:off x="4863963" y="1700334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09189342-1745-4851-48BE-80EF16383DF4}"/>
                </a:ext>
              </a:extLst>
            </p:cNvPr>
            <p:cNvSpPr/>
            <p:nvPr/>
          </p:nvSpPr>
          <p:spPr>
            <a:xfrm>
              <a:off x="4863441" y="1593012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DB55B08D-639D-8005-A5D5-ACA2F722C849}"/>
                </a:ext>
              </a:extLst>
            </p:cNvPr>
            <p:cNvSpPr/>
            <p:nvPr/>
          </p:nvSpPr>
          <p:spPr>
            <a:xfrm>
              <a:off x="5569742" y="1702364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Ellipse 53">
              <a:extLst>
                <a:ext uri="{FF2B5EF4-FFF2-40B4-BE49-F238E27FC236}">
                  <a16:creationId xmlns:a16="http://schemas.microsoft.com/office/drawing/2014/main" id="{33B3BC3B-1094-816D-D63E-5F7F480B721B}"/>
                </a:ext>
              </a:extLst>
            </p:cNvPr>
            <p:cNvSpPr/>
            <p:nvPr/>
          </p:nvSpPr>
          <p:spPr>
            <a:xfrm>
              <a:off x="5631220" y="1514280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6E196AAD-86AD-54D1-F45D-31B61B753C44}"/>
                </a:ext>
              </a:extLst>
            </p:cNvPr>
            <p:cNvSpPr/>
            <p:nvPr/>
          </p:nvSpPr>
          <p:spPr>
            <a:xfrm>
              <a:off x="5473629" y="1623118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34D6C7CC-F44A-A781-1E36-770B669CF5C7}"/>
                </a:ext>
              </a:extLst>
            </p:cNvPr>
            <p:cNvSpPr/>
            <p:nvPr/>
          </p:nvSpPr>
          <p:spPr>
            <a:xfrm>
              <a:off x="5515306" y="151242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Ellipse 56">
              <a:extLst>
                <a:ext uri="{FF2B5EF4-FFF2-40B4-BE49-F238E27FC236}">
                  <a16:creationId xmlns:a16="http://schemas.microsoft.com/office/drawing/2014/main" id="{EB25B3D4-2F53-F4E7-58B3-7B8B61FD33CB}"/>
                </a:ext>
              </a:extLst>
            </p:cNvPr>
            <p:cNvSpPr/>
            <p:nvPr/>
          </p:nvSpPr>
          <p:spPr>
            <a:xfrm>
              <a:off x="5659220" y="1628555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Ellipse 57">
              <a:extLst>
                <a:ext uri="{FF2B5EF4-FFF2-40B4-BE49-F238E27FC236}">
                  <a16:creationId xmlns:a16="http://schemas.microsoft.com/office/drawing/2014/main" id="{CCF03407-A977-6381-BB5D-88F50205D4DC}"/>
                </a:ext>
              </a:extLst>
            </p:cNvPr>
            <p:cNvSpPr/>
            <p:nvPr/>
          </p:nvSpPr>
          <p:spPr>
            <a:xfrm>
              <a:off x="5569220" y="1595042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" name="Gerade Verbindung mit Pfeil 7">
              <a:extLst>
                <a:ext uri="{FF2B5EF4-FFF2-40B4-BE49-F238E27FC236}">
                  <a16:creationId xmlns:a16="http://schemas.microsoft.com/office/drawing/2014/main" id="{CC894B0D-4978-D235-66B3-5CA7F37EE316}"/>
                </a:ext>
              </a:extLst>
            </p:cNvPr>
            <p:cNvCxnSpPr/>
            <p:nvPr/>
          </p:nvCxnSpPr>
          <p:spPr>
            <a:xfrm>
              <a:off x="5181601" y="1707599"/>
              <a:ext cx="242887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Ellipse 58">
              <a:extLst>
                <a:ext uri="{FF2B5EF4-FFF2-40B4-BE49-F238E27FC236}">
                  <a16:creationId xmlns:a16="http://schemas.microsoft.com/office/drawing/2014/main" id="{3FEF71A9-2797-C5FF-8F47-04EE3D3D6291}"/>
                </a:ext>
              </a:extLst>
            </p:cNvPr>
            <p:cNvSpPr/>
            <p:nvPr/>
          </p:nvSpPr>
          <p:spPr>
            <a:xfrm>
              <a:off x="5122737" y="1935563"/>
              <a:ext cx="54000" cy="54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0" name="Gerader Verbinder 59">
              <a:extLst>
                <a:ext uri="{FF2B5EF4-FFF2-40B4-BE49-F238E27FC236}">
                  <a16:creationId xmlns:a16="http://schemas.microsoft.com/office/drawing/2014/main" id="{B5B162C0-2FB1-CEB7-0E37-07D43B5C2342}"/>
                </a:ext>
              </a:extLst>
            </p:cNvPr>
            <p:cNvCxnSpPr>
              <a:cxnSpLocks/>
            </p:cNvCxnSpPr>
            <p:nvPr/>
          </p:nvCxnSpPr>
          <p:spPr>
            <a:xfrm>
              <a:off x="5071644" y="1881055"/>
              <a:ext cx="54000" cy="5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r Verbinder 61">
              <a:extLst>
                <a:ext uri="{FF2B5EF4-FFF2-40B4-BE49-F238E27FC236}">
                  <a16:creationId xmlns:a16="http://schemas.microsoft.com/office/drawing/2014/main" id="{803D06CD-F1BE-2FD5-ADD2-EFFD32BF94E0}"/>
                </a:ext>
              </a:extLst>
            </p:cNvPr>
            <p:cNvCxnSpPr>
              <a:cxnSpLocks/>
            </p:cNvCxnSpPr>
            <p:nvPr/>
          </p:nvCxnSpPr>
          <p:spPr>
            <a:xfrm>
              <a:off x="5076265" y="1909649"/>
              <a:ext cx="36000" cy="3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r Verbinder 62">
              <a:extLst>
                <a:ext uri="{FF2B5EF4-FFF2-40B4-BE49-F238E27FC236}">
                  <a16:creationId xmlns:a16="http://schemas.microsoft.com/office/drawing/2014/main" id="{42E4E085-CC10-BEBB-E29B-AED2C99A7E31}"/>
                </a:ext>
              </a:extLst>
            </p:cNvPr>
            <p:cNvCxnSpPr>
              <a:cxnSpLocks/>
            </p:cNvCxnSpPr>
            <p:nvPr/>
          </p:nvCxnSpPr>
          <p:spPr>
            <a:xfrm>
              <a:off x="5100081" y="1888216"/>
              <a:ext cx="36000" cy="3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feld 63">
                  <a:extLst>
                    <a:ext uri="{FF2B5EF4-FFF2-40B4-BE49-F238E27FC236}">
                      <a16:creationId xmlns:a16="http://schemas.microsoft.com/office/drawing/2014/main" id="{62D178C3-FD26-BA02-390C-93BF2A1ED88F}"/>
                    </a:ext>
                  </a:extLst>
                </p:cNvPr>
                <p:cNvSpPr txBox="1"/>
                <p:nvPr/>
              </p:nvSpPr>
              <p:spPr>
                <a:xfrm>
                  <a:off x="4686781" y="1230268"/>
                  <a:ext cx="529774" cy="25693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  <m:sup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𝟔</m:t>
                            </m:r>
                          </m:sup>
                          <m:e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𝐇𝐞</m:t>
                            </m:r>
                          </m:e>
                        </m:sPre>
                      </m:oMath>
                    </m:oMathPara>
                  </a14:m>
                  <a:endParaRPr lang="de-DE" sz="1000"/>
                </a:p>
              </p:txBody>
            </p:sp>
          </mc:Choice>
          <mc:Fallback xmlns="">
            <p:sp>
              <p:nvSpPr>
                <p:cNvPr id="64" name="Textfeld 63">
                  <a:extLst>
                    <a:ext uri="{FF2B5EF4-FFF2-40B4-BE49-F238E27FC236}">
                      <a16:creationId xmlns:a16="http://schemas.microsoft.com/office/drawing/2014/main" id="{62D178C3-FD26-BA02-390C-93BF2A1ED88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86781" y="1230268"/>
                  <a:ext cx="529774" cy="25693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feld 64">
                  <a:extLst>
                    <a:ext uri="{FF2B5EF4-FFF2-40B4-BE49-F238E27FC236}">
                      <a16:creationId xmlns:a16="http://schemas.microsoft.com/office/drawing/2014/main" id="{424C72F5-22D3-6297-3DFD-5772888D971A}"/>
                    </a:ext>
                  </a:extLst>
                </p:cNvPr>
                <p:cNvSpPr txBox="1"/>
                <p:nvPr/>
              </p:nvSpPr>
              <p:spPr>
                <a:xfrm>
                  <a:off x="5376746" y="1231396"/>
                  <a:ext cx="529774" cy="25763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b>
                          <m:sup>
                            <m:r>
                              <a:rPr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𝟔</m:t>
                            </m:r>
                          </m:sup>
                          <m:e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𝐋𝐢</m:t>
                            </m:r>
                          </m:e>
                        </m:sPre>
                      </m:oMath>
                    </m:oMathPara>
                  </a14:m>
                  <a:endParaRPr lang="de-DE" sz="1000"/>
                </a:p>
              </p:txBody>
            </p:sp>
          </mc:Choice>
          <mc:Fallback xmlns="">
            <p:sp>
              <p:nvSpPr>
                <p:cNvPr id="65" name="Textfeld 64">
                  <a:extLst>
                    <a:ext uri="{FF2B5EF4-FFF2-40B4-BE49-F238E27FC236}">
                      <a16:creationId xmlns:a16="http://schemas.microsoft.com/office/drawing/2014/main" id="{424C72F5-22D3-6297-3DFD-5772888D971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76746" y="1231396"/>
                  <a:ext cx="529774" cy="25763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feld 65">
                <a:extLst>
                  <a:ext uri="{FF2B5EF4-FFF2-40B4-BE49-F238E27FC236}">
                    <a16:creationId xmlns:a16="http://schemas.microsoft.com/office/drawing/2014/main" id="{D87D213D-9FAD-DEF6-683E-DB881B6C78AB}"/>
                  </a:ext>
                </a:extLst>
              </p:cNvPr>
              <p:cNvSpPr txBox="1"/>
              <p:nvPr/>
            </p:nvSpPr>
            <p:spPr>
              <a:xfrm>
                <a:off x="4993526" y="1955667"/>
                <a:ext cx="529774" cy="2154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800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DE" sz="800" b="1" i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𝐞</m:t>
                          </m:r>
                        </m:e>
                        <m:sup>
                          <m:r>
                            <a:rPr lang="de-DE" sz="800" b="1" i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de-DE" sz="1000"/>
              </a:p>
            </p:txBody>
          </p:sp>
        </mc:Choice>
        <mc:Fallback xmlns="">
          <p:sp>
            <p:nvSpPr>
              <p:cNvPr id="66" name="Textfeld 65">
                <a:extLst>
                  <a:ext uri="{FF2B5EF4-FFF2-40B4-BE49-F238E27FC236}">
                    <a16:creationId xmlns:a16="http://schemas.microsoft.com/office/drawing/2014/main" id="{D87D213D-9FAD-DEF6-683E-DB881B6C78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526" y="1955667"/>
                <a:ext cx="529774" cy="2154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>
            <a:extLst>
              <a:ext uri="{FF2B5EF4-FFF2-40B4-BE49-F238E27FC236}">
                <a16:creationId xmlns:a16="http://schemas.microsoft.com/office/drawing/2014/main" id="{BC565D50-8706-AF04-CCB6-9163BE801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con CC BY SA">
            <a:extLst>
              <a:ext uri="{FF2B5EF4-FFF2-40B4-BE49-F238E27FC236}">
                <a16:creationId xmlns:a16="http://schemas.microsoft.com/office/drawing/2014/main" id="{B5ABBD6A-7522-FB49-CFAB-2962A3524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13BDFC0A-8791-83D1-CC1E-028891C9C5B5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>
                <a:solidFill>
                  <a:schemeClr val="bg1"/>
                </a:solidFill>
              </a:rPr>
              <a:t>Materials created by Hannes Nitsche</a:t>
            </a:r>
            <a:br>
              <a:rPr lang="en-GB" sz="600">
                <a:solidFill>
                  <a:schemeClr val="bg1"/>
                </a:solidFill>
              </a:rPr>
            </a:br>
            <a:r>
              <a:rPr lang="en-GB" sz="600">
                <a:solidFill>
                  <a:schemeClr val="bg1"/>
                </a:solidFill>
                <a:hlinkClick r:id="rId9"/>
              </a:rPr>
              <a:t>Creative Commons Attribution-</a:t>
            </a:r>
            <a:r>
              <a:rPr lang="en-GB" sz="600" err="1">
                <a:solidFill>
                  <a:schemeClr val="bg1"/>
                </a:solidFill>
                <a:hlinkClick r:id="rId9"/>
              </a:rPr>
              <a:t>ShareAlike</a:t>
            </a:r>
            <a:r>
              <a:rPr lang="en-GB" sz="600">
                <a:solidFill>
                  <a:schemeClr val="bg1"/>
                </a:solidFill>
                <a:hlinkClick r:id="rId9"/>
              </a:rPr>
              <a:t> 4.0 International (CC-BY-SA 4.0)</a:t>
            </a:r>
            <a:r>
              <a:rPr lang="en-GB" sz="60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2" name="Picture 6">
            <a:extLst>
              <a:ext uri="{FF2B5EF4-FFF2-40B4-BE49-F238E27FC236}">
                <a16:creationId xmlns:a16="http://schemas.microsoft.com/office/drawing/2014/main" id="{E4CD33F9-696F-8137-8840-BD9826B1F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el 2">
            <a:extLst>
              <a:ext uri="{FF2B5EF4-FFF2-40B4-BE49-F238E27FC236}">
                <a16:creationId xmlns:a16="http://schemas.microsoft.com/office/drawing/2014/main" id="{3A2D1D31-0D4F-FBDB-A677-0D40CC5A292A}"/>
              </a:ext>
            </a:extLst>
          </p:cNvPr>
          <p:cNvSpPr txBox="1">
            <a:spLocks/>
          </p:cNvSpPr>
          <p:nvPr/>
        </p:nvSpPr>
        <p:spPr>
          <a:xfrm>
            <a:off x="618312" y="314788"/>
            <a:ext cx="5768201" cy="6112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de-DE" sz="2000" cap="none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Gruppo</a:t>
            </a:r>
            <a:r>
              <a:rPr lang="de-DE" sz="2000" cap="non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 : </a:t>
            </a:r>
            <a:r>
              <a:rPr lang="de-DE" sz="2000" cap="none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Decadimento</a:t>
            </a:r>
            <a:r>
              <a:rPr lang="de-DE" sz="2000" cap="non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l-GR" sz="2000" cap="non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β</a:t>
            </a:r>
            <a:r>
              <a:rPr lang="de-DE" sz="2000" cap="none" baseline="30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endParaRPr lang="de-DE" sz="2000" cap="none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449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93C833E8-3453-4819-98F6-9ECE7047E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314788"/>
            <a:ext cx="5768201" cy="611241"/>
          </a:xfrm>
        </p:spPr>
        <p:txBody>
          <a:bodyPr/>
          <a:lstStyle/>
          <a:p>
            <a:r>
              <a:rPr lang="de-DE" sz="2000" cap="none" err="1">
                <a:latin typeface="Open Sans"/>
                <a:ea typeface="Open Sans"/>
                <a:cs typeface="Open Sans"/>
              </a:rPr>
              <a:t>Gruppo</a:t>
            </a:r>
            <a:r>
              <a:rPr lang="de-DE" sz="2000" cap="none">
                <a:latin typeface="Open Sans"/>
                <a:ea typeface="Open Sans"/>
                <a:cs typeface="Open Sans"/>
              </a:rPr>
              <a:t> II : </a:t>
            </a:r>
            <a:r>
              <a:rPr lang="de-DE" sz="2000" cap="none" err="1">
                <a:latin typeface="Nexa Bold"/>
                <a:ea typeface="Open Sans"/>
                <a:cs typeface="Open Sans"/>
              </a:rPr>
              <a:t>Conversione</a:t>
            </a:r>
            <a:r>
              <a:rPr lang="de-DE" sz="2000" cap="none">
                <a:latin typeface="Open Sans"/>
                <a:ea typeface="Open Sans"/>
                <a:cs typeface="Open Sans"/>
              </a:rPr>
              <a:t> </a:t>
            </a:r>
            <a:r>
              <a:rPr lang="el-GR" sz="2000" cap="none">
                <a:latin typeface="Open Sans"/>
                <a:ea typeface="Open Sans"/>
                <a:cs typeface="Open Sans"/>
              </a:rPr>
              <a:t>β</a:t>
            </a:r>
            <a:r>
              <a:rPr lang="de-DE" sz="2000" cap="none" baseline="30000">
                <a:latin typeface="Open Sans"/>
                <a:ea typeface="Open Sans"/>
                <a:cs typeface="Open Sans"/>
              </a:rPr>
              <a:t>+</a:t>
            </a:r>
            <a:r>
              <a:rPr lang="de-DE" sz="2000" cap="none">
                <a:latin typeface="Open Sans"/>
                <a:ea typeface="Open Sans"/>
                <a:cs typeface="Open Sans"/>
              </a:rPr>
              <a:t> </a:t>
            </a:r>
          </a:p>
        </p:txBody>
      </p:sp>
      <p:sp>
        <p:nvSpPr>
          <p:cNvPr id="92" name="Titel 2">
            <a:extLst>
              <a:ext uri="{FF2B5EF4-FFF2-40B4-BE49-F238E27FC236}">
                <a16:creationId xmlns:a16="http://schemas.microsoft.com/office/drawing/2014/main" id="{D9683AA3-2721-4CF3-81C2-31BCD69C4508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de-DE" sz="1400" b="1" cap="none">
                <a:solidFill>
                  <a:srgbClr val="5DC4D9"/>
                </a:solidFill>
                <a:latin typeface="Open Sans"/>
                <a:ea typeface="Open Sans"/>
                <a:cs typeface="Open Sans"/>
              </a:rPr>
              <a:t>Puzzle di </a:t>
            </a:r>
            <a:r>
              <a:rPr lang="de-DE" sz="1400" b="1" cap="none" err="1">
                <a:solidFill>
                  <a:srgbClr val="5DC4D9"/>
                </a:solidFill>
                <a:latin typeface="Open Sans"/>
                <a:ea typeface="Open Sans"/>
                <a:cs typeface="Open Sans"/>
              </a:rPr>
              <a:t>Gruppo</a:t>
            </a:r>
            <a:r>
              <a:rPr lang="de-DE" sz="1400" b="1" cap="none">
                <a:solidFill>
                  <a:srgbClr val="5DC4D9"/>
                </a:solidFill>
                <a:latin typeface="Open Sans"/>
                <a:ea typeface="Open Sans"/>
                <a:cs typeface="Open Sans"/>
              </a:rPr>
              <a:t> | </a:t>
            </a:r>
            <a:r>
              <a:rPr lang="de-DE" sz="1400" b="1" cap="none" err="1">
                <a:solidFill>
                  <a:srgbClr val="5DC4D9"/>
                </a:solidFill>
                <a:latin typeface="Open Sans"/>
                <a:ea typeface="Open Sans"/>
                <a:cs typeface="Open Sans"/>
              </a:rPr>
              <a:t>Reazioni</a:t>
            </a:r>
            <a:r>
              <a:rPr lang="de-DE" sz="1400" b="1" cap="none">
                <a:solidFill>
                  <a:srgbClr val="5DC4D9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de-DE" sz="1400" b="1" cap="none" err="1">
                <a:solidFill>
                  <a:srgbClr val="5DC4D9"/>
                </a:solidFill>
                <a:latin typeface="Open Sans"/>
                <a:ea typeface="Open Sans"/>
                <a:cs typeface="Open Sans"/>
              </a:rPr>
              <a:t>Nucleari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0B982EB-C5CC-45D0-AEEA-A235E8FE9A5F}"/>
              </a:ext>
            </a:extLst>
          </p:cNvPr>
          <p:cNvSpPr/>
          <p:nvPr/>
        </p:nvSpPr>
        <p:spPr>
          <a:xfrm>
            <a:off x="618313" y="1064204"/>
            <a:ext cx="5520546" cy="3591465"/>
          </a:xfrm>
          <a:prstGeom prst="roundRect">
            <a:avLst>
              <a:gd name="adj" fmla="val 0"/>
            </a:avLst>
          </a:prstGeom>
          <a:noFill/>
          <a:ln>
            <a:solidFill>
              <a:srgbClr val="7BCF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br>
              <a:rPr lang="de-DE" sz="900">
                <a:solidFill>
                  <a:schemeClr val="tx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</a:br>
            <a:endParaRPr lang="de-DE" sz="900">
              <a:solidFill>
                <a:schemeClr val="tx1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53EF3D3-9136-4F88-91F7-5FAA5A20880C}"/>
              </a:ext>
            </a:extLst>
          </p:cNvPr>
          <p:cNvSpPr txBox="1"/>
          <p:nvPr/>
        </p:nvSpPr>
        <p:spPr>
          <a:xfrm>
            <a:off x="629263" y="4738462"/>
            <a:ext cx="5409751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100" b="1" dirty="0" err="1">
                <a:latin typeface="Open Sans"/>
                <a:ea typeface="Open Sans"/>
                <a:cs typeface="Open Sans"/>
              </a:rPr>
              <a:t>Esercizio</a:t>
            </a:r>
            <a:r>
              <a:rPr lang="de-DE" sz="1100" b="1" dirty="0">
                <a:latin typeface="Open Sans"/>
                <a:ea typeface="Open Sans"/>
                <a:cs typeface="Open Sans"/>
              </a:rPr>
              <a:t> </a:t>
            </a:r>
            <a:r>
              <a:rPr lang="de-DE" sz="1100" b="1" dirty="0" err="1">
                <a:latin typeface="Open Sans"/>
                <a:ea typeface="Open Sans"/>
                <a:cs typeface="Open Sans"/>
              </a:rPr>
              <a:t>Avanzato</a:t>
            </a:r>
            <a:r>
              <a:rPr lang="de-DE" sz="1100" b="1" dirty="0">
                <a:latin typeface="Open Sans"/>
                <a:ea typeface="Open Sans"/>
                <a:cs typeface="Open Sans"/>
              </a:rPr>
              <a:t>| </a:t>
            </a:r>
            <a:r>
              <a:rPr lang="de-DE" sz="1100" b="1" i="1" dirty="0" err="1">
                <a:latin typeface="Open Sans"/>
                <a:ea typeface="Open Sans"/>
                <a:cs typeface="Open Sans"/>
              </a:rPr>
              <a:t>Stay</a:t>
            </a:r>
            <a:r>
              <a:rPr lang="de-DE" sz="1100" b="1" i="1" dirty="0">
                <a:latin typeface="Open Sans"/>
                <a:ea typeface="Open Sans"/>
                <a:cs typeface="Open Sans"/>
              </a:rPr>
              <a:t> Positive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E397BDB8-0F9F-4CBF-8EA5-954FED3147B5}"/>
              </a:ext>
            </a:extLst>
          </p:cNvPr>
          <p:cNvSpPr txBox="1"/>
          <p:nvPr/>
        </p:nvSpPr>
        <p:spPr>
          <a:xfrm>
            <a:off x="618311" y="4991215"/>
            <a:ext cx="5520545" cy="3654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n-GB" sz="850" dirty="0" err="1">
                <a:latin typeface="Open Sans"/>
                <a:ea typeface="Open Sans"/>
                <a:cs typeface="Open Sans"/>
              </a:rPr>
              <a:t>Scrivere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l'equazione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del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decadimento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del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 F-18 </a:t>
            </a:r>
            <a:r>
              <a:rPr lang="en-GB" sz="850" dirty="0">
                <a:latin typeface="Open Sans"/>
                <a:ea typeface="Open Sans"/>
                <a:cs typeface="Open Sans"/>
              </a:rPr>
              <a:t>(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Fluoro</a:t>
            </a:r>
            <a:r>
              <a:rPr lang="en-GB" sz="850" dirty="0">
                <a:latin typeface="Open Sans"/>
                <a:ea typeface="Open Sans"/>
                <a:cs typeface="Open Sans"/>
              </a:rPr>
              <a:t>) 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determinare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quale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elemento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viene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prodotto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Usa la carta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nuclidi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e la formula del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riquadro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"In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Pillole</a:t>
            </a:r>
            <a:r>
              <a:rPr lang="en-GB" sz="850" dirty="0">
                <a:latin typeface="Open Sans"/>
                <a:ea typeface="Open Sans"/>
                <a:cs typeface="Open Sans"/>
              </a:rPr>
              <a:t>".</a:t>
            </a:r>
            <a:endParaRPr lang="en-GB" sz="850" dirty="0">
              <a:effectLst/>
              <a:latin typeface="Open Sans"/>
              <a:ea typeface="Open Sans"/>
              <a:cs typeface="Open Sans"/>
            </a:endParaRPr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48A547E8-3BDC-43BE-9DEA-AE7AC38A2E06}"/>
              </a:ext>
            </a:extLst>
          </p:cNvPr>
          <p:cNvSpPr/>
          <p:nvPr/>
        </p:nvSpPr>
        <p:spPr>
          <a:xfrm>
            <a:off x="990598" y="5434681"/>
            <a:ext cx="5148258" cy="381771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2800BA20-96F6-4800-9E8E-022FC5C2E52B}"/>
              </a:ext>
            </a:extLst>
          </p:cNvPr>
          <p:cNvSpPr/>
          <p:nvPr/>
        </p:nvSpPr>
        <p:spPr>
          <a:xfrm>
            <a:off x="990598" y="6264048"/>
            <a:ext cx="5148263" cy="531961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: abgerundete Ecken 42">
            <a:extLst>
              <a:ext uri="{FF2B5EF4-FFF2-40B4-BE49-F238E27FC236}">
                <a16:creationId xmlns:a16="http://schemas.microsoft.com/office/drawing/2014/main" id="{CCDEA1EA-83FA-45A8-99FA-96A697546CA4}"/>
              </a:ext>
            </a:extLst>
          </p:cNvPr>
          <p:cNvSpPr/>
          <p:nvPr/>
        </p:nvSpPr>
        <p:spPr>
          <a:xfrm>
            <a:off x="618311" y="1077776"/>
            <a:ext cx="5520542" cy="217350"/>
          </a:xfrm>
          <a:prstGeom prst="roundRect">
            <a:avLst>
              <a:gd name="adj" fmla="val 0"/>
            </a:avLst>
          </a:prstGeom>
          <a:solidFill>
            <a:srgbClr val="7BCFE0"/>
          </a:solidFill>
          <a:ln>
            <a:solidFill>
              <a:srgbClr val="7BCF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B050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82D2F8D-7F59-49F2-B1F1-81A92852E3D3}"/>
              </a:ext>
            </a:extLst>
          </p:cNvPr>
          <p:cNvSpPr txBox="1"/>
          <p:nvPr/>
        </p:nvSpPr>
        <p:spPr>
          <a:xfrm>
            <a:off x="635819" y="1052512"/>
            <a:ext cx="5479702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de-DE" sz="1200" b="1" err="1">
                <a:latin typeface="Open Sans"/>
                <a:ea typeface="Open Sans"/>
                <a:cs typeface="Open Sans"/>
              </a:rPr>
              <a:t>Identikit</a:t>
            </a:r>
            <a:r>
              <a:rPr lang="de-DE" sz="1200" b="1" cap="none">
                <a:latin typeface="Open Sans"/>
                <a:ea typeface="Open Sans"/>
                <a:cs typeface="Open Sans"/>
              </a:rPr>
              <a:t> : </a:t>
            </a:r>
            <a:r>
              <a:rPr lang="de-DE" sz="1200" b="1" err="1">
                <a:latin typeface="Open Sans"/>
                <a:ea typeface="Open Sans"/>
                <a:cs typeface="Open Sans"/>
              </a:rPr>
              <a:t>Conversione</a:t>
            </a:r>
            <a:r>
              <a:rPr lang="de-DE" sz="1200" b="1">
                <a:latin typeface="Open Sans"/>
                <a:ea typeface="Open Sans"/>
                <a:cs typeface="Open Sans"/>
              </a:rPr>
              <a:t> </a:t>
            </a:r>
            <a:r>
              <a:rPr lang="el-GR" sz="1200" b="1" cap="none">
                <a:latin typeface="Open Sans"/>
                <a:ea typeface="Open Sans"/>
                <a:cs typeface="Open Sans"/>
              </a:rPr>
              <a:t>β</a:t>
            </a:r>
            <a:r>
              <a:rPr lang="de-DE" sz="1200" b="1" baseline="30000">
                <a:latin typeface="Open Sans"/>
                <a:ea typeface="Open Sans"/>
                <a:cs typeface="Open Sans"/>
              </a:rPr>
              <a:t>+</a:t>
            </a:r>
            <a:endParaRPr lang="de-DE" sz="1200" b="1">
              <a:latin typeface="Open Sans"/>
              <a:ea typeface="Open Sans"/>
              <a:cs typeface="Open Sans"/>
            </a:endParaRPr>
          </a:p>
        </p:txBody>
      </p: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355CD7F8-C2D9-416E-B4E0-A24646031CDE}"/>
              </a:ext>
            </a:extLst>
          </p:cNvPr>
          <p:cNvGrpSpPr/>
          <p:nvPr/>
        </p:nvGrpSpPr>
        <p:grpSpPr>
          <a:xfrm>
            <a:off x="4523668" y="3310446"/>
            <a:ext cx="1615910" cy="1427665"/>
            <a:chOff x="724124" y="6674251"/>
            <a:chExt cx="2104800" cy="1427665"/>
          </a:xfrm>
        </p:grpSpPr>
        <p:sp>
          <p:nvSpPr>
            <p:cNvPr id="29" name="Rechteck: abgerundete Ecken 28">
              <a:extLst>
                <a:ext uri="{FF2B5EF4-FFF2-40B4-BE49-F238E27FC236}">
                  <a16:creationId xmlns:a16="http://schemas.microsoft.com/office/drawing/2014/main" id="{005CA72C-ED06-4CF5-A14F-0E40722080CD}"/>
                </a:ext>
              </a:extLst>
            </p:cNvPr>
            <p:cNvSpPr/>
            <p:nvPr/>
          </p:nvSpPr>
          <p:spPr>
            <a:xfrm>
              <a:off x="724125" y="6682045"/>
              <a:ext cx="2074411" cy="1419871"/>
            </a:xfrm>
            <a:prstGeom prst="roundRect">
              <a:avLst>
                <a:gd name="adj" fmla="val 1079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Rechteck: abgerundete Ecken 30">
              <a:extLst>
                <a:ext uri="{FF2B5EF4-FFF2-40B4-BE49-F238E27FC236}">
                  <a16:creationId xmlns:a16="http://schemas.microsoft.com/office/drawing/2014/main" id="{F75A3ECA-D137-46A5-BD8C-BC1099BFA19E}"/>
                </a:ext>
              </a:extLst>
            </p:cNvPr>
            <p:cNvSpPr/>
            <p:nvPr/>
          </p:nvSpPr>
          <p:spPr>
            <a:xfrm>
              <a:off x="724124" y="6681132"/>
              <a:ext cx="2104800" cy="217350"/>
            </a:xfrm>
            <a:prstGeom prst="roundRect">
              <a:avLst>
                <a:gd name="adj" fmla="val 8283"/>
              </a:avLst>
            </a:prstGeom>
            <a:solidFill>
              <a:srgbClr val="7BCFE0"/>
            </a:solidFill>
            <a:ln>
              <a:solidFill>
                <a:srgbClr val="7BCFE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FF6565"/>
                </a:solidFill>
              </a:endParaRPr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8D63B0D8-F1C0-408E-BBFE-39786E3D5193}"/>
                </a:ext>
              </a:extLst>
            </p:cNvPr>
            <p:cNvSpPr/>
            <p:nvPr/>
          </p:nvSpPr>
          <p:spPr>
            <a:xfrm>
              <a:off x="773769" y="6717301"/>
              <a:ext cx="187567" cy="14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>
                  <a:solidFill>
                    <a:srgbClr val="5DC4D9"/>
                  </a:solidFill>
                  <a:latin typeface="Tw Cen MT Condensed" panose="020B0606020104020203" pitchFamily="34" charset="0"/>
                </a:rPr>
                <a:t>!</a:t>
              </a:r>
            </a:p>
          </p:txBody>
        </p: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7B9FCACC-1F09-4224-80F1-F4BD343B7719}"/>
                </a:ext>
              </a:extLst>
            </p:cNvPr>
            <p:cNvSpPr txBox="1"/>
            <p:nvPr/>
          </p:nvSpPr>
          <p:spPr>
            <a:xfrm>
              <a:off x="936519" y="6674251"/>
              <a:ext cx="1682063" cy="246221"/>
            </a:xfrm>
            <a:prstGeom prst="rect">
              <a:avLst/>
            </a:prstGeom>
            <a:noFill/>
          </p:spPr>
          <p:txBody>
            <a:bodyPr wrap="square" lIns="91440" tIns="45720" rIns="91440" bIns="45720" numCol="1" spcCol="108000" rtlCol="0" anchor="t">
              <a:spAutoFit/>
            </a:bodyPr>
            <a:lstStyle/>
            <a:p>
              <a:r>
                <a:rPr lang="de-DE" sz="1000" b="1">
                  <a:latin typeface="Open Sans"/>
                  <a:ea typeface="Open Sans"/>
                  <a:cs typeface="Open Sans"/>
                </a:rPr>
                <a:t>In </a:t>
              </a:r>
              <a:r>
                <a:rPr lang="de-DE" sz="1000" b="1" err="1">
                  <a:latin typeface="Open Sans"/>
                  <a:ea typeface="Open Sans"/>
                  <a:cs typeface="Open Sans"/>
                </a:rPr>
                <a:t>pillole</a:t>
              </a:r>
              <a:endParaRPr lang="de-DE" sz="1000" b="1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CE366669-0125-435B-8736-5586175CB68E}"/>
              </a:ext>
            </a:extLst>
          </p:cNvPr>
          <p:cNvCxnSpPr>
            <a:cxnSpLocks/>
          </p:cNvCxnSpPr>
          <p:nvPr/>
        </p:nvCxnSpPr>
        <p:spPr>
          <a:xfrm flipH="1">
            <a:off x="4518380" y="2119311"/>
            <a:ext cx="4566" cy="2536358"/>
          </a:xfrm>
          <a:prstGeom prst="line">
            <a:avLst/>
          </a:prstGeom>
          <a:ln w="12700">
            <a:solidFill>
              <a:srgbClr val="7BCF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>
            <a:extLst>
              <a:ext uri="{FF2B5EF4-FFF2-40B4-BE49-F238E27FC236}">
                <a16:creationId xmlns:a16="http://schemas.microsoft.com/office/drawing/2014/main" id="{0E116CB0-D2AD-4DC6-BFB6-69394736CDBB}"/>
              </a:ext>
            </a:extLst>
          </p:cNvPr>
          <p:cNvSpPr txBox="1"/>
          <p:nvPr/>
        </p:nvSpPr>
        <p:spPr>
          <a:xfrm>
            <a:off x="629263" y="6904457"/>
            <a:ext cx="5409751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100" b="1">
                <a:latin typeface="Open Sans"/>
                <a:ea typeface="Open Sans"/>
                <a:cs typeface="Open Sans"/>
              </a:rPr>
              <a:t>Lavoro di </a:t>
            </a:r>
            <a:r>
              <a:rPr lang="de-DE" sz="1100" b="1" err="1">
                <a:latin typeface="Open Sans"/>
                <a:ea typeface="Open Sans"/>
                <a:cs typeface="Open Sans"/>
              </a:rPr>
              <a:t>Gruppo</a:t>
            </a:r>
            <a:endParaRPr lang="de-DE" sz="1100" b="1" err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46A1DBAB-2340-474F-A764-CDFE227448EA}"/>
              </a:ext>
            </a:extLst>
          </p:cNvPr>
          <p:cNvSpPr txBox="1"/>
          <p:nvPr/>
        </p:nvSpPr>
        <p:spPr>
          <a:xfrm>
            <a:off x="628068" y="7133380"/>
            <a:ext cx="5510787" cy="108491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8100" lvl="1"/>
            <a:r>
              <a:rPr lang="de-DE" sz="850" b="1" dirty="0" err="1">
                <a:latin typeface="Open Sans"/>
                <a:ea typeface="Open Sans"/>
                <a:cs typeface="Open Sans"/>
              </a:rPr>
              <a:t>Qualcosa</a:t>
            </a:r>
            <a:r>
              <a:rPr lang="de-DE" sz="850" b="1" dirty="0">
                <a:latin typeface="Open Sans"/>
                <a:ea typeface="Open Sans"/>
                <a:cs typeface="Open Sans"/>
              </a:rPr>
              <a:t> da </a:t>
            </a:r>
            <a:r>
              <a:rPr lang="de-DE" sz="850" b="1" dirty="0" err="1">
                <a:latin typeface="Open Sans"/>
                <a:ea typeface="Open Sans"/>
                <a:cs typeface="Open Sans"/>
              </a:rPr>
              <a:t>spiegare</a:t>
            </a:r>
            <a:r>
              <a:rPr lang="de-DE" sz="850" b="1" dirty="0">
                <a:effectLst/>
                <a:latin typeface="Open Sans"/>
                <a:ea typeface="Open Sans"/>
                <a:cs typeface="Open Sans"/>
              </a:rPr>
              <a:t>:</a:t>
            </a: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en-GB" sz="850" dirty="0" err="1">
                <a:latin typeface="Open Sans"/>
                <a:ea typeface="Open Sans"/>
                <a:cs typeface="Open Sans"/>
              </a:rPr>
              <a:t>Scegliere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un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nucleo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instabile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per beta+ o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cattura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elettronica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dalla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carta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nuclidi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scrivere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le due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equazioni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Usando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le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equazioni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descrivere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brevemente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due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processi</a:t>
            </a:r>
            <a:r>
              <a:rPr lang="en-GB" sz="850" dirty="0">
                <a:latin typeface="Open Sans"/>
                <a:ea typeface="Open Sans"/>
                <a:cs typeface="Open Sans"/>
              </a:rPr>
              <a:t>.</a:t>
            </a:r>
          </a:p>
          <a:p>
            <a:pPr marL="38100" lvl="1"/>
            <a:r>
              <a:rPr lang="en-GB" sz="850" b="1" dirty="0" err="1">
                <a:latin typeface="Open Sans"/>
                <a:ea typeface="Open Sans"/>
                <a:cs typeface="Open Sans"/>
              </a:rPr>
              <a:t>Qualcosa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 da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scoprire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:</a:t>
            </a:r>
          </a:p>
          <a:p>
            <a:pPr marL="2095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850" dirty="0">
                <a:latin typeface="Open Sans"/>
                <a:ea typeface="Open Sans"/>
                <a:cs typeface="Open Sans"/>
              </a:rPr>
              <a:t>Il potassio-40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dell'esercizio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b) ha un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ulteriore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modo di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conversione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,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controlla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sulla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carta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nuclidi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prendi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nota.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Discutere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insieme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seguente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domanda</a:t>
            </a:r>
            <a:r>
              <a:rPr lang="en-GB" sz="850" dirty="0">
                <a:latin typeface="Open Sans"/>
                <a:ea typeface="Open Sans"/>
                <a:cs typeface="Open Sans"/>
              </a:rPr>
              <a:t>:</a:t>
            </a:r>
          </a:p>
          <a:p>
            <a:pPr marL="38100" lvl="1" algn="ctr"/>
            <a:r>
              <a:rPr lang="en-GB" sz="850" i="1" dirty="0">
                <a:latin typeface="Open Sans"/>
                <a:ea typeface="Open Sans"/>
                <a:cs typeface="Open Sans"/>
              </a:rPr>
              <a:t>Come è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possibile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che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 un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nucleo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si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trasformi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 in nuclei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figli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diversi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?</a:t>
            </a:r>
          </a:p>
        </p:txBody>
      </p:sp>
      <p:sp>
        <p:nvSpPr>
          <p:cNvPr id="49" name="Rechteck: abgerundete Ecken 48">
            <a:extLst>
              <a:ext uri="{FF2B5EF4-FFF2-40B4-BE49-F238E27FC236}">
                <a16:creationId xmlns:a16="http://schemas.microsoft.com/office/drawing/2014/main" id="{F17C305C-4997-4091-8864-6EE548D7EC07}"/>
              </a:ext>
            </a:extLst>
          </p:cNvPr>
          <p:cNvSpPr/>
          <p:nvPr/>
        </p:nvSpPr>
        <p:spPr>
          <a:xfrm>
            <a:off x="895350" y="8433889"/>
            <a:ext cx="5148263" cy="895002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6" name="Gerader Verbinder 65">
            <a:extLst>
              <a:ext uri="{FF2B5EF4-FFF2-40B4-BE49-F238E27FC236}">
                <a16:creationId xmlns:a16="http://schemas.microsoft.com/office/drawing/2014/main" id="{F5911BF2-2665-3940-DEB0-B97742D726DE}"/>
              </a:ext>
            </a:extLst>
          </p:cNvPr>
          <p:cNvCxnSpPr>
            <a:cxnSpLocks/>
          </p:cNvCxnSpPr>
          <p:nvPr/>
        </p:nvCxnSpPr>
        <p:spPr>
          <a:xfrm flipH="1">
            <a:off x="4518380" y="2119311"/>
            <a:ext cx="1620473" cy="0"/>
          </a:xfrm>
          <a:prstGeom prst="line">
            <a:avLst/>
          </a:prstGeom>
          <a:ln w="12700">
            <a:solidFill>
              <a:srgbClr val="7BCF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14EDE986-CC4E-06ED-6EA8-DE6FCFD7022E}"/>
              </a:ext>
            </a:extLst>
          </p:cNvPr>
          <p:cNvGrpSpPr/>
          <p:nvPr/>
        </p:nvGrpSpPr>
        <p:grpSpPr>
          <a:xfrm>
            <a:off x="4556032" y="2138323"/>
            <a:ext cx="1510713" cy="1148701"/>
            <a:chOff x="4556032" y="2157375"/>
            <a:chExt cx="1510713" cy="1148701"/>
          </a:xfrm>
        </p:grpSpPr>
        <p:sp>
          <p:nvSpPr>
            <p:cNvPr id="41" name="Textfeld 6">
              <a:extLst>
                <a:ext uri="{FF2B5EF4-FFF2-40B4-BE49-F238E27FC236}">
                  <a16:creationId xmlns:a16="http://schemas.microsoft.com/office/drawing/2014/main" id="{E4E0BABF-F88B-4E2F-9185-CAFC05248D9F}"/>
                </a:ext>
              </a:extLst>
            </p:cNvPr>
            <p:cNvSpPr txBox="1"/>
            <p:nvPr/>
          </p:nvSpPr>
          <p:spPr>
            <a:xfrm>
              <a:off x="4556032" y="2936744"/>
              <a:ext cx="1510713" cy="369332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GB" sz="600" dirty="0">
                  <a:latin typeface="Open Sans"/>
                  <a:ea typeface="Open Sans"/>
                  <a:cs typeface="Open Sans"/>
                </a:rPr>
                <a:t>Un </a:t>
              </a:r>
              <a:r>
                <a:rPr lang="en-GB" sz="600" dirty="0" err="1">
                  <a:latin typeface="Open Sans"/>
                  <a:ea typeface="Open Sans"/>
                  <a:cs typeface="Open Sans"/>
                </a:rPr>
                <a:t>nucleo</a:t>
              </a:r>
              <a:r>
                <a:rPr lang="en-GB" sz="600" dirty="0">
                  <a:latin typeface="Open Sans"/>
                  <a:ea typeface="Open Sans"/>
                  <a:cs typeface="Open Sans"/>
                </a:rPr>
                <a:t> stabile di litio-6 </a:t>
              </a:r>
              <a:r>
                <a:rPr lang="en-GB" sz="600" dirty="0" err="1">
                  <a:latin typeface="Open Sans"/>
                  <a:ea typeface="Open Sans"/>
                  <a:cs typeface="Open Sans"/>
                </a:rPr>
                <a:t>si</a:t>
              </a:r>
              <a:r>
                <a:rPr lang="en-GB" sz="600" dirty="0">
                  <a:latin typeface="Open Sans"/>
                  <a:ea typeface="Open Sans"/>
                  <a:cs typeface="Open Sans"/>
                </a:rPr>
                <a:t> </a:t>
              </a:r>
              <a:r>
                <a:rPr lang="en-GB" sz="600" dirty="0" err="1">
                  <a:latin typeface="Open Sans"/>
                  <a:ea typeface="Open Sans"/>
                  <a:cs typeface="Open Sans"/>
                </a:rPr>
                <a:t>crea</a:t>
              </a:r>
              <a:r>
                <a:rPr lang="en-GB" sz="600" dirty="0">
                  <a:latin typeface="Open Sans"/>
                  <a:ea typeface="Open Sans"/>
                  <a:cs typeface="Open Sans"/>
                </a:rPr>
                <a:t> a </a:t>
              </a:r>
              <a:r>
                <a:rPr lang="en-GB" sz="600" dirty="0" err="1">
                  <a:latin typeface="Open Sans"/>
                  <a:ea typeface="Open Sans"/>
                  <a:cs typeface="Open Sans"/>
                </a:rPr>
                <a:t>partire</a:t>
              </a:r>
              <a:r>
                <a:rPr lang="en-GB" sz="600" dirty="0">
                  <a:latin typeface="Open Sans"/>
                  <a:ea typeface="Open Sans"/>
                  <a:cs typeface="Open Sans"/>
                </a:rPr>
                <a:t> da un </a:t>
              </a:r>
              <a:r>
                <a:rPr lang="en-GB" sz="600" dirty="0" err="1">
                  <a:latin typeface="Open Sans"/>
                  <a:ea typeface="Open Sans"/>
                  <a:cs typeface="Open Sans"/>
                </a:rPr>
                <a:t>nucleo</a:t>
              </a:r>
              <a:r>
                <a:rPr lang="en-GB" sz="600" dirty="0">
                  <a:latin typeface="Open Sans"/>
                  <a:ea typeface="Open Sans"/>
                  <a:cs typeface="Open Sans"/>
                </a:rPr>
                <a:t> di berrillio-7, </a:t>
              </a:r>
              <a:r>
                <a:rPr lang="en-GB" sz="600" dirty="0" err="1">
                  <a:latin typeface="Open Sans"/>
                  <a:ea typeface="Open Sans"/>
                  <a:cs typeface="Open Sans"/>
                </a:rPr>
                <a:t>che</a:t>
              </a:r>
              <a:r>
                <a:rPr lang="en-GB" sz="600" dirty="0">
                  <a:latin typeface="Open Sans"/>
                  <a:ea typeface="Open Sans"/>
                  <a:cs typeface="Open Sans"/>
                </a:rPr>
                <a:t> ha </a:t>
              </a:r>
              <a:r>
                <a:rPr lang="en-GB" sz="600" dirty="0" err="1">
                  <a:latin typeface="Open Sans"/>
                  <a:ea typeface="Open Sans"/>
                  <a:cs typeface="Open Sans"/>
                </a:rPr>
                <a:t>una</a:t>
              </a:r>
              <a:r>
                <a:rPr lang="en-GB" sz="600" dirty="0">
                  <a:latin typeface="Open Sans"/>
                  <a:ea typeface="Open Sans"/>
                  <a:cs typeface="Open Sans"/>
                </a:rPr>
                <a:t> </a:t>
              </a:r>
              <a:r>
                <a:rPr lang="en-GB" sz="600" dirty="0" err="1">
                  <a:latin typeface="Open Sans"/>
                  <a:ea typeface="Open Sans"/>
                  <a:cs typeface="Open Sans"/>
                </a:rPr>
                <a:t>carenza</a:t>
              </a:r>
              <a:r>
                <a:rPr lang="en-GB" sz="600" dirty="0">
                  <a:latin typeface="Open Sans"/>
                  <a:ea typeface="Open Sans"/>
                  <a:cs typeface="Open Sans"/>
                </a:rPr>
                <a:t> di </a:t>
              </a:r>
              <a:r>
                <a:rPr lang="en-GB" sz="600" dirty="0" err="1">
                  <a:latin typeface="Open Sans"/>
                  <a:ea typeface="Open Sans"/>
                  <a:cs typeface="Open Sans"/>
                </a:rPr>
                <a:t>neutroni</a:t>
              </a:r>
              <a:r>
                <a:rPr lang="en-GB" sz="600" dirty="0">
                  <a:latin typeface="Open Sans"/>
                  <a:ea typeface="Open Sans"/>
                  <a:cs typeface="Open Sans"/>
                </a:rPr>
                <a:t>, con un </a:t>
              </a:r>
              <a:r>
                <a:rPr lang="en-GB" sz="600" dirty="0" err="1">
                  <a:latin typeface="Open Sans"/>
                  <a:ea typeface="Open Sans"/>
                  <a:cs typeface="Open Sans"/>
                </a:rPr>
                <a:t>processo</a:t>
              </a:r>
              <a:r>
                <a:rPr lang="en-GB" sz="600" dirty="0">
                  <a:latin typeface="Open Sans"/>
                  <a:ea typeface="Open Sans"/>
                  <a:cs typeface="Open Sans"/>
                </a:rPr>
                <a:t> di </a:t>
              </a:r>
              <a:r>
                <a:rPr lang="en-GB" sz="600" dirty="0" err="1">
                  <a:latin typeface="Open Sans"/>
                  <a:ea typeface="Open Sans"/>
                  <a:cs typeface="Open Sans"/>
                </a:rPr>
                <a:t>conversione</a:t>
              </a:r>
              <a:r>
                <a:rPr lang="en-GB" sz="600" dirty="0">
                  <a:latin typeface="Open Sans"/>
                  <a:ea typeface="Open Sans"/>
                  <a:cs typeface="Open Sans"/>
                </a:rPr>
                <a:t> beta+</a:t>
              </a:r>
              <a:endParaRPr lang="en-US" sz="600" dirty="0">
                <a:cs typeface="Calibri" panose="020F0502020204030204"/>
              </a:endParaRPr>
            </a:p>
          </p:txBody>
        </p:sp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CF476064-38D6-7FB4-3F71-E53AC07E1205}"/>
                </a:ext>
              </a:extLst>
            </p:cNvPr>
            <p:cNvSpPr/>
            <p:nvPr/>
          </p:nvSpPr>
          <p:spPr>
            <a:xfrm>
              <a:off x="4867601" y="2399077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Ellipse 50">
              <a:extLst>
                <a:ext uri="{FF2B5EF4-FFF2-40B4-BE49-F238E27FC236}">
                  <a16:creationId xmlns:a16="http://schemas.microsoft.com/office/drawing/2014/main" id="{321E0AF1-61E8-6F52-6B24-6238C091520B}"/>
                </a:ext>
              </a:extLst>
            </p:cNvPr>
            <p:cNvSpPr/>
            <p:nvPr/>
          </p:nvSpPr>
          <p:spPr>
            <a:xfrm>
              <a:off x="4756125" y="2443725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EA916CEF-CB11-48B9-DF23-CADC88C1AE1E}"/>
                </a:ext>
              </a:extLst>
            </p:cNvPr>
            <p:cNvSpPr/>
            <p:nvPr/>
          </p:nvSpPr>
          <p:spPr>
            <a:xfrm>
              <a:off x="4749823" y="2569245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E6BCFDBA-DA7C-7D5A-B1E8-739892FC5235}"/>
                </a:ext>
              </a:extLst>
            </p:cNvPr>
            <p:cNvSpPr/>
            <p:nvPr/>
          </p:nvSpPr>
          <p:spPr>
            <a:xfrm>
              <a:off x="4863963" y="2627441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" name="Gerade Verbindung mit Pfeil 7">
              <a:extLst>
                <a:ext uri="{FF2B5EF4-FFF2-40B4-BE49-F238E27FC236}">
                  <a16:creationId xmlns:a16="http://schemas.microsoft.com/office/drawing/2014/main" id="{CC894B0D-4978-D235-66B3-5CA7F37EE316}"/>
                </a:ext>
              </a:extLst>
            </p:cNvPr>
            <p:cNvCxnSpPr/>
            <p:nvPr/>
          </p:nvCxnSpPr>
          <p:spPr>
            <a:xfrm>
              <a:off x="5181601" y="2634706"/>
              <a:ext cx="242887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Ellipse 58">
              <a:extLst>
                <a:ext uri="{FF2B5EF4-FFF2-40B4-BE49-F238E27FC236}">
                  <a16:creationId xmlns:a16="http://schemas.microsoft.com/office/drawing/2014/main" id="{3FEF71A9-2797-C5FF-8F47-04EE3D3D6291}"/>
                </a:ext>
              </a:extLst>
            </p:cNvPr>
            <p:cNvSpPr/>
            <p:nvPr/>
          </p:nvSpPr>
          <p:spPr>
            <a:xfrm>
              <a:off x="5122737" y="2862670"/>
              <a:ext cx="54000" cy="54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0" name="Gerader Verbinder 59">
              <a:extLst>
                <a:ext uri="{FF2B5EF4-FFF2-40B4-BE49-F238E27FC236}">
                  <a16:creationId xmlns:a16="http://schemas.microsoft.com/office/drawing/2014/main" id="{B5B162C0-2FB1-CEB7-0E37-07D43B5C2342}"/>
                </a:ext>
              </a:extLst>
            </p:cNvPr>
            <p:cNvCxnSpPr>
              <a:cxnSpLocks/>
            </p:cNvCxnSpPr>
            <p:nvPr/>
          </p:nvCxnSpPr>
          <p:spPr>
            <a:xfrm>
              <a:off x="5071644" y="2808162"/>
              <a:ext cx="54000" cy="5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r Verbinder 61">
              <a:extLst>
                <a:ext uri="{FF2B5EF4-FFF2-40B4-BE49-F238E27FC236}">
                  <a16:creationId xmlns:a16="http://schemas.microsoft.com/office/drawing/2014/main" id="{803D06CD-F1BE-2FD5-ADD2-EFFD32BF94E0}"/>
                </a:ext>
              </a:extLst>
            </p:cNvPr>
            <p:cNvCxnSpPr>
              <a:cxnSpLocks/>
            </p:cNvCxnSpPr>
            <p:nvPr/>
          </p:nvCxnSpPr>
          <p:spPr>
            <a:xfrm>
              <a:off x="5076265" y="2836756"/>
              <a:ext cx="36000" cy="3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r Verbinder 62">
              <a:extLst>
                <a:ext uri="{FF2B5EF4-FFF2-40B4-BE49-F238E27FC236}">
                  <a16:creationId xmlns:a16="http://schemas.microsoft.com/office/drawing/2014/main" id="{42E4E085-CC10-BEBB-E29B-AED2C99A7E31}"/>
                </a:ext>
              </a:extLst>
            </p:cNvPr>
            <p:cNvCxnSpPr>
              <a:cxnSpLocks/>
            </p:cNvCxnSpPr>
            <p:nvPr/>
          </p:nvCxnSpPr>
          <p:spPr>
            <a:xfrm>
              <a:off x="5100081" y="2815323"/>
              <a:ext cx="36000" cy="3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feld 63">
                  <a:extLst>
                    <a:ext uri="{FF2B5EF4-FFF2-40B4-BE49-F238E27FC236}">
                      <a16:creationId xmlns:a16="http://schemas.microsoft.com/office/drawing/2014/main" id="{62D178C3-FD26-BA02-390C-93BF2A1ED88F}"/>
                    </a:ext>
                  </a:extLst>
                </p:cNvPr>
                <p:cNvSpPr txBox="1"/>
                <p:nvPr/>
              </p:nvSpPr>
              <p:spPr>
                <a:xfrm>
                  <a:off x="4686781" y="2157375"/>
                  <a:ext cx="529774" cy="26526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b>
                          <m:sup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𝟕</m:t>
                            </m:r>
                          </m:sup>
                          <m:e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𝐁𝐞</m:t>
                            </m:r>
                          </m:e>
                        </m:sPre>
                      </m:oMath>
                    </m:oMathPara>
                  </a14:m>
                  <a:endParaRPr lang="de-DE" sz="1000"/>
                </a:p>
              </p:txBody>
            </p:sp>
          </mc:Choice>
          <mc:Fallback xmlns="">
            <p:sp>
              <p:nvSpPr>
                <p:cNvPr id="64" name="Textfeld 63">
                  <a:extLst>
                    <a:ext uri="{FF2B5EF4-FFF2-40B4-BE49-F238E27FC236}">
                      <a16:creationId xmlns:a16="http://schemas.microsoft.com/office/drawing/2014/main" id="{62D178C3-FD26-BA02-390C-93BF2A1ED88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86781" y="2157375"/>
                  <a:ext cx="529774" cy="265265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feld 64">
                  <a:extLst>
                    <a:ext uri="{FF2B5EF4-FFF2-40B4-BE49-F238E27FC236}">
                      <a16:creationId xmlns:a16="http://schemas.microsoft.com/office/drawing/2014/main" id="{424C72F5-22D3-6297-3DFD-5772888D971A}"/>
                    </a:ext>
                  </a:extLst>
                </p:cNvPr>
                <p:cNvSpPr txBox="1"/>
                <p:nvPr/>
              </p:nvSpPr>
              <p:spPr>
                <a:xfrm>
                  <a:off x="5412820" y="2158541"/>
                  <a:ext cx="529774" cy="25628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b>
                          <m:sup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𝟕</m:t>
                            </m:r>
                          </m:sup>
                          <m:e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𝐋𝐢</m:t>
                            </m:r>
                          </m:e>
                        </m:sPre>
                      </m:oMath>
                    </m:oMathPara>
                  </a14:m>
                  <a:endParaRPr lang="de-DE" sz="1000"/>
                </a:p>
              </p:txBody>
            </p:sp>
          </mc:Choice>
          <mc:Fallback xmlns="">
            <p:sp>
              <p:nvSpPr>
                <p:cNvPr id="65" name="Textfeld 64">
                  <a:extLst>
                    <a:ext uri="{FF2B5EF4-FFF2-40B4-BE49-F238E27FC236}">
                      <a16:creationId xmlns:a16="http://schemas.microsoft.com/office/drawing/2014/main" id="{424C72F5-22D3-6297-3DFD-5772888D971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12820" y="2158541"/>
                  <a:ext cx="529774" cy="256289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7" name="Ellipse 66">
              <a:extLst>
                <a:ext uri="{FF2B5EF4-FFF2-40B4-BE49-F238E27FC236}">
                  <a16:creationId xmlns:a16="http://schemas.microsoft.com/office/drawing/2014/main" id="{F25FFF96-0DFF-EFF0-98C5-B4482F342A64}"/>
                </a:ext>
              </a:extLst>
            </p:cNvPr>
            <p:cNvSpPr/>
            <p:nvPr/>
          </p:nvSpPr>
          <p:spPr>
            <a:xfrm>
              <a:off x="4966557" y="2466132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7D43D091-8D00-9FB8-1860-BE11E9B82815}"/>
                </a:ext>
              </a:extLst>
            </p:cNvPr>
            <p:cNvSpPr/>
            <p:nvPr/>
          </p:nvSpPr>
          <p:spPr>
            <a:xfrm>
              <a:off x="4975113" y="2591774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09189342-1745-4851-48BE-80EF16383DF4}"/>
                </a:ext>
              </a:extLst>
            </p:cNvPr>
            <p:cNvSpPr/>
            <p:nvPr/>
          </p:nvSpPr>
          <p:spPr>
            <a:xfrm>
              <a:off x="4863441" y="252011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feld 67">
                  <a:extLst>
                    <a:ext uri="{FF2B5EF4-FFF2-40B4-BE49-F238E27FC236}">
                      <a16:creationId xmlns:a16="http://schemas.microsoft.com/office/drawing/2014/main" id="{735AFAAD-94D9-9AE3-BFAD-BB4C132B9C3D}"/>
                    </a:ext>
                  </a:extLst>
                </p:cNvPr>
                <p:cNvSpPr txBox="1"/>
                <p:nvPr/>
              </p:nvSpPr>
              <p:spPr>
                <a:xfrm>
                  <a:off x="5024438" y="2768148"/>
                  <a:ext cx="503542" cy="21544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sz="8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de-DE" sz="8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𝐞</m:t>
                            </m:r>
                          </m:e>
                          <m:sup>
                            <m:r>
                              <a:rPr lang="de-DE" sz="8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</m:sup>
                        </m:sSup>
                      </m:oMath>
                    </m:oMathPara>
                  </a14:m>
                  <a:endParaRPr lang="de-DE" sz="1000"/>
                </a:p>
              </p:txBody>
            </p:sp>
          </mc:Choice>
          <mc:Fallback xmlns="">
            <p:sp>
              <p:nvSpPr>
                <p:cNvPr id="68" name="Textfeld 67">
                  <a:extLst>
                    <a:ext uri="{FF2B5EF4-FFF2-40B4-BE49-F238E27FC236}">
                      <a16:creationId xmlns:a16="http://schemas.microsoft.com/office/drawing/2014/main" id="{735AFAAD-94D9-9AE3-BFAD-BB4C132B9C3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24438" y="2768148"/>
                  <a:ext cx="503542" cy="21544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6" name="Ellipse 75">
              <a:extLst>
                <a:ext uri="{FF2B5EF4-FFF2-40B4-BE49-F238E27FC236}">
                  <a16:creationId xmlns:a16="http://schemas.microsoft.com/office/drawing/2014/main" id="{C1A560A4-3A22-3F80-FC66-91149412D36E}"/>
                </a:ext>
              </a:extLst>
            </p:cNvPr>
            <p:cNvSpPr/>
            <p:nvPr/>
          </p:nvSpPr>
          <p:spPr>
            <a:xfrm>
              <a:off x="5600932" y="2422025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Ellipse 76">
              <a:extLst>
                <a:ext uri="{FF2B5EF4-FFF2-40B4-BE49-F238E27FC236}">
                  <a16:creationId xmlns:a16="http://schemas.microsoft.com/office/drawing/2014/main" id="{D726BC63-9CE5-9153-EAB9-503F0099A058}"/>
                </a:ext>
              </a:extLst>
            </p:cNvPr>
            <p:cNvSpPr/>
            <p:nvPr/>
          </p:nvSpPr>
          <p:spPr>
            <a:xfrm>
              <a:off x="5489456" y="2466673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8" name="Ellipse 77">
              <a:extLst>
                <a:ext uri="{FF2B5EF4-FFF2-40B4-BE49-F238E27FC236}">
                  <a16:creationId xmlns:a16="http://schemas.microsoft.com/office/drawing/2014/main" id="{AE1B4F8F-0541-8202-E780-DFD854EB4D12}"/>
                </a:ext>
              </a:extLst>
            </p:cNvPr>
            <p:cNvSpPr/>
            <p:nvPr/>
          </p:nvSpPr>
          <p:spPr>
            <a:xfrm>
              <a:off x="5483154" y="2592193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9" name="Ellipse 78">
              <a:extLst>
                <a:ext uri="{FF2B5EF4-FFF2-40B4-BE49-F238E27FC236}">
                  <a16:creationId xmlns:a16="http://schemas.microsoft.com/office/drawing/2014/main" id="{56D7749B-E5E8-04EC-E604-242239A3A54C}"/>
                </a:ext>
              </a:extLst>
            </p:cNvPr>
            <p:cNvSpPr/>
            <p:nvPr/>
          </p:nvSpPr>
          <p:spPr>
            <a:xfrm>
              <a:off x="5597294" y="265038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0" name="Ellipse 79">
              <a:extLst>
                <a:ext uri="{FF2B5EF4-FFF2-40B4-BE49-F238E27FC236}">
                  <a16:creationId xmlns:a16="http://schemas.microsoft.com/office/drawing/2014/main" id="{8E9BFC9C-47EE-8D8F-E8EB-26164B8BE6D1}"/>
                </a:ext>
              </a:extLst>
            </p:cNvPr>
            <p:cNvSpPr/>
            <p:nvPr/>
          </p:nvSpPr>
          <p:spPr>
            <a:xfrm>
              <a:off x="5699888" y="2489080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" name="Ellipse 80">
              <a:extLst>
                <a:ext uri="{FF2B5EF4-FFF2-40B4-BE49-F238E27FC236}">
                  <a16:creationId xmlns:a16="http://schemas.microsoft.com/office/drawing/2014/main" id="{1E495037-9B33-41CD-CF37-291C026A2272}"/>
                </a:ext>
              </a:extLst>
            </p:cNvPr>
            <p:cNvSpPr/>
            <p:nvPr/>
          </p:nvSpPr>
          <p:spPr>
            <a:xfrm>
              <a:off x="5708444" y="2614722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2" name="Ellipse 81">
              <a:extLst>
                <a:ext uri="{FF2B5EF4-FFF2-40B4-BE49-F238E27FC236}">
                  <a16:creationId xmlns:a16="http://schemas.microsoft.com/office/drawing/2014/main" id="{9CD7C26A-1E65-BB0C-CE56-A475F7E1BE75}"/>
                </a:ext>
              </a:extLst>
            </p:cNvPr>
            <p:cNvSpPr/>
            <p:nvPr/>
          </p:nvSpPr>
          <p:spPr>
            <a:xfrm>
              <a:off x="5596772" y="2543067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73" name="Picture 2">
            <a:extLst>
              <a:ext uri="{FF2B5EF4-FFF2-40B4-BE49-F238E27FC236}">
                <a16:creationId xmlns:a16="http://schemas.microsoft.com/office/drawing/2014/main" id="{CB9B0CD0-A77A-524C-8467-BD03B36FDC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2" descr="Icon CC BY SA">
            <a:extLst>
              <a:ext uri="{FF2B5EF4-FFF2-40B4-BE49-F238E27FC236}">
                <a16:creationId xmlns:a16="http://schemas.microsoft.com/office/drawing/2014/main" id="{84E0CF6D-44BA-961B-4698-61C017F07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Textfeld 74">
            <a:extLst>
              <a:ext uri="{FF2B5EF4-FFF2-40B4-BE49-F238E27FC236}">
                <a16:creationId xmlns:a16="http://schemas.microsoft.com/office/drawing/2014/main" id="{8104555C-5FFB-1A83-3D6F-9CC155E18530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>
                <a:solidFill>
                  <a:schemeClr val="bg1"/>
                </a:solidFill>
              </a:rPr>
              <a:t>Materials created by Hannes Nitsche</a:t>
            </a:r>
            <a:br>
              <a:rPr lang="en-GB" sz="600">
                <a:solidFill>
                  <a:schemeClr val="bg1"/>
                </a:solidFill>
              </a:rPr>
            </a:br>
            <a:r>
              <a:rPr lang="en-GB" sz="600">
                <a:solidFill>
                  <a:schemeClr val="bg1"/>
                </a:solidFill>
                <a:hlinkClick r:id="rId7"/>
              </a:rPr>
              <a:t>Creative Commons Attribution-</a:t>
            </a:r>
            <a:r>
              <a:rPr lang="en-GB" sz="600" err="1">
                <a:solidFill>
                  <a:schemeClr val="bg1"/>
                </a:solidFill>
                <a:hlinkClick r:id="rId7"/>
              </a:rPr>
              <a:t>ShareAlike</a:t>
            </a:r>
            <a:r>
              <a:rPr lang="en-GB" sz="600">
                <a:solidFill>
                  <a:schemeClr val="bg1"/>
                </a:solidFill>
                <a:hlinkClick r:id="rId7"/>
              </a:rPr>
              <a:t> 4.0 International (CC-BY-SA 4.0)</a:t>
            </a:r>
            <a:r>
              <a:rPr lang="en-GB" sz="60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83" name="Picture 6">
            <a:extLst>
              <a:ext uri="{FF2B5EF4-FFF2-40B4-BE49-F238E27FC236}">
                <a16:creationId xmlns:a16="http://schemas.microsoft.com/office/drawing/2014/main" id="{6FAA8262-8797-C056-7254-3A744394C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feld 6">
            <a:extLst>
              <a:ext uri="{FF2B5EF4-FFF2-40B4-BE49-F238E27FC236}">
                <a16:creationId xmlns:a16="http://schemas.microsoft.com/office/drawing/2014/main" id="{EA658E3F-C597-6929-3B33-A903598F896B}"/>
              </a:ext>
            </a:extLst>
          </p:cNvPr>
          <p:cNvSpPr txBox="1"/>
          <p:nvPr/>
        </p:nvSpPr>
        <p:spPr>
          <a:xfrm>
            <a:off x="4553699" y="3594894"/>
            <a:ext cx="1577792" cy="1031051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>
              <a:spcAft>
                <a:spcPts val="1000"/>
              </a:spcAft>
              <a:buFont typeface="Arial"/>
              <a:buChar char="•"/>
            </a:pPr>
            <a:r>
              <a:rPr lang="en-GB" sz="700" dirty="0">
                <a:latin typeface="Open Sans"/>
                <a:ea typeface="Open Sans"/>
                <a:cs typeface="Open Sans"/>
              </a:rPr>
              <a:t>In </a:t>
            </a:r>
            <a:r>
              <a:rPr lang="en-GB" sz="700" dirty="0" err="1">
                <a:latin typeface="Open Sans"/>
                <a:ea typeface="Open Sans"/>
                <a:cs typeface="Open Sans"/>
              </a:rPr>
              <a:t>generale</a:t>
            </a:r>
            <a:r>
              <a:rPr lang="en-GB" sz="700" dirty="0">
                <a:latin typeface="Open Sans"/>
                <a:ea typeface="Open Sans"/>
                <a:cs typeface="Open Sans"/>
              </a:rPr>
              <a:t> il </a:t>
            </a:r>
            <a:r>
              <a:rPr lang="en-GB" sz="700" dirty="0" err="1">
                <a:latin typeface="Open Sans"/>
                <a:ea typeface="Open Sans"/>
                <a:cs typeface="Open Sans"/>
              </a:rPr>
              <a:t>processo</a:t>
            </a:r>
            <a:r>
              <a:rPr lang="en-GB" sz="700" dirty="0">
                <a:latin typeface="Open Sans"/>
                <a:ea typeface="Open Sans"/>
                <a:cs typeface="Open Sans"/>
              </a:rPr>
              <a:t> </a:t>
            </a:r>
            <a:r>
              <a:rPr lang="en-GB" sz="700" dirty="0" err="1">
                <a:latin typeface="Open Sans"/>
                <a:ea typeface="Open Sans"/>
                <a:cs typeface="Open Sans"/>
              </a:rPr>
              <a:t>può</a:t>
            </a:r>
            <a:r>
              <a:rPr lang="en-GB" sz="700" dirty="0">
                <a:latin typeface="Open Sans"/>
                <a:ea typeface="Open Sans"/>
                <a:cs typeface="Open Sans"/>
              </a:rPr>
              <a:t> </a:t>
            </a:r>
            <a:r>
              <a:rPr lang="en-GB" sz="700" dirty="0" err="1">
                <a:latin typeface="Open Sans"/>
                <a:ea typeface="Open Sans"/>
                <a:cs typeface="Open Sans"/>
              </a:rPr>
              <a:t>essere</a:t>
            </a:r>
            <a:r>
              <a:rPr lang="en-GB" sz="700" dirty="0">
                <a:latin typeface="Open Sans"/>
                <a:ea typeface="Open Sans"/>
                <a:cs typeface="Open Sans"/>
              </a:rPr>
              <a:t> </a:t>
            </a:r>
            <a:r>
              <a:rPr lang="en-GB" sz="700" dirty="0" err="1">
                <a:latin typeface="Open Sans"/>
                <a:ea typeface="Open Sans"/>
                <a:cs typeface="Open Sans"/>
              </a:rPr>
              <a:t>descritto</a:t>
            </a:r>
            <a:r>
              <a:rPr lang="en-GB" sz="700" dirty="0">
                <a:latin typeface="Open Sans"/>
                <a:ea typeface="Open Sans"/>
                <a:cs typeface="Open Sans"/>
              </a:rPr>
              <a:t>: </a:t>
            </a:r>
          </a:p>
          <a:p>
            <a:pPr>
              <a:spcAft>
                <a:spcPts val="1000"/>
              </a:spcAft>
            </a:pPr>
            <a:endParaRPr lang="en-GB" sz="700" dirty="0">
              <a:latin typeface="Open Sans"/>
              <a:ea typeface="Open Sans"/>
              <a:cs typeface="Open Sans"/>
            </a:endParaRPr>
          </a:p>
          <a:p>
            <a:pPr marL="171450" indent="-171450">
              <a:spcAft>
                <a:spcPts val="1000"/>
              </a:spcAft>
              <a:buFont typeface="Arial"/>
              <a:buChar char="•"/>
            </a:pPr>
            <a:r>
              <a:rPr lang="en-GB" sz="700" dirty="0" err="1">
                <a:latin typeface="Open Sans"/>
                <a:ea typeface="Open Sans"/>
                <a:cs typeface="Open Sans"/>
              </a:rPr>
              <a:t>Avviene</a:t>
            </a:r>
            <a:r>
              <a:rPr lang="en-GB" sz="700" dirty="0">
                <a:latin typeface="Open Sans"/>
                <a:ea typeface="Open Sans"/>
                <a:cs typeface="Open Sans"/>
              </a:rPr>
              <a:t> in </a:t>
            </a:r>
            <a:r>
              <a:rPr lang="en-GB" sz="700" dirty="0" err="1">
                <a:latin typeface="Open Sans"/>
                <a:ea typeface="Open Sans"/>
                <a:cs typeface="Open Sans"/>
              </a:rPr>
              <a:t>caso</a:t>
            </a:r>
            <a:r>
              <a:rPr lang="en-GB" sz="700" dirty="0">
                <a:latin typeface="Open Sans"/>
                <a:ea typeface="Open Sans"/>
                <a:cs typeface="Open Sans"/>
              </a:rPr>
              <a:t> di: </a:t>
            </a:r>
            <a:r>
              <a:rPr lang="en-GB" sz="700" b="1" dirty="0" err="1">
                <a:latin typeface="Open Sans"/>
                <a:ea typeface="Open Sans"/>
                <a:cs typeface="Open Sans"/>
              </a:rPr>
              <a:t>carenza</a:t>
            </a:r>
            <a:r>
              <a:rPr lang="en-GB" sz="700" b="1" dirty="0">
                <a:latin typeface="Open Sans"/>
                <a:ea typeface="Open Sans"/>
                <a:cs typeface="Open Sans"/>
              </a:rPr>
              <a:t> di </a:t>
            </a:r>
            <a:r>
              <a:rPr lang="en-GB" sz="700" b="1" dirty="0" err="1">
                <a:latin typeface="Open Sans"/>
                <a:ea typeface="Open Sans"/>
                <a:cs typeface="Open Sans"/>
              </a:rPr>
              <a:t>neutroni</a:t>
            </a:r>
            <a:endParaRPr lang="en-GB" sz="7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spcAft>
                <a:spcPts val="1000"/>
              </a:spcAft>
              <a:buFont typeface="Arial"/>
              <a:buChar char="•"/>
            </a:pPr>
            <a:r>
              <a:rPr lang="en-GB" sz="700" dirty="0" err="1">
                <a:latin typeface="Open Sans"/>
                <a:ea typeface="Open Sans"/>
                <a:cs typeface="Open Sans"/>
              </a:rPr>
              <a:t>Radiazione</a:t>
            </a:r>
            <a:r>
              <a:rPr lang="en-GB" sz="700" dirty="0">
                <a:latin typeface="Open Sans"/>
                <a:ea typeface="Open Sans"/>
                <a:cs typeface="Open Sans"/>
              </a:rPr>
              <a:t> </a:t>
            </a:r>
            <a:r>
              <a:rPr lang="en-GB" sz="700" dirty="0" err="1">
                <a:latin typeface="Open Sans"/>
                <a:ea typeface="Open Sans"/>
                <a:cs typeface="Open Sans"/>
              </a:rPr>
              <a:t>emessa</a:t>
            </a:r>
            <a:r>
              <a:rPr lang="en-GB" sz="700" dirty="0">
                <a:latin typeface="Open Sans"/>
                <a:ea typeface="Open Sans"/>
                <a:cs typeface="Open Sans"/>
              </a:rPr>
              <a:t>: </a:t>
            </a:r>
            <a:r>
              <a:rPr lang="en-GB" sz="700" b="1" dirty="0" err="1">
                <a:latin typeface="Open Sans"/>
                <a:ea typeface="Open Sans"/>
                <a:cs typeface="Open Sans"/>
              </a:rPr>
              <a:t>positroni</a:t>
            </a:r>
            <a:endParaRPr lang="en-GB" sz="7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Textfeld 38">
            <a:extLst>
              <a:ext uri="{FF2B5EF4-FFF2-40B4-BE49-F238E27FC236}">
                <a16:creationId xmlns:a16="http://schemas.microsoft.com/office/drawing/2014/main" id="{EF82A4A3-033E-E56E-6F5F-05785A54B736}"/>
              </a:ext>
            </a:extLst>
          </p:cNvPr>
          <p:cNvSpPr txBox="1"/>
          <p:nvPr/>
        </p:nvSpPr>
        <p:spPr>
          <a:xfrm>
            <a:off x="636120" y="5908179"/>
            <a:ext cx="5520545" cy="3539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6700" lvl="1" indent="-228600">
              <a:spcAft>
                <a:spcPts val="400"/>
              </a:spcAft>
              <a:buAutoNum type="alphaLcParenR" startAt="2"/>
            </a:pPr>
            <a:r>
              <a:rPr lang="en-GB" sz="850" dirty="0" err="1">
                <a:latin typeface="Open Sans"/>
                <a:ea typeface="Open Sans"/>
                <a:cs typeface="Open Sans"/>
              </a:rPr>
              <a:t>L'isotopo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Potassio-40</a:t>
            </a:r>
            <a:r>
              <a:rPr lang="en-GB" sz="850" dirty="0">
                <a:latin typeface="Open Sans"/>
                <a:ea typeface="Open Sans"/>
                <a:cs typeface="Open Sans"/>
              </a:rPr>
              <a:t> (K, con A = 40 e Z =19)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può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decadere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via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processo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beta+ o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tramite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cattura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elettronica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Scrivere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le due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equazioni</a:t>
            </a:r>
            <a:r>
              <a:rPr lang="en-GB" sz="850" dirty="0">
                <a:latin typeface="Open Sans"/>
                <a:ea typeface="Open Sans"/>
                <a:cs typeface="Open Sans"/>
              </a:rPr>
              <a:t>.</a:t>
            </a:r>
          </a:p>
        </p:txBody>
      </p:sp>
      <p:sp>
        <p:nvSpPr>
          <p:cNvPr id="19" name="Textfeld 25">
            <a:extLst>
              <a:ext uri="{FF2B5EF4-FFF2-40B4-BE49-F238E27FC236}">
                <a16:creationId xmlns:a16="http://schemas.microsoft.com/office/drawing/2014/main" id="{2BDE745C-E664-F8A9-CDF5-D340C0074C08}"/>
              </a:ext>
            </a:extLst>
          </p:cNvPr>
          <p:cNvSpPr txBox="1"/>
          <p:nvPr/>
        </p:nvSpPr>
        <p:spPr>
          <a:xfrm>
            <a:off x="528567" y="1281913"/>
            <a:ext cx="5707579" cy="8771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8100" lvl="1"/>
            <a:r>
              <a:rPr lang="en-GB" sz="850" dirty="0">
                <a:latin typeface="Open Sans"/>
                <a:ea typeface="Open Sans"/>
                <a:cs typeface="Open Sans"/>
              </a:rPr>
              <a:t>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conversione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β</a:t>
            </a:r>
            <a:r>
              <a:rPr lang="en-GB" sz="850" baseline="30000" dirty="0">
                <a:latin typeface="Open Sans"/>
                <a:ea typeface="Open Sans"/>
                <a:cs typeface="Open Sans"/>
              </a:rPr>
              <a:t>+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è un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decadimento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nucleare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che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avviene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sempre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quando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un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nucleo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atomico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ha un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numero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elevato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di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protoni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e un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numero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troppo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basso di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neutroni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Per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raggiungere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stabilità</a:t>
            </a:r>
            <a:r>
              <a:rPr lang="en-GB" sz="850" dirty="0">
                <a:latin typeface="Open Sans"/>
                <a:ea typeface="Open Sans"/>
                <a:cs typeface="Open Sans"/>
              </a:rPr>
              <a:t> (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configurazione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nucleare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stabile)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partendo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questa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carenza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 di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neutroni</a:t>
            </a:r>
            <a:r>
              <a:rPr lang="en-GB" sz="850" dirty="0">
                <a:latin typeface="Open Sans"/>
                <a:ea typeface="Open Sans"/>
                <a:cs typeface="Open Sans"/>
              </a:rPr>
              <a:t>, un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protone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viene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convertito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in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neutrone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.  Questa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conversione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produce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anche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un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positrone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 e</a:t>
            </a:r>
            <a:r>
              <a:rPr lang="en-GB" sz="850" b="1" baseline="30000" dirty="0">
                <a:latin typeface="Open Sans"/>
                <a:ea typeface="Open Sans"/>
                <a:cs typeface="Open Sans"/>
              </a:rPr>
              <a:t>+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>
                <a:latin typeface="Open Sans"/>
                <a:ea typeface="Open Sans"/>
                <a:cs typeface="Open Sans"/>
              </a:rPr>
              <a:t>e un 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neutrino </a:t>
            </a:r>
            <a:r>
              <a:rPr lang="en-GB" sz="850" b="1" dirty="0">
                <a:latin typeface="Standard Symbols PS"/>
                <a:ea typeface="Open Sans"/>
                <a:cs typeface="Open Sans"/>
              </a:rPr>
              <a:t>n</a:t>
            </a:r>
            <a:r>
              <a:rPr lang="en-GB" sz="850" dirty="0">
                <a:latin typeface="Open Sans"/>
                <a:ea typeface="Open Sans"/>
                <a:cs typeface="Open Sans"/>
              </a:rPr>
              <a:t>,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che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vengono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emessi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come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radiazione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Il neutrino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può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essere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tralasciato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in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questa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trattazione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, ma il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positrone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costituisce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la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radiazione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 beta+</a:t>
            </a:r>
            <a:r>
              <a:rPr lang="en-GB" sz="850" dirty="0">
                <a:latin typeface="Open Sans"/>
                <a:ea typeface="Open Sans"/>
                <a:cs typeface="Open Sans"/>
              </a:rPr>
              <a:t>.</a:t>
            </a:r>
            <a:endParaRPr lang="en-GB" sz="85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Textfeld 25">
            <a:extLst>
              <a:ext uri="{FF2B5EF4-FFF2-40B4-BE49-F238E27FC236}">
                <a16:creationId xmlns:a16="http://schemas.microsoft.com/office/drawing/2014/main" id="{3874500A-C461-5621-50AF-1FC50EFA30E4}"/>
              </a:ext>
            </a:extLst>
          </p:cNvPr>
          <p:cNvSpPr txBox="1"/>
          <p:nvPr/>
        </p:nvSpPr>
        <p:spPr>
          <a:xfrm>
            <a:off x="528726" y="2110242"/>
            <a:ext cx="4042063" cy="23160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8100" lvl="1"/>
            <a:r>
              <a:rPr lang="en-GB" sz="850" err="1">
                <a:latin typeface="Open Sans"/>
                <a:ea typeface="Open Sans"/>
                <a:cs typeface="Open Sans"/>
              </a:rPr>
              <a:t>Sebbene</a:t>
            </a:r>
            <a:r>
              <a:rPr lang="en-GB" sz="850">
                <a:latin typeface="Open Sans"/>
                <a:ea typeface="Open Sans"/>
                <a:cs typeface="Open Sans"/>
              </a:rPr>
              <a:t> il </a:t>
            </a:r>
            <a:r>
              <a:rPr lang="en-GB" sz="850" err="1">
                <a:latin typeface="Open Sans"/>
                <a:ea typeface="Open Sans"/>
                <a:cs typeface="Open Sans"/>
              </a:rPr>
              <a:t>positrone</a:t>
            </a:r>
            <a:r>
              <a:rPr lang="en-GB" sz="850">
                <a:latin typeface="Open Sans"/>
                <a:ea typeface="Open Sans"/>
                <a:cs typeface="Open Sans"/>
              </a:rPr>
              <a:t> </a:t>
            </a:r>
            <a:r>
              <a:rPr lang="en-GB" sz="850" err="1">
                <a:latin typeface="Open Sans"/>
                <a:ea typeface="Open Sans"/>
                <a:cs typeface="Open Sans"/>
              </a:rPr>
              <a:t>abbia</a:t>
            </a:r>
            <a:r>
              <a:rPr lang="en-GB" sz="850">
                <a:latin typeface="Open Sans"/>
                <a:ea typeface="Open Sans"/>
                <a:cs typeface="Open Sans"/>
              </a:rPr>
              <a:t> un </a:t>
            </a:r>
            <a:r>
              <a:rPr lang="en-GB" sz="850" err="1">
                <a:latin typeface="Open Sans"/>
                <a:ea typeface="Open Sans"/>
                <a:cs typeface="Open Sans"/>
              </a:rPr>
              <a:t>debole</a:t>
            </a:r>
            <a:r>
              <a:rPr lang="en-GB" sz="850">
                <a:latin typeface="Open Sans"/>
                <a:ea typeface="Open Sans"/>
                <a:cs typeface="Open Sans"/>
              </a:rPr>
              <a:t> </a:t>
            </a:r>
            <a:r>
              <a:rPr lang="en-GB" sz="850" err="1">
                <a:latin typeface="Open Sans"/>
                <a:ea typeface="Open Sans"/>
                <a:cs typeface="Open Sans"/>
              </a:rPr>
              <a:t>potere</a:t>
            </a:r>
            <a:r>
              <a:rPr lang="en-GB" sz="850">
                <a:latin typeface="Open Sans"/>
                <a:ea typeface="Open Sans"/>
                <a:cs typeface="Open Sans"/>
              </a:rPr>
              <a:t> </a:t>
            </a:r>
            <a:r>
              <a:rPr lang="en-GB" sz="850" err="1">
                <a:latin typeface="Open Sans"/>
                <a:ea typeface="Open Sans"/>
                <a:cs typeface="Open Sans"/>
              </a:rPr>
              <a:t>penetrante</a:t>
            </a:r>
            <a:r>
              <a:rPr lang="en-GB" sz="850">
                <a:latin typeface="Open Sans"/>
                <a:ea typeface="Open Sans"/>
                <a:cs typeface="Open Sans"/>
              </a:rPr>
              <a:t>, è </a:t>
            </a:r>
            <a:r>
              <a:rPr lang="en-GB" sz="850" err="1">
                <a:latin typeface="Open Sans"/>
                <a:ea typeface="Open Sans"/>
                <a:cs typeface="Open Sans"/>
              </a:rPr>
              <a:t>dannoso</a:t>
            </a:r>
            <a:r>
              <a:rPr lang="en-GB" sz="850">
                <a:latin typeface="Open Sans"/>
                <a:ea typeface="Open Sans"/>
                <a:cs typeface="Open Sans"/>
              </a:rPr>
              <a:t> per il </a:t>
            </a:r>
            <a:r>
              <a:rPr lang="en-GB" sz="850" err="1">
                <a:latin typeface="Open Sans"/>
                <a:ea typeface="Open Sans"/>
                <a:cs typeface="Open Sans"/>
              </a:rPr>
              <a:t>corpo</a:t>
            </a:r>
            <a:r>
              <a:rPr lang="en-GB" sz="850">
                <a:latin typeface="Open Sans"/>
                <a:ea typeface="Open Sans"/>
                <a:cs typeface="Open Sans"/>
              </a:rPr>
              <a:t> </a:t>
            </a:r>
            <a:r>
              <a:rPr lang="en-GB" sz="850" err="1">
                <a:latin typeface="Open Sans"/>
                <a:ea typeface="Open Sans"/>
                <a:cs typeface="Open Sans"/>
              </a:rPr>
              <a:t>umano</a:t>
            </a:r>
            <a:r>
              <a:rPr lang="en-GB" sz="850">
                <a:latin typeface="Open Sans"/>
                <a:ea typeface="Open Sans"/>
                <a:cs typeface="Open Sans"/>
              </a:rPr>
              <a:t> in </a:t>
            </a:r>
            <a:r>
              <a:rPr lang="en-GB" sz="850" err="1">
                <a:latin typeface="Open Sans"/>
                <a:ea typeface="Open Sans"/>
                <a:cs typeface="Open Sans"/>
              </a:rPr>
              <a:t>dosi</a:t>
            </a:r>
            <a:r>
              <a:rPr lang="en-GB" sz="850">
                <a:latin typeface="Open Sans"/>
                <a:ea typeface="Open Sans"/>
                <a:cs typeface="Open Sans"/>
              </a:rPr>
              <a:t> </a:t>
            </a:r>
            <a:r>
              <a:rPr lang="en-GB" sz="850" err="1">
                <a:latin typeface="Open Sans"/>
                <a:ea typeface="Open Sans"/>
                <a:cs typeface="Open Sans"/>
              </a:rPr>
              <a:t>massicce</a:t>
            </a:r>
            <a:r>
              <a:rPr lang="en-GB" sz="850">
                <a:latin typeface="Open Sans"/>
                <a:ea typeface="Open Sans"/>
                <a:cs typeface="Open Sans"/>
              </a:rPr>
              <a:t>. </a:t>
            </a:r>
            <a:r>
              <a:rPr lang="en-GB" sz="850" err="1">
                <a:latin typeface="Open Sans"/>
                <a:ea typeface="Open Sans"/>
                <a:cs typeface="Open Sans"/>
              </a:rPr>
              <a:t>Riassumendo</a:t>
            </a:r>
            <a:r>
              <a:rPr lang="en-GB" sz="850">
                <a:latin typeface="Open Sans"/>
                <a:ea typeface="Open Sans"/>
                <a:cs typeface="Open Sans"/>
              </a:rPr>
              <a:t>, la </a:t>
            </a:r>
            <a:r>
              <a:rPr lang="en-GB" sz="850" err="1">
                <a:latin typeface="Open Sans"/>
                <a:ea typeface="Open Sans"/>
                <a:cs typeface="Open Sans"/>
              </a:rPr>
              <a:t>seguente</a:t>
            </a:r>
            <a:r>
              <a:rPr lang="en-GB" sz="850">
                <a:latin typeface="Open Sans"/>
                <a:ea typeface="Open Sans"/>
                <a:cs typeface="Open Sans"/>
              </a:rPr>
              <a:t> </a:t>
            </a:r>
            <a:r>
              <a:rPr lang="en-GB" sz="850" err="1">
                <a:latin typeface="Open Sans"/>
                <a:ea typeface="Open Sans"/>
                <a:cs typeface="Open Sans"/>
              </a:rPr>
              <a:t>reazione</a:t>
            </a:r>
            <a:r>
              <a:rPr lang="en-GB" sz="850">
                <a:latin typeface="Open Sans"/>
                <a:ea typeface="Open Sans"/>
                <a:cs typeface="Open Sans"/>
              </a:rPr>
              <a:t> </a:t>
            </a:r>
            <a:r>
              <a:rPr lang="en-GB" sz="850" err="1">
                <a:latin typeface="Open Sans"/>
                <a:ea typeface="Open Sans"/>
                <a:cs typeface="Open Sans"/>
              </a:rPr>
              <a:t>avviene</a:t>
            </a:r>
            <a:r>
              <a:rPr lang="en-GB" sz="850">
                <a:latin typeface="Open Sans"/>
                <a:ea typeface="Open Sans"/>
                <a:cs typeface="Open Sans"/>
              </a:rPr>
              <a:t> </a:t>
            </a:r>
            <a:r>
              <a:rPr lang="en-GB" sz="850" err="1">
                <a:latin typeface="Open Sans"/>
                <a:ea typeface="Open Sans"/>
                <a:cs typeface="Open Sans"/>
              </a:rPr>
              <a:t>nel</a:t>
            </a:r>
            <a:r>
              <a:rPr lang="en-GB" sz="850">
                <a:latin typeface="Open Sans"/>
                <a:ea typeface="Open Sans"/>
                <a:cs typeface="Open Sans"/>
              </a:rPr>
              <a:t> </a:t>
            </a:r>
            <a:r>
              <a:rPr lang="en-GB" sz="850" err="1">
                <a:latin typeface="Open Sans"/>
                <a:ea typeface="Open Sans"/>
                <a:cs typeface="Open Sans"/>
              </a:rPr>
              <a:t>nucleo</a:t>
            </a:r>
            <a:r>
              <a:rPr lang="en-GB" sz="850">
                <a:latin typeface="Open Sans"/>
                <a:ea typeface="Open Sans"/>
                <a:cs typeface="Open Sans"/>
              </a:rPr>
              <a:t>:</a:t>
            </a:r>
          </a:p>
          <a:p>
            <a:pPr marL="38100" lvl="1"/>
            <a:endParaRPr lang="en-GB" sz="850" i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8100" lvl="1"/>
            <a:endParaRPr lang="en-GB" sz="850" i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8100" lvl="1" algn="ctr"/>
            <a:r>
              <a:rPr lang="en-GB" sz="850" i="1">
                <a:latin typeface="Open Sans"/>
                <a:ea typeface="Open Sans"/>
                <a:cs typeface="Open Sans"/>
              </a:rPr>
              <a:t>Il </a:t>
            </a:r>
            <a:r>
              <a:rPr lang="en-GB" sz="850" i="1" err="1">
                <a:latin typeface="Open Sans"/>
                <a:ea typeface="Open Sans"/>
                <a:cs typeface="Open Sans"/>
              </a:rPr>
              <a:t>protone</a:t>
            </a:r>
            <a:r>
              <a:rPr lang="en-GB" sz="850" i="1">
                <a:latin typeface="Open Sans"/>
                <a:ea typeface="Open Sans"/>
                <a:cs typeface="Open Sans"/>
              </a:rPr>
              <a:t> è </a:t>
            </a:r>
            <a:r>
              <a:rPr lang="en-GB" sz="850" i="1" err="1">
                <a:latin typeface="Open Sans"/>
                <a:ea typeface="Open Sans"/>
                <a:cs typeface="Open Sans"/>
              </a:rPr>
              <a:t>convertito</a:t>
            </a:r>
            <a:r>
              <a:rPr lang="en-GB" sz="850" i="1">
                <a:latin typeface="Open Sans"/>
                <a:ea typeface="Open Sans"/>
                <a:cs typeface="Open Sans"/>
              </a:rPr>
              <a:t> in </a:t>
            </a:r>
            <a:r>
              <a:rPr lang="en-GB" sz="850" i="1" err="1">
                <a:latin typeface="Open Sans"/>
                <a:ea typeface="Open Sans"/>
                <a:cs typeface="Open Sans"/>
              </a:rPr>
              <a:t>neutrone</a:t>
            </a:r>
            <a:r>
              <a:rPr lang="en-GB" sz="850" i="1">
                <a:latin typeface="Open Sans"/>
                <a:ea typeface="Open Sans"/>
                <a:cs typeface="Open Sans"/>
              </a:rPr>
              <a:t>, </a:t>
            </a:r>
            <a:r>
              <a:rPr lang="en-GB" sz="850" i="1" err="1">
                <a:latin typeface="Open Sans"/>
                <a:ea typeface="Open Sans"/>
                <a:cs typeface="Open Sans"/>
              </a:rPr>
              <a:t>emettendo</a:t>
            </a:r>
            <a:r>
              <a:rPr lang="en-GB" sz="850" i="1">
                <a:latin typeface="Open Sans"/>
                <a:ea typeface="Open Sans"/>
                <a:cs typeface="Open Sans"/>
              </a:rPr>
              <a:t> un </a:t>
            </a:r>
            <a:r>
              <a:rPr lang="en-GB" sz="850" i="1" err="1">
                <a:latin typeface="Open Sans"/>
                <a:ea typeface="Open Sans"/>
                <a:cs typeface="Open Sans"/>
              </a:rPr>
              <a:t>positrone</a:t>
            </a:r>
            <a:r>
              <a:rPr lang="en-GB" sz="850" i="1">
                <a:latin typeface="Open Sans"/>
                <a:ea typeface="Open Sans"/>
                <a:cs typeface="Open Sans"/>
              </a:rPr>
              <a:t> e un neutrino</a:t>
            </a:r>
          </a:p>
          <a:p>
            <a:pPr marL="38100" lvl="1"/>
            <a:endParaRPr lang="en-GB" sz="850" i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8100" lvl="1"/>
            <a:r>
              <a:rPr lang="en-GB" sz="850">
                <a:latin typeface="Open Sans"/>
                <a:ea typeface="Open Sans"/>
                <a:cs typeface="Open Sans"/>
              </a:rPr>
              <a:t>Per il </a:t>
            </a:r>
            <a:r>
              <a:rPr lang="en-GB" sz="850" err="1">
                <a:latin typeface="Open Sans"/>
                <a:ea typeface="Open Sans"/>
                <a:cs typeface="Open Sans"/>
              </a:rPr>
              <a:t>nucleo</a:t>
            </a:r>
            <a:r>
              <a:rPr lang="en-GB" sz="850">
                <a:latin typeface="Open Sans"/>
                <a:ea typeface="Open Sans"/>
                <a:cs typeface="Open Sans"/>
              </a:rPr>
              <a:t>, </a:t>
            </a:r>
            <a:r>
              <a:rPr lang="en-GB" sz="850" err="1">
                <a:latin typeface="Open Sans"/>
                <a:ea typeface="Open Sans"/>
                <a:cs typeface="Open Sans"/>
              </a:rPr>
              <a:t>questa</a:t>
            </a:r>
            <a:r>
              <a:rPr lang="en-GB" sz="850">
                <a:latin typeface="Open Sans"/>
                <a:ea typeface="Open Sans"/>
                <a:cs typeface="Open Sans"/>
              </a:rPr>
              <a:t> </a:t>
            </a:r>
            <a:r>
              <a:rPr lang="en-GB" sz="850" err="1">
                <a:latin typeface="Open Sans"/>
                <a:ea typeface="Open Sans"/>
                <a:cs typeface="Open Sans"/>
              </a:rPr>
              <a:t>conversione</a:t>
            </a:r>
            <a:r>
              <a:rPr lang="en-GB" sz="850">
                <a:latin typeface="Open Sans"/>
                <a:ea typeface="Open Sans"/>
                <a:cs typeface="Open Sans"/>
              </a:rPr>
              <a:t> </a:t>
            </a:r>
            <a:r>
              <a:rPr lang="en-GB" sz="850" err="1">
                <a:latin typeface="Open Sans"/>
                <a:ea typeface="Open Sans"/>
                <a:cs typeface="Open Sans"/>
              </a:rPr>
              <a:t>significa</a:t>
            </a:r>
            <a:r>
              <a:rPr lang="en-GB" sz="850">
                <a:latin typeface="Open Sans"/>
                <a:ea typeface="Open Sans"/>
                <a:cs typeface="Open Sans"/>
              </a:rPr>
              <a:t> </a:t>
            </a:r>
            <a:r>
              <a:rPr lang="en-GB" sz="850" err="1">
                <a:latin typeface="Open Sans"/>
                <a:ea typeface="Open Sans"/>
                <a:cs typeface="Open Sans"/>
              </a:rPr>
              <a:t>che</a:t>
            </a:r>
            <a:r>
              <a:rPr lang="en-GB" sz="850">
                <a:latin typeface="Open Sans"/>
                <a:ea typeface="Open Sans"/>
                <a:cs typeface="Open Sans"/>
              </a:rPr>
              <a:t> un nuovo </a:t>
            </a:r>
            <a:r>
              <a:rPr lang="en-GB" sz="850" err="1">
                <a:latin typeface="Open Sans"/>
                <a:ea typeface="Open Sans"/>
                <a:cs typeface="Open Sans"/>
              </a:rPr>
              <a:t>elemento</a:t>
            </a:r>
            <a:r>
              <a:rPr lang="en-GB" sz="850">
                <a:latin typeface="Open Sans"/>
                <a:ea typeface="Open Sans"/>
                <a:cs typeface="Open Sans"/>
              </a:rPr>
              <a:t> </a:t>
            </a:r>
            <a:r>
              <a:rPr lang="en-GB" sz="850" err="1">
                <a:latin typeface="Open Sans"/>
                <a:ea typeface="Open Sans"/>
                <a:cs typeface="Open Sans"/>
              </a:rPr>
              <a:t>si</a:t>
            </a:r>
            <a:r>
              <a:rPr lang="en-GB" sz="850">
                <a:latin typeface="Open Sans"/>
                <a:ea typeface="Open Sans"/>
                <a:cs typeface="Open Sans"/>
              </a:rPr>
              <a:t> </a:t>
            </a:r>
            <a:r>
              <a:rPr lang="en-GB" sz="850" err="1">
                <a:latin typeface="Open Sans"/>
                <a:ea typeface="Open Sans"/>
                <a:cs typeface="Open Sans"/>
              </a:rPr>
              <a:t>crea</a:t>
            </a:r>
            <a:r>
              <a:rPr lang="en-GB" sz="850">
                <a:latin typeface="Open Sans"/>
                <a:ea typeface="Open Sans"/>
                <a:cs typeface="Open Sans"/>
              </a:rPr>
              <a:t> ( il </a:t>
            </a:r>
            <a:r>
              <a:rPr lang="en-GB" sz="850" err="1">
                <a:latin typeface="Open Sans"/>
                <a:ea typeface="Open Sans"/>
                <a:cs typeface="Open Sans"/>
              </a:rPr>
              <a:t>nucleo</a:t>
            </a:r>
            <a:r>
              <a:rPr lang="en-GB" sz="850">
                <a:latin typeface="Open Sans"/>
                <a:ea typeface="Open Sans"/>
                <a:cs typeface="Open Sans"/>
              </a:rPr>
              <a:t> </a:t>
            </a:r>
            <a:r>
              <a:rPr lang="en-GB" sz="850" err="1">
                <a:latin typeface="Open Sans"/>
                <a:ea typeface="Open Sans"/>
                <a:cs typeface="Open Sans"/>
              </a:rPr>
              <a:t>figlio</a:t>
            </a:r>
            <a:r>
              <a:rPr lang="en-GB" sz="850">
                <a:latin typeface="Open Sans"/>
                <a:ea typeface="Open Sans"/>
                <a:cs typeface="Open Sans"/>
              </a:rPr>
              <a:t> </a:t>
            </a:r>
            <a:r>
              <a:rPr lang="en-GB" sz="850" err="1">
                <a:latin typeface="Open Sans"/>
                <a:ea typeface="Open Sans"/>
                <a:cs typeface="Open Sans"/>
              </a:rPr>
              <a:t>infatti</a:t>
            </a:r>
            <a:r>
              <a:rPr lang="en-GB" sz="850">
                <a:latin typeface="Open Sans"/>
                <a:ea typeface="Open Sans"/>
                <a:cs typeface="Open Sans"/>
              </a:rPr>
              <a:t> ha un </a:t>
            </a:r>
            <a:r>
              <a:rPr lang="en-GB" sz="850" err="1">
                <a:latin typeface="Open Sans"/>
                <a:ea typeface="Open Sans"/>
                <a:cs typeface="Open Sans"/>
              </a:rPr>
              <a:t>protone</a:t>
            </a:r>
            <a:r>
              <a:rPr lang="en-GB" sz="850">
                <a:latin typeface="Open Sans"/>
                <a:ea typeface="Open Sans"/>
                <a:cs typeface="Open Sans"/>
              </a:rPr>
              <a:t> in </a:t>
            </a:r>
            <a:r>
              <a:rPr lang="en-GB" sz="850" err="1">
                <a:latin typeface="Open Sans"/>
                <a:ea typeface="Open Sans"/>
                <a:cs typeface="Open Sans"/>
              </a:rPr>
              <a:t>meno</a:t>
            </a:r>
            <a:r>
              <a:rPr lang="en-GB" sz="850">
                <a:latin typeface="Open Sans"/>
                <a:ea typeface="Open Sans"/>
                <a:cs typeface="Open Sans"/>
              </a:rPr>
              <a:t>). Il </a:t>
            </a:r>
            <a:r>
              <a:rPr lang="en-GB" sz="850" err="1">
                <a:latin typeface="Open Sans"/>
                <a:ea typeface="Open Sans"/>
                <a:cs typeface="Open Sans"/>
              </a:rPr>
              <a:t>numero</a:t>
            </a:r>
            <a:r>
              <a:rPr lang="en-GB" sz="850">
                <a:latin typeface="Open Sans"/>
                <a:ea typeface="Open Sans"/>
                <a:cs typeface="Open Sans"/>
              </a:rPr>
              <a:t> di </a:t>
            </a:r>
            <a:r>
              <a:rPr lang="en-GB" sz="850" err="1">
                <a:latin typeface="Open Sans"/>
                <a:ea typeface="Open Sans"/>
                <a:cs typeface="Open Sans"/>
              </a:rPr>
              <a:t>massa</a:t>
            </a:r>
            <a:r>
              <a:rPr lang="en-GB" sz="850">
                <a:latin typeface="Open Sans"/>
                <a:ea typeface="Open Sans"/>
                <a:cs typeface="Open Sans"/>
              </a:rPr>
              <a:t> </a:t>
            </a:r>
            <a:r>
              <a:rPr lang="en-GB" sz="850" err="1">
                <a:latin typeface="Open Sans"/>
                <a:ea typeface="Open Sans"/>
                <a:cs typeface="Open Sans"/>
              </a:rPr>
              <a:t>si</a:t>
            </a:r>
            <a:r>
              <a:rPr lang="en-GB" sz="850">
                <a:latin typeface="Open Sans"/>
                <a:ea typeface="Open Sans"/>
                <a:cs typeface="Open Sans"/>
              </a:rPr>
              <a:t> </a:t>
            </a:r>
            <a:r>
              <a:rPr lang="en-GB" sz="850" err="1">
                <a:latin typeface="Open Sans"/>
                <a:ea typeface="Open Sans"/>
                <a:cs typeface="Open Sans"/>
              </a:rPr>
              <a:t>conserva</a:t>
            </a:r>
            <a:r>
              <a:rPr lang="en-GB" sz="850">
                <a:latin typeface="Open Sans"/>
                <a:ea typeface="Open Sans"/>
                <a:cs typeface="Open Sans"/>
              </a:rPr>
              <a:t>. </a:t>
            </a:r>
            <a:r>
              <a:rPr lang="en-GB" sz="850" err="1">
                <a:latin typeface="Open Sans"/>
                <a:ea typeface="Open Sans"/>
                <a:cs typeface="Open Sans"/>
              </a:rPr>
              <a:t>Oltre</a:t>
            </a:r>
            <a:r>
              <a:rPr lang="en-GB" sz="850">
                <a:latin typeface="Open Sans"/>
                <a:ea typeface="Open Sans"/>
                <a:cs typeface="Open Sans"/>
              </a:rPr>
              <a:t> </a:t>
            </a:r>
            <a:r>
              <a:rPr lang="en-GB" sz="850" err="1">
                <a:latin typeface="Open Sans"/>
                <a:ea typeface="Open Sans"/>
                <a:cs typeface="Open Sans"/>
              </a:rPr>
              <a:t>alla</a:t>
            </a:r>
            <a:r>
              <a:rPr lang="en-GB" sz="850">
                <a:latin typeface="Open Sans"/>
                <a:ea typeface="Open Sans"/>
                <a:cs typeface="Open Sans"/>
              </a:rPr>
              <a:t> </a:t>
            </a:r>
            <a:r>
              <a:rPr lang="en-GB" sz="850" err="1">
                <a:latin typeface="Open Sans"/>
                <a:ea typeface="Open Sans"/>
                <a:cs typeface="Open Sans"/>
              </a:rPr>
              <a:t>conversione</a:t>
            </a:r>
            <a:r>
              <a:rPr lang="en-GB" sz="850">
                <a:latin typeface="Open Sans"/>
                <a:ea typeface="Open Sans"/>
                <a:cs typeface="Open Sans"/>
              </a:rPr>
              <a:t> beta+, la </a:t>
            </a:r>
            <a:r>
              <a:rPr lang="en-GB" sz="850" b="1" err="1">
                <a:latin typeface="Open Sans"/>
                <a:ea typeface="Open Sans"/>
                <a:cs typeface="Open Sans"/>
              </a:rPr>
              <a:t>cattura</a:t>
            </a:r>
            <a:r>
              <a:rPr lang="en-GB" sz="850" b="1">
                <a:latin typeface="Open Sans"/>
                <a:ea typeface="Open Sans"/>
                <a:cs typeface="Open Sans"/>
              </a:rPr>
              <a:t> </a:t>
            </a:r>
            <a:r>
              <a:rPr lang="en-GB" sz="850" b="1" err="1">
                <a:latin typeface="Open Sans"/>
                <a:ea typeface="Open Sans"/>
                <a:cs typeface="Open Sans"/>
              </a:rPr>
              <a:t>elettronica</a:t>
            </a:r>
            <a:r>
              <a:rPr lang="en-GB" sz="850">
                <a:latin typeface="Open Sans"/>
                <a:ea typeface="Open Sans"/>
                <a:cs typeface="Open Sans"/>
              </a:rPr>
              <a:t> (</a:t>
            </a:r>
            <a:r>
              <a:rPr lang="en-GB" sz="850">
                <a:latin typeface="Standard Symbols PS"/>
                <a:ea typeface="Open Sans"/>
                <a:cs typeface="Open Sans"/>
              </a:rPr>
              <a:t>e</a:t>
            </a:r>
            <a:r>
              <a:rPr lang="en-GB" sz="850">
                <a:latin typeface="Open Sans"/>
                <a:ea typeface="Open Sans"/>
                <a:cs typeface="Open Sans"/>
              </a:rPr>
              <a:t>) è </a:t>
            </a:r>
            <a:r>
              <a:rPr lang="en-GB" sz="850" err="1">
                <a:latin typeface="Open Sans"/>
                <a:ea typeface="Open Sans"/>
                <a:cs typeface="Open Sans"/>
              </a:rPr>
              <a:t>anche</a:t>
            </a:r>
            <a:r>
              <a:rPr lang="en-GB" sz="850">
                <a:latin typeface="Open Sans"/>
                <a:ea typeface="Open Sans"/>
                <a:cs typeface="Open Sans"/>
              </a:rPr>
              <a:t> </a:t>
            </a:r>
            <a:r>
              <a:rPr lang="en-GB" sz="850" err="1">
                <a:latin typeface="Open Sans"/>
                <a:ea typeface="Open Sans"/>
                <a:cs typeface="Open Sans"/>
              </a:rPr>
              <a:t>possibile</a:t>
            </a:r>
            <a:r>
              <a:rPr lang="en-GB" sz="850">
                <a:latin typeface="Open Sans"/>
                <a:ea typeface="Open Sans"/>
                <a:cs typeface="Open Sans"/>
              </a:rPr>
              <a:t> in </a:t>
            </a:r>
            <a:r>
              <a:rPr lang="en-GB" sz="850" err="1">
                <a:latin typeface="Open Sans"/>
                <a:ea typeface="Open Sans"/>
                <a:cs typeface="Open Sans"/>
              </a:rPr>
              <a:t>caso</a:t>
            </a:r>
            <a:r>
              <a:rPr lang="en-GB" sz="850">
                <a:latin typeface="Open Sans"/>
                <a:ea typeface="Open Sans"/>
                <a:cs typeface="Open Sans"/>
              </a:rPr>
              <a:t> di </a:t>
            </a:r>
            <a:r>
              <a:rPr lang="en-GB" sz="850" err="1">
                <a:latin typeface="Open Sans"/>
                <a:ea typeface="Open Sans"/>
                <a:cs typeface="Open Sans"/>
              </a:rPr>
              <a:t>carenza</a:t>
            </a:r>
            <a:r>
              <a:rPr lang="en-GB" sz="850">
                <a:latin typeface="Open Sans"/>
                <a:ea typeface="Open Sans"/>
                <a:cs typeface="Open Sans"/>
              </a:rPr>
              <a:t> di </a:t>
            </a:r>
            <a:r>
              <a:rPr lang="en-GB" sz="850" err="1">
                <a:latin typeface="Open Sans"/>
                <a:ea typeface="Open Sans"/>
                <a:cs typeface="Open Sans"/>
              </a:rPr>
              <a:t>neutroni</a:t>
            </a:r>
            <a:r>
              <a:rPr lang="en-GB" sz="850">
                <a:latin typeface="Open Sans"/>
                <a:ea typeface="Open Sans"/>
                <a:cs typeface="Open Sans"/>
              </a:rPr>
              <a:t>. Qui </a:t>
            </a:r>
            <a:r>
              <a:rPr lang="en-GB" sz="850" err="1">
                <a:latin typeface="Open Sans"/>
                <a:ea typeface="Open Sans"/>
                <a:cs typeface="Open Sans"/>
              </a:rPr>
              <a:t>viene</a:t>
            </a:r>
            <a:r>
              <a:rPr lang="en-GB" sz="850">
                <a:latin typeface="Open Sans"/>
                <a:ea typeface="Open Sans"/>
                <a:cs typeface="Open Sans"/>
              </a:rPr>
              <a:t> </a:t>
            </a:r>
            <a:r>
              <a:rPr lang="en-GB" sz="850" err="1">
                <a:latin typeface="Open Sans"/>
                <a:ea typeface="Open Sans"/>
                <a:cs typeface="Open Sans"/>
              </a:rPr>
              <a:t>prodotto</a:t>
            </a:r>
            <a:r>
              <a:rPr lang="en-GB" sz="850">
                <a:latin typeface="Open Sans"/>
                <a:ea typeface="Open Sans"/>
                <a:cs typeface="Open Sans"/>
              </a:rPr>
              <a:t> il </a:t>
            </a:r>
            <a:r>
              <a:rPr lang="en-GB" sz="850" err="1">
                <a:latin typeface="Open Sans"/>
                <a:ea typeface="Open Sans"/>
                <a:cs typeface="Open Sans"/>
              </a:rPr>
              <a:t>medesimo</a:t>
            </a:r>
            <a:r>
              <a:rPr lang="en-GB" sz="850">
                <a:latin typeface="Open Sans"/>
                <a:ea typeface="Open Sans"/>
                <a:cs typeface="Open Sans"/>
              </a:rPr>
              <a:t> </a:t>
            </a:r>
            <a:r>
              <a:rPr lang="en-GB" sz="850" err="1">
                <a:latin typeface="Open Sans"/>
                <a:ea typeface="Open Sans"/>
                <a:cs typeface="Open Sans"/>
              </a:rPr>
              <a:t>nucleo</a:t>
            </a:r>
            <a:r>
              <a:rPr lang="en-GB" sz="850">
                <a:latin typeface="Open Sans"/>
                <a:ea typeface="Open Sans"/>
                <a:cs typeface="Open Sans"/>
              </a:rPr>
              <a:t> </a:t>
            </a:r>
            <a:r>
              <a:rPr lang="en-GB" sz="850" err="1">
                <a:latin typeface="Open Sans"/>
                <a:ea typeface="Open Sans"/>
                <a:cs typeface="Open Sans"/>
              </a:rPr>
              <a:t>figlio</a:t>
            </a:r>
            <a:r>
              <a:rPr lang="en-GB" sz="850">
                <a:latin typeface="Open Sans"/>
                <a:ea typeface="Open Sans"/>
                <a:cs typeface="Open Sans"/>
              </a:rPr>
              <a:t> del </a:t>
            </a:r>
            <a:r>
              <a:rPr lang="en-GB" sz="850" err="1">
                <a:latin typeface="Open Sans"/>
                <a:ea typeface="Open Sans"/>
                <a:cs typeface="Open Sans"/>
              </a:rPr>
              <a:t>processo</a:t>
            </a:r>
            <a:r>
              <a:rPr lang="en-GB" sz="850">
                <a:latin typeface="Open Sans"/>
                <a:ea typeface="Open Sans"/>
                <a:cs typeface="Open Sans"/>
              </a:rPr>
              <a:t> beta+. </a:t>
            </a:r>
            <a:r>
              <a:rPr lang="en-GB" sz="850" err="1">
                <a:latin typeface="Open Sans"/>
                <a:ea typeface="Open Sans"/>
                <a:cs typeface="Open Sans"/>
              </a:rPr>
              <a:t>L'unica</a:t>
            </a:r>
            <a:r>
              <a:rPr lang="en-GB" sz="850">
                <a:latin typeface="Open Sans"/>
                <a:ea typeface="Open Sans"/>
                <a:cs typeface="Open Sans"/>
              </a:rPr>
              <a:t> </a:t>
            </a:r>
            <a:r>
              <a:rPr lang="en-GB" sz="850" err="1">
                <a:latin typeface="Open Sans"/>
                <a:ea typeface="Open Sans"/>
                <a:cs typeface="Open Sans"/>
              </a:rPr>
              <a:t>differenza</a:t>
            </a:r>
            <a:r>
              <a:rPr lang="en-GB" sz="850">
                <a:latin typeface="Open Sans"/>
                <a:ea typeface="Open Sans"/>
                <a:cs typeface="Open Sans"/>
              </a:rPr>
              <a:t> è </a:t>
            </a:r>
            <a:r>
              <a:rPr lang="en-GB" sz="850" err="1">
                <a:latin typeface="Open Sans"/>
                <a:ea typeface="Open Sans"/>
                <a:cs typeface="Open Sans"/>
              </a:rPr>
              <a:t>che</a:t>
            </a:r>
            <a:r>
              <a:rPr lang="en-GB" sz="850">
                <a:latin typeface="Open Sans"/>
                <a:ea typeface="Open Sans"/>
                <a:cs typeface="Open Sans"/>
              </a:rPr>
              <a:t> il </a:t>
            </a:r>
            <a:r>
              <a:rPr lang="en-GB" sz="850" err="1">
                <a:latin typeface="Open Sans"/>
                <a:ea typeface="Open Sans"/>
                <a:cs typeface="Open Sans"/>
              </a:rPr>
              <a:t>positrone</a:t>
            </a:r>
            <a:r>
              <a:rPr lang="en-GB" sz="850">
                <a:latin typeface="Open Sans"/>
                <a:ea typeface="Open Sans"/>
                <a:cs typeface="Open Sans"/>
              </a:rPr>
              <a:t> non </a:t>
            </a:r>
            <a:r>
              <a:rPr lang="en-GB" sz="850" err="1">
                <a:latin typeface="Open Sans"/>
                <a:ea typeface="Open Sans"/>
                <a:cs typeface="Open Sans"/>
              </a:rPr>
              <a:t>viene</a:t>
            </a:r>
            <a:r>
              <a:rPr lang="en-GB" sz="850">
                <a:latin typeface="Open Sans"/>
                <a:ea typeface="Open Sans"/>
                <a:cs typeface="Open Sans"/>
              </a:rPr>
              <a:t> </a:t>
            </a:r>
            <a:r>
              <a:rPr lang="en-GB" sz="850" err="1">
                <a:latin typeface="Open Sans"/>
                <a:ea typeface="Open Sans"/>
                <a:cs typeface="Open Sans"/>
              </a:rPr>
              <a:t>emesso</a:t>
            </a:r>
            <a:r>
              <a:rPr lang="en-GB" sz="850">
                <a:latin typeface="Open Sans"/>
                <a:ea typeface="Open Sans"/>
                <a:cs typeface="Open Sans"/>
              </a:rPr>
              <a:t>, ma un </a:t>
            </a:r>
            <a:r>
              <a:rPr lang="en-GB" sz="850" err="1">
                <a:latin typeface="Open Sans"/>
                <a:ea typeface="Open Sans"/>
                <a:cs typeface="Open Sans"/>
              </a:rPr>
              <a:t>elettrone</a:t>
            </a:r>
            <a:r>
              <a:rPr lang="en-GB" sz="850">
                <a:latin typeface="Open Sans"/>
                <a:ea typeface="Open Sans"/>
                <a:cs typeface="Open Sans"/>
              </a:rPr>
              <a:t> </a:t>
            </a:r>
            <a:r>
              <a:rPr lang="en-GB" sz="850" err="1">
                <a:latin typeface="Open Sans"/>
                <a:ea typeface="Open Sans"/>
                <a:cs typeface="Open Sans"/>
              </a:rPr>
              <a:t>viene</a:t>
            </a:r>
            <a:r>
              <a:rPr lang="en-GB" sz="850">
                <a:latin typeface="Open Sans"/>
                <a:ea typeface="Open Sans"/>
                <a:cs typeface="Open Sans"/>
              </a:rPr>
              <a:t> </a:t>
            </a:r>
            <a:r>
              <a:rPr lang="en-GB" sz="850" err="1">
                <a:latin typeface="Open Sans"/>
                <a:ea typeface="Open Sans"/>
                <a:cs typeface="Open Sans"/>
              </a:rPr>
              <a:t>assorbito</a:t>
            </a:r>
            <a:r>
              <a:rPr lang="en-GB" sz="850">
                <a:latin typeface="Open Sans"/>
                <a:ea typeface="Open Sans"/>
                <a:cs typeface="Open Sans"/>
              </a:rPr>
              <a:t>. La </a:t>
            </a:r>
            <a:r>
              <a:rPr lang="en-GB" sz="850" err="1">
                <a:latin typeface="Open Sans"/>
                <a:ea typeface="Open Sans"/>
                <a:cs typeface="Open Sans"/>
              </a:rPr>
              <a:t>cattura</a:t>
            </a:r>
            <a:r>
              <a:rPr lang="en-GB" sz="850">
                <a:latin typeface="Open Sans"/>
                <a:ea typeface="Open Sans"/>
                <a:cs typeface="Open Sans"/>
              </a:rPr>
              <a:t> </a:t>
            </a:r>
            <a:r>
              <a:rPr lang="en-GB" sz="850" err="1">
                <a:latin typeface="Open Sans"/>
                <a:ea typeface="Open Sans"/>
                <a:cs typeface="Open Sans"/>
              </a:rPr>
              <a:t>elettronica</a:t>
            </a:r>
            <a:r>
              <a:rPr lang="en-GB" sz="850">
                <a:latin typeface="Open Sans"/>
                <a:ea typeface="Open Sans"/>
                <a:cs typeface="Open Sans"/>
              </a:rPr>
              <a:t> è un </a:t>
            </a:r>
            <a:r>
              <a:rPr lang="en-GB" sz="850" err="1">
                <a:latin typeface="Open Sans"/>
                <a:ea typeface="Open Sans"/>
                <a:cs typeface="Open Sans"/>
              </a:rPr>
              <a:t>canale</a:t>
            </a:r>
            <a:r>
              <a:rPr lang="en-GB" sz="850">
                <a:latin typeface="Open Sans"/>
                <a:ea typeface="Open Sans"/>
                <a:cs typeface="Open Sans"/>
              </a:rPr>
              <a:t> alternativo </a:t>
            </a:r>
            <a:r>
              <a:rPr lang="en-GB" sz="850" err="1">
                <a:latin typeface="Open Sans"/>
                <a:ea typeface="Open Sans"/>
                <a:cs typeface="Open Sans"/>
              </a:rPr>
              <a:t>della</a:t>
            </a:r>
            <a:r>
              <a:rPr lang="en-GB" sz="850">
                <a:latin typeface="Open Sans"/>
                <a:ea typeface="Open Sans"/>
                <a:cs typeface="Open Sans"/>
              </a:rPr>
              <a:t> </a:t>
            </a:r>
            <a:r>
              <a:rPr lang="en-GB" sz="850" err="1">
                <a:latin typeface="Open Sans"/>
                <a:ea typeface="Open Sans"/>
                <a:cs typeface="Open Sans"/>
              </a:rPr>
              <a:t>conversione</a:t>
            </a:r>
            <a:r>
              <a:rPr lang="en-GB" sz="850">
                <a:latin typeface="Open Sans"/>
                <a:ea typeface="Open Sans"/>
                <a:cs typeface="Open Sans"/>
              </a:rPr>
              <a:t> beta+</a:t>
            </a:r>
          </a:p>
          <a:p>
            <a:pPr marL="38100" lvl="1"/>
            <a:endParaRPr lang="en-GB" sz="850">
              <a:latin typeface="Open Sans"/>
              <a:ea typeface="Open Sans"/>
              <a:cs typeface="Open Sans"/>
            </a:endParaRPr>
          </a:p>
          <a:p>
            <a:pPr marL="38100" lvl="1"/>
            <a:endParaRPr lang="en-GB" sz="850">
              <a:latin typeface="Open Sans"/>
              <a:ea typeface="Open Sans"/>
              <a:cs typeface="Open Sans"/>
            </a:endParaRPr>
          </a:p>
          <a:p>
            <a:pPr marL="38100" lvl="1" algn="ctr"/>
            <a:r>
              <a:rPr lang="en-GB" sz="850" i="1">
                <a:latin typeface="Open Sans"/>
                <a:ea typeface="Open Sans"/>
                <a:cs typeface="Open Sans"/>
              </a:rPr>
              <a:t>Il </a:t>
            </a:r>
            <a:r>
              <a:rPr lang="en-GB" sz="850" i="1" err="1">
                <a:latin typeface="Open Sans"/>
                <a:ea typeface="Open Sans"/>
                <a:cs typeface="Open Sans"/>
              </a:rPr>
              <a:t>protone</a:t>
            </a:r>
            <a:r>
              <a:rPr lang="en-GB" sz="850" i="1">
                <a:latin typeface="Open Sans"/>
                <a:ea typeface="Open Sans"/>
                <a:cs typeface="Open Sans"/>
              </a:rPr>
              <a:t> è </a:t>
            </a:r>
            <a:r>
              <a:rPr lang="en-GB" sz="850" i="1" err="1">
                <a:latin typeface="Open Sans"/>
                <a:ea typeface="Open Sans"/>
                <a:cs typeface="Open Sans"/>
              </a:rPr>
              <a:t>convertito</a:t>
            </a:r>
            <a:r>
              <a:rPr lang="en-GB" sz="850" i="1">
                <a:latin typeface="Open Sans"/>
                <a:ea typeface="Open Sans"/>
                <a:cs typeface="Open Sans"/>
              </a:rPr>
              <a:t> in </a:t>
            </a:r>
            <a:r>
              <a:rPr lang="en-GB" sz="850" i="1" err="1">
                <a:latin typeface="Open Sans"/>
                <a:ea typeface="Open Sans"/>
                <a:cs typeface="Open Sans"/>
              </a:rPr>
              <a:t>neutrone</a:t>
            </a:r>
            <a:r>
              <a:rPr lang="en-GB" sz="850" i="1">
                <a:latin typeface="Open Sans"/>
                <a:ea typeface="Open Sans"/>
                <a:cs typeface="Open Sans"/>
              </a:rPr>
              <a:t> </a:t>
            </a:r>
            <a:r>
              <a:rPr lang="en-GB" sz="850" i="1" err="1">
                <a:latin typeface="Open Sans"/>
                <a:ea typeface="Open Sans"/>
                <a:cs typeface="Open Sans"/>
              </a:rPr>
              <a:t>tramite</a:t>
            </a:r>
            <a:r>
              <a:rPr lang="en-GB" sz="850" i="1">
                <a:latin typeface="Open Sans"/>
                <a:ea typeface="Open Sans"/>
                <a:cs typeface="Open Sans"/>
              </a:rPr>
              <a:t> </a:t>
            </a:r>
            <a:r>
              <a:rPr lang="en-GB" sz="850" i="1" err="1">
                <a:latin typeface="Open Sans"/>
                <a:ea typeface="Open Sans"/>
                <a:cs typeface="Open Sans"/>
              </a:rPr>
              <a:t>assorbimento</a:t>
            </a:r>
            <a:r>
              <a:rPr lang="en-GB" sz="850" i="1">
                <a:latin typeface="Open Sans"/>
                <a:ea typeface="Open Sans"/>
                <a:cs typeface="Open Sans"/>
              </a:rPr>
              <a:t> di un </a:t>
            </a:r>
            <a:r>
              <a:rPr lang="en-GB" sz="850" i="1" err="1">
                <a:latin typeface="Open Sans"/>
                <a:ea typeface="Open Sans"/>
                <a:cs typeface="Open Sans"/>
              </a:rPr>
              <a:t>elettrone</a:t>
            </a:r>
            <a:endParaRPr lang="en-GB" sz="850" i="1">
              <a:latin typeface="Open Sans"/>
              <a:ea typeface="Open Sans"/>
              <a:cs typeface="Open San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E89DCC1-74A5-D9B4-24DC-3BC7CFFADFEE}"/>
                  </a:ext>
                </a:extLst>
              </p:cNvPr>
              <p:cNvSpPr txBox="1"/>
              <p:nvPr/>
            </p:nvSpPr>
            <p:spPr>
              <a:xfrm>
                <a:off x="1077831" y="2606278"/>
                <a:ext cx="2929720" cy="2700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90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de-DE" sz="9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de-DE" sz="9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p</m:t>
                          </m:r>
                        </m:e>
                      </m:sPre>
                      <m:r>
                        <a:rPr lang="de-DE" sz="90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de-DE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de-DE" sz="9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de-DE" sz="9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</m:t>
                          </m:r>
                        </m:e>
                      </m:sPre>
                      <m:r>
                        <a:rPr lang="de-DE" sz="90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Pre>
                        <m:sPrePr>
                          <m:ctrlPr>
                            <a:rPr lang="de-DE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  <m:e>
                          <m:sSup>
                            <m:sSupPr>
                              <m:ctrlPr>
                                <a:rPr lang="de-DE" sz="9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de-DE" sz="900" i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de-DE" sz="900" b="0" i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</m:sup>
                          </m:sSup>
                        </m:e>
                      </m:sPre>
                      <m:r>
                        <a:rPr lang="de-DE" sz="90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Pre>
                        <m:sPrePr>
                          <m:ctrlPr>
                            <a:rPr lang="de-DE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ν</m:t>
                          </m:r>
                        </m:e>
                      </m:sPre>
                    </m:oMath>
                  </m:oMathPara>
                </a14:m>
                <a:endParaRPr lang="de-DE" sz="900" dirty="0">
                  <a:solidFill>
                    <a:schemeClr val="tx1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E89DCC1-74A5-D9B4-24DC-3BC7CFFADF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831" y="2606278"/>
                <a:ext cx="2929720" cy="2700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35A581A-9F69-A1CD-CD0A-2E8D1C59C779}"/>
                  </a:ext>
                </a:extLst>
              </p:cNvPr>
              <p:cNvSpPr txBox="1"/>
              <p:nvPr/>
            </p:nvSpPr>
            <p:spPr>
              <a:xfrm>
                <a:off x="835257" y="4025152"/>
                <a:ext cx="3429000" cy="2344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90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de-DE" sz="9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de-DE" sz="9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p</m:t>
                          </m:r>
                          <m:r>
                            <a:rPr lang="de-DE" sz="9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Pre>
                            <m:sPrePr>
                              <m:ctrlPr>
                                <a:rPr lang="de-DE" sz="9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sz="9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de-DE" sz="9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de-DE" sz="9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de-DE" sz="900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e</m:t>
                                  </m:r>
                                </m:e>
                                <m:sup>
                                  <m:r>
                                    <a:rPr lang="de-DE" sz="900" b="0" i="0" smtClean="0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</m:e>
                          </m:sPre>
                        </m:e>
                      </m:sPre>
                      <m:r>
                        <a:rPr lang="de-DE" sz="90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de-DE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de-DE" sz="9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de-DE" sz="9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</m:t>
                          </m:r>
                        </m:e>
                      </m:sPre>
                      <m:r>
                        <a:rPr lang="de-DE" sz="90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Pre>
                        <m:sPrePr>
                          <m:ctrlPr>
                            <a:rPr lang="de-DE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ν</m:t>
                          </m:r>
                        </m:e>
                      </m:sPre>
                    </m:oMath>
                  </m:oMathPara>
                </a14:m>
                <a:endParaRPr lang="en-IT" sz="9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35A581A-9F69-A1CD-CD0A-2E8D1C59C7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257" y="4025152"/>
                <a:ext cx="3429000" cy="23442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B5CC619-D473-43E6-3F49-22531BAB394D}"/>
                  </a:ext>
                </a:extLst>
              </p:cNvPr>
              <p:cNvSpPr txBox="1"/>
              <p:nvPr/>
            </p:nvSpPr>
            <p:spPr>
              <a:xfrm>
                <a:off x="3641362" y="3792493"/>
                <a:ext cx="3429000" cy="3772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9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de-DE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  </m:t>
                      </m:r>
                      <m:sPre>
                        <m:sPrePr>
                          <m:ctrlP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sub>
                        <m:sup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p>
                        <m:e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</m:sPre>
                      <m:r>
                        <a:rPr lang="de-DE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de-DE" sz="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p>
                        <m:e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</m:sPre>
                      <m:r>
                        <a:rPr lang="de-DE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</m:sPre>
                      <m:r>
                        <a:rPr lang="de-DE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e>
                      </m:sPre>
                    </m:oMath>
                    <m:oMath xmlns:m="http://schemas.openxmlformats.org/officeDocument/2006/math">
                      <m:r>
                        <a:rPr lang="de-DE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  <m:r>
                        <a:rPr lang="de-DE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 </m:t>
                      </m:r>
                      <m:sPre>
                        <m:sPrePr>
                          <m:ctrlP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sub>
                        <m:sup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p>
                        <m:e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</m:sPre>
                      <m:r>
                        <a:rPr lang="de-DE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</m:sPre>
                      <m:r>
                        <a:rPr lang="de-DE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de-DE" sz="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p>
                        <m:e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</m:sPre>
                      <m:r>
                        <a:rPr lang="de-DE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e>
                      </m:sPre>
                    </m:oMath>
                  </m:oMathPara>
                </a14:m>
                <a:endParaRPr lang="en-IT" sz="9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B5CC619-D473-43E6-3F49-22531BAB39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1362" y="3792493"/>
                <a:ext cx="3429000" cy="37728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4781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el 2">
            <a:extLst>
              <a:ext uri="{FF2B5EF4-FFF2-40B4-BE49-F238E27FC236}">
                <a16:creationId xmlns:a16="http://schemas.microsoft.com/office/drawing/2014/main" id="{D9683AA3-2721-4CF3-81C2-31BCD69C4508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de-DE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Puzzle di </a:t>
            </a:r>
            <a:r>
              <a:rPr lang="de-DE" sz="1400" b="1" cap="none" err="1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Gruppo</a:t>
            </a:r>
            <a:r>
              <a:rPr lang="de-DE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 | </a:t>
            </a:r>
            <a:r>
              <a:rPr lang="de-DE" sz="1400" b="1" cap="none" err="1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Reazioni</a:t>
            </a:r>
            <a:r>
              <a:rPr lang="de-DE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 </a:t>
            </a:r>
            <a:r>
              <a:rPr lang="de-DE" sz="1400" b="1" cap="none" err="1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Nucleari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0B982EB-C5CC-45D0-AEEA-A235E8FE9A5F}"/>
              </a:ext>
            </a:extLst>
          </p:cNvPr>
          <p:cNvSpPr/>
          <p:nvPr/>
        </p:nvSpPr>
        <p:spPr>
          <a:xfrm>
            <a:off x="618313" y="1064204"/>
            <a:ext cx="5520546" cy="3661577"/>
          </a:xfrm>
          <a:prstGeom prst="roundRect">
            <a:avLst>
              <a:gd name="adj" fmla="val 0"/>
            </a:avLst>
          </a:prstGeom>
          <a:noFill/>
          <a:ln>
            <a:solidFill>
              <a:srgbClr val="FF65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br>
              <a:rPr lang="de-DE" sz="900">
                <a:solidFill>
                  <a:schemeClr val="tx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</a:br>
            <a:endParaRPr lang="de-DE" sz="900">
              <a:solidFill>
                <a:schemeClr val="tx1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53EF3D3-9136-4F88-91F7-5FAA5A20880C}"/>
              </a:ext>
            </a:extLst>
          </p:cNvPr>
          <p:cNvSpPr txBox="1"/>
          <p:nvPr/>
        </p:nvSpPr>
        <p:spPr>
          <a:xfrm>
            <a:off x="629263" y="4823552"/>
            <a:ext cx="5409751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100" b="1" err="1">
                <a:latin typeface="Open Sans"/>
                <a:ea typeface="Open Sans"/>
                <a:cs typeface="Open Sans"/>
              </a:rPr>
              <a:t>Esercizio</a:t>
            </a:r>
            <a:r>
              <a:rPr lang="de-DE" sz="1100" b="1">
                <a:latin typeface="Open Sans"/>
                <a:ea typeface="Open Sans"/>
                <a:cs typeface="Open Sans"/>
              </a:rPr>
              <a:t> </a:t>
            </a:r>
            <a:r>
              <a:rPr lang="de-DE" sz="1100" b="1" err="1">
                <a:latin typeface="Open Sans"/>
                <a:ea typeface="Open Sans"/>
                <a:cs typeface="Open Sans"/>
              </a:rPr>
              <a:t>Avanzato</a:t>
            </a:r>
            <a:r>
              <a:rPr lang="de-DE" sz="1100" b="1">
                <a:latin typeface="Open Sans"/>
                <a:ea typeface="Open Sans"/>
                <a:cs typeface="Open Sans"/>
              </a:rPr>
              <a:t>| La </a:t>
            </a:r>
            <a:r>
              <a:rPr lang="de-DE" sz="1100" b="1" err="1">
                <a:latin typeface="Open Sans"/>
                <a:ea typeface="Open Sans"/>
                <a:cs typeface="Open Sans"/>
              </a:rPr>
              <a:t>fusione</a:t>
            </a:r>
            <a:r>
              <a:rPr lang="de-DE" sz="1100" b="1">
                <a:latin typeface="Open Sans"/>
                <a:ea typeface="Open Sans"/>
                <a:cs typeface="Open Sans"/>
              </a:rPr>
              <a:t> </a:t>
            </a:r>
            <a:r>
              <a:rPr lang="de-DE" sz="1100" b="1" err="1">
                <a:latin typeface="Open Sans"/>
                <a:ea typeface="Open Sans"/>
                <a:cs typeface="Open Sans"/>
              </a:rPr>
              <a:t>nucleare</a:t>
            </a:r>
            <a:r>
              <a:rPr lang="de-DE" sz="1100" b="1">
                <a:latin typeface="Open Sans"/>
                <a:ea typeface="Open Sans"/>
                <a:cs typeface="Open Sans"/>
              </a:rPr>
              <a:t> in </a:t>
            </a:r>
            <a:r>
              <a:rPr lang="de-DE" sz="1100" b="1" err="1">
                <a:latin typeface="Open Sans"/>
                <a:ea typeface="Open Sans"/>
                <a:cs typeface="Open Sans"/>
              </a:rPr>
              <a:t>laboratorio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E397BDB8-0F9F-4CBF-8EA5-954FED3147B5}"/>
              </a:ext>
            </a:extLst>
          </p:cNvPr>
          <p:cNvSpPr txBox="1"/>
          <p:nvPr/>
        </p:nvSpPr>
        <p:spPr>
          <a:xfrm>
            <a:off x="618311" y="5641460"/>
            <a:ext cx="5520545" cy="3654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n-GB" sz="850" dirty="0" err="1">
                <a:latin typeface="Open Sans"/>
                <a:ea typeface="Open Sans"/>
                <a:cs typeface="Open Sans"/>
              </a:rPr>
              <a:t>Scrivere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l'equazione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reazione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Usare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conservazione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del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numero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atomico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e di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massa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e la carta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nuclidi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per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determinare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il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nucleo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figlio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( la formula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nel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riquadro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a "In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Pillole</a:t>
            </a:r>
            <a:r>
              <a:rPr lang="en-GB" sz="850" dirty="0">
                <a:latin typeface="Open Sans"/>
                <a:ea typeface="Open Sans"/>
                <a:cs typeface="Open Sans"/>
              </a:rPr>
              <a:t>" è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d'aiuto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).</a:t>
            </a:r>
            <a:endParaRPr lang="en-GB" sz="850" dirty="0">
              <a:effectLst/>
              <a:latin typeface="Open Sans"/>
              <a:ea typeface="Open Sans"/>
              <a:cs typeface="Open Sans"/>
            </a:endParaRPr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48A547E8-3BDC-43BE-9DEA-AE7AC38A2E06}"/>
              </a:ext>
            </a:extLst>
          </p:cNvPr>
          <p:cNvSpPr/>
          <p:nvPr/>
        </p:nvSpPr>
        <p:spPr>
          <a:xfrm>
            <a:off x="990598" y="6080163"/>
            <a:ext cx="5148258" cy="381771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5308FA15-E4AA-4096-A663-155C1885A42E}"/>
              </a:ext>
            </a:extLst>
          </p:cNvPr>
          <p:cNvSpPr txBox="1"/>
          <p:nvPr/>
        </p:nvSpPr>
        <p:spPr>
          <a:xfrm>
            <a:off x="618310" y="6484792"/>
            <a:ext cx="5520542" cy="66684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6700" lvl="1" indent="-228600">
              <a:spcAft>
                <a:spcPts val="400"/>
              </a:spcAft>
              <a:buFont typeface="+mj-lt"/>
              <a:buAutoNum type="alphaLcParenR" startAt="2"/>
            </a:pPr>
            <a:r>
              <a:rPr lang="en-GB" sz="850" dirty="0" err="1">
                <a:latin typeface="Open Sans"/>
                <a:ea typeface="Open Sans"/>
                <a:cs typeface="Open Sans"/>
              </a:rPr>
              <a:t>Formulare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una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ipotesi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per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rispondere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alla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seguente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domanda</a:t>
            </a:r>
            <a:r>
              <a:rPr lang="en-GB" sz="850" dirty="0">
                <a:latin typeface="Open Sans"/>
                <a:ea typeface="Open Sans"/>
                <a:cs typeface="Open Sans"/>
              </a:rPr>
              <a:t>:</a:t>
            </a:r>
            <a:endParaRPr lang="en-GB" sz="850" dirty="0">
              <a:effectLst/>
              <a:latin typeface="Open Sans"/>
              <a:ea typeface="Open Sans"/>
              <a:cs typeface="Open Sans"/>
            </a:endParaRPr>
          </a:p>
          <a:p>
            <a:pPr marL="38100" lvl="1" algn="ctr">
              <a:spcAft>
                <a:spcPts val="400"/>
              </a:spcAft>
            </a:pPr>
            <a:r>
              <a:rPr lang="en-GB" sz="850" i="1" dirty="0" err="1">
                <a:latin typeface="Open Sans"/>
                <a:ea typeface="Open Sans"/>
                <a:cs typeface="Open Sans"/>
              </a:rPr>
              <a:t>Sebbene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questa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reazione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 di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fusione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 fu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osservata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già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nel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 1917 e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oggi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una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grande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varietà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 di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fusioni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nucleari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possono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essere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prodotte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 con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l'aiuto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degli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acceleratori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 di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particelle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 non è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ancora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possibile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usare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 la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fusione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nucleare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 come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efficace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fonte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 di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energia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. Come è </a:t>
            </a:r>
            <a:r>
              <a:rPr lang="en-GB" sz="850" i="1" dirty="0" err="1">
                <a:latin typeface="Open Sans"/>
                <a:ea typeface="Open Sans"/>
                <a:cs typeface="Open Sans"/>
              </a:rPr>
              <a:t>possibile</a:t>
            </a:r>
            <a:r>
              <a:rPr lang="en-GB" sz="850" i="1" dirty="0">
                <a:latin typeface="Open Sans"/>
                <a:ea typeface="Open Sans"/>
                <a:cs typeface="Open Sans"/>
              </a:rPr>
              <a:t>?</a:t>
            </a:r>
            <a:endParaRPr lang="en-GB" sz="850" i="1" dirty="0">
              <a:effectLst/>
              <a:latin typeface="Open Sans"/>
              <a:ea typeface="Open Sans"/>
              <a:cs typeface="Open Sans"/>
            </a:endParaRP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2800BA20-96F6-4800-9E8E-022FC5C2E52B}"/>
              </a:ext>
            </a:extLst>
          </p:cNvPr>
          <p:cNvSpPr/>
          <p:nvPr/>
        </p:nvSpPr>
        <p:spPr>
          <a:xfrm>
            <a:off x="990598" y="7169880"/>
            <a:ext cx="5148263" cy="529447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: abgerundete Ecken 42">
            <a:extLst>
              <a:ext uri="{FF2B5EF4-FFF2-40B4-BE49-F238E27FC236}">
                <a16:creationId xmlns:a16="http://schemas.microsoft.com/office/drawing/2014/main" id="{CCDEA1EA-83FA-45A8-99FA-96A697546CA4}"/>
              </a:ext>
            </a:extLst>
          </p:cNvPr>
          <p:cNvSpPr/>
          <p:nvPr/>
        </p:nvSpPr>
        <p:spPr>
          <a:xfrm>
            <a:off x="618311" y="1077776"/>
            <a:ext cx="5520542" cy="217350"/>
          </a:xfrm>
          <a:prstGeom prst="roundRect">
            <a:avLst>
              <a:gd name="adj" fmla="val 0"/>
            </a:avLst>
          </a:prstGeom>
          <a:solidFill>
            <a:srgbClr val="FF6565"/>
          </a:solidFill>
          <a:ln>
            <a:solidFill>
              <a:srgbClr val="FF65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6565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82D2F8D-7F59-49F2-B1F1-81A92852E3D3}"/>
              </a:ext>
            </a:extLst>
          </p:cNvPr>
          <p:cNvSpPr txBox="1"/>
          <p:nvPr/>
        </p:nvSpPr>
        <p:spPr>
          <a:xfrm>
            <a:off x="640385" y="1052512"/>
            <a:ext cx="5475144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de-DE" sz="1200" b="1" err="1">
                <a:latin typeface="Open Sans"/>
                <a:ea typeface="Open Sans"/>
                <a:cs typeface="Open Sans"/>
              </a:rPr>
              <a:t>Identikit</a:t>
            </a:r>
            <a:r>
              <a:rPr lang="de-DE" sz="1200" b="1" cap="none">
                <a:latin typeface="Open Sans"/>
                <a:ea typeface="Open Sans"/>
                <a:cs typeface="Open Sans"/>
              </a:rPr>
              <a:t> : </a:t>
            </a:r>
            <a:r>
              <a:rPr lang="de-DE" sz="1200" b="1" err="1">
                <a:latin typeface="Open Sans"/>
                <a:ea typeface="Open Sans"/>
                <a:cs typeface="Open Sans"/>
              </a:rPr>
              <a:t>Fusione</a:t>
            </a:r>
            <a:r>
              <a:rPr lang="de-DE" sz="1200" b="1">
                <a:latin typeface="Open Sans"/>
                <a:ea typeface="Open Sans"/>
                <a:cs typeface="Open Sans"/>
              </a:rPr>
              <a:t> </a:t>
            </a:r>
            <a:r>
              <a:rPr lang="de-DE" sz="1200" b="1" err="1">
                <a:latin typeface="Open Sans"/>
                <a:ea typeface="Open Sans"/>
                <a:cs typeface="Open Sans"/>
              </a:rPr>
              <a:t>Nucleare</a:t>
            </a:r>
          </a:p>
        </p:txBody>
      </p: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355CD7F8-C2D9-416E-B4E0-A24646031CDE}"/>
              </a:ext>
            </a:extLst>
          </p:cNvPr>
          <p:cNvGrpSpPr/>
          <p:nvPr/>
        </p:nvGrpSpPr>
        <p:grpSpPr>
          <a:xfrm>
            <a:off x="4522948" y="3131467"/>
            <a:ext cx="1616857" cy="1577686"/>
            <a:chOff x="724124" y="6669906"/>
            <a:chExt cx="2106033" cy="1577686"/>
          </a:xfrm>
        </p:grpSpPr>
        <p:sp>
          <p:nvSpPr>
            <p:cNvPr id="29" name="Rechteck: abgerundete Ecken 28">
              <a:extLst>
                <a:ext uri="{FF2B5EF4-FFF2-40B4-BE49-F238E27FC236}">
                  <a16:creationId xmlns:a16="http://schemas.microsoft.com/office/drawing/2014/main" id="{005CA72C-ED06-4CF5-A14F-0E40722080CD}"/>
                </a:ext>
              </a:extLst>
            </p:cNvPr>
            <p:cNvSpPr/>
            <p:nvPr/>
          </p:nvSpPr>
          <p:spPr>
            <a:xfrm>
              <a:off x="724125" y="6669906"/>
              <a:ext cx="2106032" cy="1577686"/>
            </a:xfrm>
            <a:prstGeom prst="roundRect">
              <a:avLst>
                <a:gd name="adj" fmla="val 107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Rechteck: abgerundete Ecken 30">
              <a:extLst>
                <a:ext uri="{FF2B5EF4-FFF2-40B4-BE49-F238E27FC236}">
                  <a16:creationId xmlns:a16="http://schemas.microsoft.com/office/drawing/2014/main" id="{F75A3ECA-D137-46A5-BD8C-BC1099BFA19E}"/>
                </a:ext>
              </a:extLst>
            </p:cNvPr>
            <p:cNvSpPr/>
            <p:nvPr/>
          </p:nvSpPr>
          <p:spPr>
            <a:xfrm>
              <a:off x="724124" y="6681132"/>
              <a:ext cx="2104800" cy="217350"/>
            </a:xfrm>
            <a:prstGeom prst="roundRect">
              <a:avLst>
                <a:gd name="adj" fmla="val 8283"/>
              </a:avLst>
            </a:prstGeom>
            <a:solidFill>
              <a:srgbClr val="FF6565"/>
            </a:solidFill>
            <a:ln>
              <a:solidFill>
                <a:srgbClr val="FF65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FF6565"/>
                </a:solidFill>
              </a:endParaRPr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8D63B0D8-F1C0-408E-BBFE-39786E3D5193}"/>
                </a:ext>
              </a:extLst>
            </p:cNvPr>
            <p:cNvSpPr/>
            <p:nvPr/>
          </p:nvSpPr>
          <p:spPr>
            <a:xfrm>
              <a:off x="773769" y="6717301"/>
              <a:ext cx="187567" cy="14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>
                  <a:solidFill>
                    <a:srgbClr val="FF4343"/>
                  </a:solidFill>
                  <a:latin typeface="Tw Cen MT Condensed" panose="020B0606020104020203" pitchFamily="34" charset="0"/>
                </a:rPr>
                <a:t>!</a:t>
              </a:r>
            </a:p>
          </p:txBody>
        </p: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7B9FCACC-1F09-4224-80F1-F4BD343B7719}"/>
                </a:ext>
              </a:extLst>
            </p:cNvPr>
            <p:cNvSpPr txBox="1"/>
            <p:nvPr/>
          </p:nvSpPr>
          <p:spPr>
            <a:xfrm>
              <a:off x="936519" y="6674251"/>
              <a:ext cx="1682063" cy="246221"/>
            </a:xfrm>
            <a:prstGeom prst="rect">
              <a:avLst/>
            </a:prstGeom>
            <a:noFill/>
          </p:spPr>
          <p:txBody>
            <a:bodyPr wrap="square" lIns="91440" tIns="45720" rIns="91440" bIns="45720" numCol="1" spcCol="108000" rtlCol="0" anchor="t">
              <a:spAutoFit/>
            </a:bodyPr>
            <a:lstStyle/>
            <a:p>
              <a:r>
                <a:rPr lang="de-DE" sz="1000" b="1">
                  <a:latin typeface="Open Sans"/>
                  <a:ea typeface="Open Sans"/>
                  <a:cs typeface="Open Sans"/>
                </a:rPr>
                <a:t>In </a:t>
              </a:r>
              <a:r>
                <a:rPr lang="de-DE" sz="1000" b="1" err="1">
                  <a:latin typeface="Open Sans"/>
                  <a:ea typeface="Open Sans"/>
                  <a:cs typeface="Open Sans"/>
                </a:rPr>
                <a:t>Pillole</a:t>
              </a:r>
              <a:endParaRPr lang="de-DE" sz="1000" b="1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CE366669-0125-435B-8736-5586175CB68E}"/>
              </a:ext>
            </a:extLst>
          </p:cNvPr>
          <p:cNvCxnSpPr>
            <a:cxnSpLocks/>
          </p:cNvCxnSpPr>
          <p:nvPr/>
        </p:nvCxnSpPr>
        <p:spPr>
          <a:xfrm>
            <a:off x="4522946" y="1064204"/>
            <a:ext cx="0" cy="3661577"/>
          </a:xfrm>
          <a:prstGeom prst="line">
            <a:avLst/>
          </a:prstGeom>
          <a:ln w="12700">
            <a:solidFill>
              <a:srgbClr val="FF65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>
            <a:extLst>
              <a:ext uri="{FF2B5EF4-FFF2-40B4-BE49-F238E27FC236}">
                <a16:creationId xmlns:a16="http://schemas.microsoft.com/office/drawing/2014/main" id="{0E116CB0-D2AD-4DC6-BFB6-69394736CDBB}"/>
              </a:ext>
            </a:extLst>
          </p:cNvPr>
          <p:cNvSpPr txBox="1"/>
          <p:nvPr/>
        </p:nvSpPr>
        <p:spPr>
          <a:xfrm>
            <a:off x="629263" y="7757897"/>
            <a:ext cx="5409751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100" b="1">
                <a:latin typeface="Open Sans"/>
                <a:ea typeface="Open Sans"/>
                <a:cs typeface="Open Sans"/>
              </a:rPr>
              <a:t>Lavoro di </a:t>
            </a:r>
            <a:r>
              <a:rPr lang="de-DE" sz="1100" b="1" err="1">
                <a:latin typeface="Open Sans"/>
                <a:ea typeface="Open Sans"/>
                <a:cs typeface="Open Sans"/>
              </a:rPr>
              <a:t>Gruppo</a:t>
            </a:r>
            <a:endParaRPr lang="de-DE" sz="1100" b="1" err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46A1DBAB-2340-474F-A764-CDFE227448EA}"/>
              </a:ext>
            </a:extLst>
          </p:cNvPr>
          <p:cNvSpPr txBox="1"/>
          <p:nvPr/>
        </p:nvSpPr>
        <p:spPr>
          <a:xfrm>
            <a:off x="618313" y="7962769"/>
            <a:ext cx="5520542" cy="8771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8100" lvl="1"/>
            <a:r>
              <a:rPr lang="de-DE" sz="850" b="1" dirty="0" err="1">
                <a:latin typeface="Open Sans"/>
                <a:ea typeface="Open Sans"/>
                <a:cs typeface="Open Sans"/>
              </a:rPr>
              <a:t>Qualcosa</a:t>
            </a:r>
            <a:r>
              <a:rPr lang="de-DE" sz="850" b="1" dirty="0">
                <a:latin typeface="Open Sans"/>
                <a:ea typeface="Open Sans"/>
                <a:cs typeface="Open Sans"/>
              </a:rPr>
              <a:t> da </a:t>
            </a:r>
            <a:r>
              <a:rPr lang="de-DE" sz="850" b="1" dirty="0" err="1">
                <a:latin typeface="Open Sans"/>
                <a:ea typeface="Open Sans"/>
                <a:cs typeface="Open Sans"/>
              </a:rPr>
              <a:t>spiegare</a:t>
            </a:r>
            <a:r>
              <a:rPr lang="de-DE" sz="850" b="1" dirty="0">
                <a:effectLst/>
                <a:latin typeface="Open Sans"/>
                <a:ea typeface="Open Sans"/>
                <a:cs typeface="Open Sans"/>
              </a:rPr>
              <a:t>:</a:t>
            </a: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en-GB" sz="850" dirty="0" err="1">
                <a:latin typeface="Open Sans"/>
                <a:ea typeface="Open Sans"/>
                <a:cs typeface="Open Sans"/>
              </a:rPr>
              <a:t>Scrivere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l'equazione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reazione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di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fusione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di due nuclei di elio-4 (un solo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nucleo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figlio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viene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prodotto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e un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fotone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viene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emesso</a:t>
            </a:r>
            <a:r>
              <a:rPr lang="en-GB" sz="850" dirty="0">
                <a:latin typeface="Open Sans"/>
                <a:ea typeface="Open Sans"/>
                <a:cs typeface="Open Sans"/>
              </a:rPr>
              <a:t>).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Usando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l'equazione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descrivere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brevemente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il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processo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fusione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.</a:t>
            </a:r>
          </a:p>
          <a:p>
            <a:pPr marL="38100" lvl="1"/>
            <a:r>
              <a:rPr lang="en-GB" sz="850" b="1" dirty="0" err="1">
                <a:latin typeface="Open Sans"/>
                <a:ea typeface="Open Sans"/>
                <a:cs typeface="Open Sans"/>
              </a:rPr>
              <a:t>Qualcosa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 da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cercare</a:t>
            </a:r>
            <a:r>
              <a:rPr lang="de-DE" sz="850" b="1" dirty="0">
                <a:latin typeface="Open Sans"/>
                <a:ea typeface="Open Sans"/>
                <a:cs typeface="Open Sans"/>
              </a:rPr>
              <a:t>:</a:t>
            </a: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en-GB" sz="850" dirty="0" err="1">
                <a:latin typeface="Open Sans"/>
                <a:ea typeface="Open Sans"/>
                <a:cs typeface="Open Sans"/>
              </a:rPr>
              <a:t>L'isotopo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prodotto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dalla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reazione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di Rutherford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nell'esercizio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a) è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radioattivo</a:t>
            </a:r>
            <a:r>
              <a:rPr lang="en-GB" sz="850" dirty="0">
                <a:latin typeface="Open Sans"/>
                <a:ea typeface="Open Sans"/>
                <a:cs typeface="Open Sans"/>
              </a:rPr>
              <a:t>. 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Usando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la carta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nuclidi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e con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l'aiuto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del Gruppo I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determinare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successiva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equazione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conversione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.</a:t>
            </a: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04B179F1-B359-4296-9C2D-E9917F4C2214}"/>
              </a:ext>
            </a:extLst>
          </p:cNvPr>
          <p:cNvSpPr/>
          <p:nvPr/>
        </p:nvSpPr>
        <p:spPr>
          <a:xfrm>
            <a:off x="895350" y="8979580"/>
            <a:ext cx="5243506" cy="427788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Textfeld 6">
            <a:extLst>
              <a:ext uri="{FF2B5EF4-FFF2-40B4-BE49-F238E27FC236}">
                <a16:creationId xmlns:a16="http://schemas.microsoft.com/office/drawing/2014/main" id="{6BC1D216-50C3-7B40-1D26-634327A41553}"/>
              </a:ext>
            </a:extLst>
          </p:cNvPr>
          <p:cNvSpPr txBox="1"/>
          <p:nvPr/>
        </p:nvSpPr>
        <p:spPr>
          <a:xfrm>
            <a:off x="4562532" y="2545665"/>
            <a:ext cx="1526976" cy="538609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700" dirty="0">
                <a:latin typeface="Open Sans"/>
                <a:ea typeface="Open Sans"/>
                <a:cs typeface="Open Sans"/>
              </a:rPr>
              <a:t>Un </a:t>
            </a:r>
            <a:r>
              <a:rPr lang="en-GB" sz="700" dirty="0" err="1">
                <a:latin typeface="Open Sans"/>
                <a:ea typeface="Open Sans"/>
                <a:cs typeface="Open Sans"/>
              </a:rPr>
              <a:t>importante</a:t>
            </a:r>
            <a:r>
              <a:rPr lang="en-GB" sz="700" dirty="0">
                <a:latin typeface="Open Sans"/>
                <a:ea typeface="Open Sans"/>
                <a:cs typeface="Open Sans"/>
              </a:rPr>
              <a:t> </a:t>
            </a:r>
            <a:r>
              <a:rPr lang="en-GB" sz="700" dirty="0" err="1">
                <a:latin typeface="Open Sans"/>
                <a:ea typeface="Open Sans"/>
                <a:cs typeface="Open Sans"/>
              </a:rPr>
              <a:t>processo</a:t>
            </a:r>
            <a:r>
              <a:rPr lang="en-GB" sz="700" dirty="0">
                <a:latin typeface="Open Sans"/>
                <a:ea typeface="Open Sans"/>
                <a:cs typeface="Open Sans"/>
              </a:rPr>
              <a:t> di </a:t>
            </a:r>
            <a:r>
              <a:rPr lang="en-GB" sz="700" dirty="0" err="1">
                <a:latin typeface="Open Sans"/>
                <a:ea typeface="Open Sans"/>
                <a:cs typeface="Open Sans"/>
              </a:rPr>
              <a:t>fusione</a:t>
            </a:r>
            <a:r>
              <a:rPr lang="en-GB" sz="700" dirty="0">
                <a:latin typeface="Open Sans"/>
                <a:ea typeface="Open Sans"/>
                <a:cs typeface="Open Sans"/>
              </a:rPr>
              <a:t> </a:t>
            </a:r>
            <a:r>
              <a:rPr lang="en-GB" sz="700" dirty="0" err="1">
                <a:latin typeface="Open Sans"/>
                <a:ea typeface="Open Sans"/>
                <a:cs typeface="Open Sans"/>
              </a:rPr>
              <a:t>nucleare</a:t>
            </a:r>
            <a:r>
              <a:rPr lang="en-GB" sz="700" dirty="0">
                <a:latin typeface="Open Sans"/>
                <a:ea typeface="Open Sans"/>
                <a:cs typeface="Open Sans"/>
              </a:rPr>
              <a:t> </a:t>
            </a:r>
            <a:r>
              <a:rPr lang="en-GB" sz="700" dirty="0" err="1">
                <a:latin typeface="Open Sans"/>
                <a:ea typeface="Open Sans"/>
                <a:cs typeface="Open Sans"/>
              </a:rPr>
              <a:t>nelle</a:t>
            </a:r>
            <a:r>
              <a:rPr lang="en-GB" sz="700" dirty="0">
                <a:latin typeface="Open Sans"/>
                <a:ea typeface="Open Sans"/>
                <a:cs typeface="Open Sans"/>
              </a:rPr>
              <a:t> </a:t>
            </a:r>
            <a:r>
              <a:rPr lang="en-GB" sz="700" dirty="0" err="1">
                <a:latin typeface="Open Sans"/>
                <a:ea typeface="Open Sans"/>
                <a:cs typeface="Open Sans"/>
              </a:rPr>
              <a:t>stelle</a:t>
            </a:r>
            <a:r>
              <a:rPr lang="en-GB" sz="700" dirty="0">
                <a:latin typeface="Open Sans"/>
                <a:ea typeface="Open Sans"/>
                <a:cs typeface="Open Sans"/>
              </a:rPr>
              <a:t> è la </a:t>
            </a:r>
            <a:r>
              <a:rPr lang="en-GB" sz="700" dirty="0" err="1">
                <a:latin typeface="Open Sans"/>
                <a:ea typeface="Open Sans"/>
                <a:cs typeface="Open Sans"/>
              </a:rPr>
              <a:t>fusione</a:t>
            </a:r>
            <a:r>
              <a:rPr lang="en-GB" sz="700" dirty="0">
                <a:latin typeface="Open Sans"/>
                <a:ea typeface="Open Sans"/>
                <a:cs typeface="Open Sans"/>
              </a:rPr>
              <a:t> di due nuclei di elio-4. Qui un </a:t>
            </a:r>
            <a:r>
              <a:rPr lang="en-GB" sz="700" dirty="0" err="1">
                <a:latin typeface="Open Sans"/>
                <a:ea typeface="Open Sans"/>
                <a:cs typeface="Open Sans"/>
              </a:rPr>
              <a:t>nucleo</a:t>
            </a:r>
            <a:r>
              <a:rPr lang="en-GB" sz="700" dirty="0">
                <a:latin typeface="Open Sans"/>
                <a:ea typeface="Open Sans"/>
                <a:cs typeface="Open Sans"/>
              </a:rPr>
              <a:t> di </a:t>
            </a:r>
            <a:r>
              <a:rPr lang="en-GB" sz="700" dirty="0" err="1">
                <a:latin typeface="Open Sans"/>
                <a:ea typeface="Open Sans"/>
                <a:cs typeface="Open Sans"/>
              </a:rPr>
              <a:t>berillio</a:t>
            </a:r>
            <a:r>
              <a:rPr lang="en-GB" sz="700" dirty="0">
                <a:latin typeface="Open Sans"/>
                <a:ea typeface="Open Sans"/>
                <a:cs typeface="Open Sans"/>
              </a:rPr>
              <a:t> </a:t>
            </a:r>
            <a:r>
              <a:rPr lang="en-GB" sz="700" dirty="0" err="1">
                <a:latin typeface="Open Sans"/>
                <a:ea typeface="Open Sans"/>
                <a:cs typeface="Open Sans"/>
              </a:rPr>
              <a:t>viene</a:t>
            </a:r>
            <a:r>
              <a:rPr lang="en-GB" sz="700" dirty="0">
                <a:latin typeface="Open Sans"/>
                <a:ea typeface="Open Sans"/>
                <a:cs typeface="Open Sans"/>
              </a:rPr>
              <a:t> </a:t>
            </a:r>
            <a:r>
              <a:rPr lang="en-GB" sz="700" dirty="0" err="1">
                <a:latin typeface="Open Sans"/>
                <a:ea typeface="Open Sans"/>
                <a:cs typeface="Open Sans"/>
              </a:rPr>
              <a:t>formato</a:t>
            </a:r>
            <a:r>
              <a:rPr lang="en-GB" sz="700" dirty="0">
                <a:latin typeface="Open Sans"/>
                <a:ea typeface="Open Sans"/>
                <a:cs typeface="Open Sans"/>
              </a:rPr>
              <a:t> e </a:t>
            </a:r>
            <a:r>
              <a:rPr lang="en-GB" sz="700" dirty="0" err="1">
                <a:latin typeface="Open Sans"/>
                <a:ea typeface="Open Sans"/>
                <a:cs typeface="Open Sans"/>
              </a:rPr>
              <a:t>radiazione</a:t>
            </a:r>
            <a:r>
              <a:rPr lang="en-GB" sz="700" dirty="0">
                <a:latin typeface="Open Sans"/>
                <a:ea typeface="Open Sans"/>
                <a:cs typeface="Open Sans"/>
              </a:rPr>
              <a:t> gamma </a:t>
            </a:r>
            <a:r>
              <a:rPr lang="en-GB" sz="700" dirty="0" err="1">
                <a:latin typeface="Open Sans"/>
                <a:ea typeface="Open Sans"/>
                <a:cs typeface="Open Sans"/>
              </a:rPr>
              <a:t>viene</a:t>
            </a:r>
            <a:r>
              <a:rPr lang="en-GB" sz="700" dirty="0">
                <a:latin typeface="Open Sans"/>
                <a:ea typeface="Open Sans"/>
                <a:cs typeface="Open Sans"/>
              </a:rPr>
              <a:t> </a:t>
            </a:r>
            <a:r>
              <a:rPr lang="en-GB" sz="700" dirty="0" err="1">
                <a:latin typeface="Open Sans"/>
                <a:ea typeface="Open Sans"/>
                <a:cs typeface="Open Sans"/>
              </a:rPr>
              <a:t>emessa</a:t>
            </a:r>
            <a:r>
              <a:rPr lang="en-GB" sz="700" dirty="0">
                <a:effectLst/>
                <a:latin typeface="Open Sans"/>
                <a:ea typeface="Open Sans"/>
                <a:cs typeface="Open Sans"/>
              </a:rPr>
              <a:t>.</a:t>
            </a:r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63FEAC83-DDEC-A693-C3A0-77457ED1F001}"/>
              </a:ext>
            </a:extLst>
          </p:cNvPr>
          <p:cNvGrpSpPr/>
          <p:nvPr/>
        </p:nvGrpSpPr>
        <p:grpSpPr>
          <a:xfrm>
            <a:off x="4488116" y="1426975"/>
            <a:ext cx="1544164" cy="975931"/>
            <a:chOff x="4488116" y="1426975"/>
            <a:chExt cx="1544164" cy="975931"/>
          </a:xfrm>
        </p:grpSpPr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DCE887FB-DA3A-087E-4CB3-EB1B78983CE4}"/>
                </a:ext>
              </a:extLst>
            </p:cNvPr>
            <p:cNvSpPr/>
            <p:nvPr/>
          </p:nvSpPr>
          <p:spPr>
            <a:xfrm>
              <a:off x="4938608" y="150190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Ellipse 50">
              <a:extLst>
                <a:ext uri="{FF2B5EF4-FFF2-40B4-BE49-F238E27FC236}">
                  <a16:creationId xmlns:a16="http://schemas.microsoft.com/office/drawing/2014/main" id="{67C84939-A47D-1102-4AD9-D93E21A72CEB}"/>
                </a:ext>
              </a:extLst>
            </p:cNvPr>
            <p:cNvSpPr/>
            <p:nvPr/>
          </p:nvSpPr>
          <p:spPr>
            <a:xfrm>
              <a:off x="4915914" y="1599466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1" name="Gerade Verbindung mit Pfeil 60">
              <a:extLst>
                <a:ext uri="{FF2B5EF4-FFF2-40B4-BE49-F238E27FC236}">
                  <a16:creationId xmlns:a16="http://schemas.microsoft.com/office/drawing/2014/main" id="{23F89C5A-A8DE-D5FD-21BD-437C303F0B1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34631" y="1940083"/>
              <a:ext cx="105246" cy="129455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feld 65">
                  <a:extLst>
                    <a:ext uri="{FF2B5EF4-FFF2-40B4-BE49-F238E27FC236}">
                      <a16:creationId xmlns:a16="http://schemas.microsoft.com/office/drawing/2014/main" id="{40A90023-20B8-E3C7-6689-DA229233E4C2}"/>
                    </a:ext>
                  </a:extLst>
                </p:cNvPr>
                <p:cNvSpPr txBox="1"/>
                <p:nvPr/>
              </p:nvSpPr>
              <p:spPr>
                <a:xfrm>
                  <a:off x="4488116" y="1486008"/>
                  <a:ext cx="529774" cy="26590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  <m:sup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p>
                          <m:e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𝐇𝐞</m:t>
                            </m:r>
                          </m:e>
                        </m:sPre>
                      </m:oMath>
                    </m:oMathPara>
                  </a14:m>
                  <a:endParaRPr lang="de-DE" sz="1000"/>
                </a:p>
              </p:txBody>
            </p:sp>
          </mc:Choice>
          <mc:Fallback xmlns="">
            <p:sp>
              <p:nvSpPr>
                <p:cNvPr id="66" name="Textfeld 65">
                  <a:extLst>
                    <a:ext uri="{FF2B5EF4-FFF2-40B4-BE49-F238E27FC236}">
                      <a16:creationId xmlns:a16="http://schemas.microsoft.com/office/drawing/2014/main" id="{40A90023-20B8-E3C7-6689-DA229233E4C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88116" y="1486008"/>
                  <a:ext cx="529774" cy="26590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feld 66">
                  <a:extLst>
                    <a:ext uri="{FF2B5EF4-FFF2-40B4-BE49-F238E27FC236}">
                      <a16:creationId xmlns:a16="http://schemas.microsoft.com/office/drawing/2014/main" id="{C0BF6416-7974-0422-9FC9-DE613283BD77}"/>
                    </a:ext>
                  </a:extLst>
                </p:cNvPr>
                <p:cNvSpPr txBox="1"/>
                <p:nvPr/>
              </p:nvSpPr>
              <p:spPr>
                <a:xfrm>
                  <a:off x="5502506" y="1426975"/>
                  <a:ext cx="529774" cy="266676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b>
                          <m:sup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𝟖</m:t>
                            </m:r>
                          </m:sup>
                          <m:e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𝐁𝐞</m:t>
                            </m:r>
                          </m:e>
                        </m:sPre>
                      </m:oMath>
                    </m:oMathPara>
                  </a14:m>
                  <a:endParaRPr lang="de-DE" sz="1000"/>
                </a:p>
              </p:txBody>
            </p:sp>
          </mc:Choice>
          <mc:Fallback xmlns="">
            <p:sp>
              <p:nvSpPr>
                <p:cNvPr id="67" name="Textfeld 66">
                  <a:extLst>
                    <a:ext uri="{FF2B5EF4-FFF2-40B4-BE49-F238E27FC236}">
                      <a16:creationId xmlns:a16="http://schemas.microsoft.com/office/drawing/2014/main" id="{C0BF6416-7974-0422-9FC9-DE613283BD7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02506" y="1426975"/>
                  <a:ext cx="529774" cy="26667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43F9E2EC-F9B5-E94A-D848-234611266DB4}"/>
                </a:ext>
              </a:extLst>
            </p:cNvPr>
            <p:cNvSpPr/>
            <p:nvPr/>
          </p:nvSpPr>
          <p:spPr>
            <a:xfrm>
              <a:off x="5044998" y="1513284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Ellipse 53">
              <a:extLst>
                <a:ext uri="{FF2B5EF4-FFF2-40B4-BE49-F238E27FC236}">
                  <a16:creationId xmlns:a16="http://schemas.microsoft.com/office/drawing/2014/main" id="{02B76795-4546-E2C3-AFF9-BDEC37F9D1DA}"/>
                </a:ext>
              </a:extLst>
            </p:cNvPr>
            <p:cNvSpPr/>
            <p:nvPr/>
          </p:nvSpPr>
          <p:spPr>
            <a:xfrm>
              <a:off x="5020332" y="1608314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8" name="Ellipse 67">
              <a:extLst>
                <a:ext uri="{FF2B5EF4-FFF2-40B4-BE49-F238E27FC236}">
                  <a16:creationId xmlns:a16="http://schemas.microsoft.com/office/drawing/2014/main" id="{B27A9575-CAFB-162F-6CB4-CAC254613045}"/>
                </a:ext>
              </a:extLst>
            </p:cNvPr>
            <p:cNvSpPr/>
            <p:nvPr/>
          </p:nvSpPr>
          <p:spPr>
            <a:xfrm>
              <a:off x="4938608" y="2042933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9" name="Ellipse 68">
              <a:extLst>
                <a:ext uri="{FF2B5EF4-FFF2-40B4-BE49-F238E27FC236}">
                  <a16:creationId xmlns:a16="http://schemas.microsoft.com/office/drawing/2014/main" id="{C8CF3181-721F-EA54-97AC-1CEC2C619AF8}"/>
                </a:ext>
              </a:extLst>
            </p:cNvPr>
            <p:cNvSpPr/>
            <p:nvPr/>
          </p:nvSpPr>
          <p:spPr>
            <a:xfrm>
              <a:off x="4915914" y="2140490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feld 69">
                  <a:extLst>
                    <a:ext uri="{FF2B5EF4-FFF2-40B4-BE49-F238E27FC236}">
                      <a16:creationId xmlns:a16="http://schemas.microsoft.com/office/drawing/2014/main" id="{21D06B0B-1FE4-913A-F9C6-D13BDBF2DF11}"/>
                    </a:ext>
                  </a:extLst>
                </p:cNvPr>
                <p:cNvSpPr txBox="1"/>
                <p:nvPr/>
              </p:nvSpPr>
              <p:spPr>
                <a:xfrm>
                  <a:off x="4488116" y="2027032"/>
                  <a:ext cx="529774" cy="26590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  <m:sup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p>
                          <m:e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𝐇𝐞</m:t>
                            </m:r>
                          </m:e>
                        </m:sPre>
                      </m:oMath>
                    </m:oMathPara>
                  </a14:m>
                  <a:endParaRPr lang="de-DE" sz="1000"/>
                </a:p>
              </p:txBody>
            </p:sp>
          </mc:Choice>
          <mc:Fallback xmlns="">
            <p:sp>
              <p:nvSpPr>
                <p:cNvPr id="70" name="Textfeld 69">
                  <a:extLst>
                    <a:ext uri="{FF2B5EF4-FFF2-40B4-BE49-F238E27FC236}">
                      <a16:creationId xmlns:a16="http://schemas.microsoft.com/office/drawing/2014/main" id="{21D06B0B-1FE4-913A-F9C6-D13BDBF2DF1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88116" y="2027032"/>
                  <a:ext cx="529774" cy="26590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1" name="Ellipse 70">
              <a:extLst>
                <a:ext uri="{FF2B5EF4-FFF2-40B4-BE49-F238E27FC236}">
                  <a16:creationId xmlns:a16="http://schemas.microsoft.com/office/drawing/2014/main" id="{DE94F3AE-29CD-027D-B705-ED98C5F0F7C5}"/>
                </a:ext>
              </a:extLst>
            </p:cNvPr>
            <p:cNvSpPr/>
            <p:nvPr/>
          </p:nvSpPr>
          <p:spPr>
            <a:xfrm>
              <a:off x="5044998" y="2054308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2" name="Ellipse 71">
              <a:extLst>
                <a:ext uri="{FF2B5EF4-FFF2-40B4-BE49-F238E27FC236}">
                  <a16:creationId xmlns:a16="http://schemas.microsoft.com/office/drawing/2014/main" id="{E4595779-61F4-0946-75DB-F882D67C125D}"/>
                </a:ext>
              </a:extLst>
            </p:cNvPr>
            <p:cNvSpPr/>
            <p:nvPr/>
          </p:nvSpPr>
          <p:spPr>
            <a:xfrm>
              <a:off x="5020332" y="2149338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3" name="Ellipse 72">
              <a:extLst>
                <a:ext uri="{FF2B5EF4-FFF2-40B4-BE49-F238E27FC236}">
                  <a16:creationId xmlns:a16="http://schemas.microsoft.com/office/drawing/2014/main" id="{B17E0615-07C0-2DE4-3A37-57111F66C3ED}"/>
                </a:ext>
              </a:extLst>
            </p:cNvPr>
            <p:cNvSpPr/>
            <p:nvPr/>
          </p:nvSpPr>
          <p:spPr>
            <a:xfrm>
              <a:off x="5599343" y="1719776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4" name="Ellipse 73">
              <a:extLst>
                <a:ext uri="{FF2B5EF4-FFF2-40B4-BE49-F238E27FC236}">
                  <a16:creationId xmlns:a16="http://schemas.microsoft.com/office/drawing/2014/main" id="{AE59AEDE-BB81-2485-EECF-C166195FC67A}"/>
                </a:ext>
              </a:extLst>
            </p:cNvPr>
            <p:cNvSpPr/>
            <p:nvPr/>
          </p:nvSpPr>
          <p:spPr>
            <a:xfrm>
              <a:off x="5555091" y="1793446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Ellipse 74">
              <a:extLst>
                <a:ext uri="{FF2B5EF4-FFF2-40B4-BE49-F238E27FC236}">
                  <a16:creationId xmlns:a16="http://schemas.microsoft.com/office/drawing/2014/main" id="{00B870DD-E085-5458-B0CB-204FBA233503}"/>
                </a:ext>
              </a:extLst>
            </p:cNvPr>
            <p:cNvSpPr/>
            <p:nvPr/>
          </p:nvSpPr>
          <p:spPr>
            <a:xfrm>
              <a:off x="5706894" y="1709129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Ellipse 76">
              <a:extLst>
                <a:ext uri="{FF2B5EF4-FFF2-40B4-BE49-F238E27FC236}">
                  <a16:creationId xmlns:a16="http://schemas.microsoft.com/office/drawing/2014/main" id="{AE776031-62D8-8AF3-F793-3F830D2573DC}"/>
                </a:ext>
              </a:extLst>
            </p:cNvPr>
            <p:cNvSpPr/>
            <p:nvPr/>
          </p:nvSpPr>
          <p:spPr>
            <a:xfrm>
              <a:off x="5801468" y="1801256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8" name="Ellipse 77">
              <a:extLst>
                <a:ext uri="{FF2B5EF4-FFF2-40B4-BE49-F238E27FC236}">
                  <a16:creationId xmlns:a16="http://schemas.microsoft.com/office/drawing/2014/main" id="{96C19872-5A0D-00DC-CB5C-576BE97454CE}"/>
                </a:ext>
              </a:extLst>
            </p:cNvPr>
            <p:cNvSpPr/>
            <p:nvPr/>
          </p:nvSpPr>
          <p:spPr>
            <a:xfrm>
              <a:off x="5773087" y="1921035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9" name="Ellipse 78">
              <a:extLst>
                <a:ext uri="{FF2B5EF4-FFF2-40B4-BE49-F238E27FC236}">
                  <a16:creationId xmlns:a16="http://schemas.microsoft.com/office/drawing/2014/main" id="{30E80284-4A88-CDDF-BCB3-775945CC1AED}"/>
                </a:ext>
              </a:extLst>
            </p:cNvPr>
            <p:cNvSpPr/>
            <p:nvPr/>
          </p:nvSpPr>
          <p:spPr>
            <a:xfrm>
              <a:off x="5558129" y="1883286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0" name="Ellipse 79">
              <a:extLst>
                <a:ext uri="{FF2B5EF4-FFF2-40B4-BE49-F238E27FC236}">
                  <a16:creationId xmlns:a16="http://schemas.microsoft.com/office/drawing/2014/main" id="{46B04871-E16F-4DEE-13BE-F4D09760A7CE}"/>
                </a:ext>
              </a:extLst>
            </p:cNvPr>
            <p:cNvSpPr/>
            <p:nvPr/>
          </p:nvSpPr>
          <p:spPr>
            <a:xfrm>
              <a:off x="5661142" y="1960490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6" name="Ellipse 75">
              <a:extLst>
                <a:ext uri="{FF2B5EF4-FFF2-40B4-BE49-F238E27FC236}">
                  <a16:creationId xmlns:a16="http://schemas.microsoft.com/office/drawing/2014/main" id="{47650812-5627-254B-BFE1-58EE396DE672}"/>
                </a:ext>
              </a:extLst>
            </p:cNvPr>
            <p:cNvSpPr/>
            <p:nvPr/>
          </p:nvSpPr>
          <p:spPr>
            <a:xfrm>
              <a:off x="5667217" y="1836826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2" name="Gerade Verbindung mit Pfeil 81">
              <a:extLst>
                <a:ext uri="{FF2B5EF4-FFF2-40B4-BE49-F238E27FC236}">
                  <a16:creationId xmlns:a16="http://schemas.microsoft.com/office/drawing/2014/main" id="{67511B07-B0DA-2E48-6B11-DE072712EB4E}"/>
                </a:ext>
              </a:extLst>
            </p:cNvPr>
            <p:cNvCxnSpPr>
              <a:cxnSpLocks/>
            </p:cNvCxnSpPr>
            <p:nvPr/>
          </p:nvCxnSpPr>
          <p:spPr>
            <a:xfrm>
              <a:off x="5234769" y="1778393"/>
              <a:ext cx="105246" cy="129455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 Verbindung mit Pfeil 82">
              <a:extLst>
                <a:ext uri="{FF2B5EF4-FFF2-40B4-BE49-F238E27FC236}">
                  <a16:creationId xmlns:a16="http://schemas.microsoft.com/office/drawing/2014/main" id="{FC53C460-1721-15CD-A960-1D3AF472628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25765" y="1918888"/>
              <a:ext cx="115213" cy="214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mit Pfeil 84">
              <a:extLst>
                <a:ext uri="{FF2B5EF4-FFF2-40B4-BE49-F238E27FC236}">
                  <a16:creationId xmlns:a16="http://schemas.microsoft.com/office/drawing/2014/main" id="{EF9F8D93-7A6F-9627-F0CC-E6424A0B68FF}"/>
                </a:ext>
              </a:extLst>
            </p:cNvPr>
            <p:cNvCxnSpPr>
              <a:cxnSpLocks/>
            </p:cNvCxnSpPr>
            <p:nvPr/>
          </p:nvCxnSpPr>
          <p:spPr>
            <a:xfrm>
              <a:off x="5382238" y="1972195"/>
              <a:ext cx="205164" cy="255333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51ED59B8-30F7-F4F1-8548-8634FEBCF67E}"/>
                </a:ext>
              </a:extLst>
            </p:cNvPr>
            <p:cNvSpPr/>
            <p:nvPr/>
          </p:nvSpPr>
          <p:spPr>
            <a:xfrm>
              <a:off x="5360151" y="1919161"/>
              <a:ext cx="18000" cy="180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6BB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Textfeld 86">
                  <a:extLst>
                    <a:ext uri="{FF2B5EF4-FFF2-40B4-BE49-F238E27FC236}">
                      <a16:creationId xmlns:a16="http://schemas.microsoft.com/office/drawing/2014/main" id="{BFEB01E7-6BCD-93BC-E633-428C4C016773}"/>
                    </a:ext>
                  </a:extLst>
                </p:cNvPr>
                <p:cNvSpPr txBox="1"/>
                <p:nvPr/>
              </p:nvSpPr>
              <p:spPr>
                <a:xfrm>
                  <a:off x="5388380" y="2156685"/>
                  <a:ext cx="529774" cy="24622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1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𝛄</m:t>
                        </m:r>
                      </m:oMath>
                    </m:oMathPara>
                  </a14:m>
                  <a:endParaRPr lang="de-DE" sz="1000"/>
                </a:p>
              </p:txBody>
            </p:sp>
          </mc:Choice>
          <mc:Fallback xmlns="">
            <p:sp>
              <p:nvSpPr>
                <p:cNvPr id="87" name="Textfeld 86">
                  <a:extLst>
                    <a:ext uri="{FF2B5EF4-FFF2-40B4-BE49-F238E27FC236}">
                      <a16:creationId xmlns:a16="http://schemas.microsoft.com/office/drawing/2014/main" id="{BFEB01E7-6BCD-93BC-E633-428C4C01677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8380" y="2156685"/>
                  <a:ext cx="529774" cy="24622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5" name="Picture 2">
            <a:extLst>
              <a:ext uri="{FF2B5EF4-FFF2-40B4-BE49-F238E27FC236}">
                <a16:creationId xmlns:a16="http://schemas.microsoft.com/office/drawing/2014/main" id="{67D435D2-5D80-02FC-FC95-8D0BBF2FA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con CC BY SA">
            <a:extLst>
              <a:ext uri="{FF2B5EF4-FFF2-40B4-BE49-F238E27FC236}">
                <a16:creationId xmlns:a16="http://schemas.microsoft.com/office/drawing/2014/main" id="{2150D2CF-B240-A89E-B5DF-DEE6E0B21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F920E44-2C09-4401-4F00-8558A0E6CA1D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>
                <a:solidFill>
                  <a:schemeClr val="bg1"/>
                </a:solidFill>
              </a:rPr>
              <a:t>Materials created by Hannes Nitsche</a:t>
            </a:r>
            <a:br>
              <a:rPr lang="en-GB" sz="600">
                <a:solidFill>
                  <a:schemeClr val="bg1"/>
                </a:solidFill>
              </a:rPr>
            </a:br>
            <a:r>
              <a:rPr lang="en-GB" sz="600">
                <a:solidFill>
                  <a:schemeClr val="bg1"/>
                </a:solidFill>
                <a:hlinkClick r:id="rId7"/>
              </a:rPr>
              <a:t>Creative Commons Attribution-</a:t>
            </a:r>
            <a:r>
              <a:rPr lang="en-GB" sz="600" err="1">
                <a:solidFill>
                  <a:schemeClr val="bg1"/>
                </a:solidFill>
                <a:hlinkClick r:id="rId7"/>
              </a:rPr>
              <a:t>ShareAlike</a:t>
            </a:r>
            <a:r>
              <a:rPr lang="en-GB" sz="600">
                <a:solidFill>
                  <a:schemeClr val="bg1"/>
                </a:solidFill>
                <a:hlinkClick r:id="rId7"/>
              </a:rPr>
              <a:t> 4.0 International (CC-BY-SA 4.0)</a:t>
            </a:r>
            <a:r>
              <a:rPr lang="en-GB" sz="60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569B4C13-DD21-B427-7717-2AF5D493A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itel 2">
            <a:extLst>
              <a:ext uri="{FF2B5EF4-FFF2-40B4-BE49-F238E27FC236}">
                <a16:creationId xmlns:a16="http://schemas.microsoft.com/office/drawing/2014/main" id="{0D2F980E-1634-B826-7457-465416BCE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314788"/>
            <a:ext cx="5768201" cy="611241"/>
          </a:xfrm>
        </p:spPr>
        <p:txBody>
          <a:bodyPr/>
          <a:lstStyle/>
          <a:p>
            <a:r>
              <a:rPr lang="de-DE" sz="2000" cap="none" err="1">
                <a:latin typeface="Open Sans"/>
                <a:ea typeface="Open Sans"/>
                <a:cs typeface="Open Sans"/>
              </a:rPr>
              <a:t>Gruppo</a:t>
            </a:r>
            <a:r>
              <a:rPr lang="de-DE" sz="2000" cap="none">
                <a:latin typeface="Open Sans"/>
                <a:ea typeface="Open Sans"/>
                <a:cs typeface="Open Sans"/>
              </a:rPr>
              <a:t> III : </a:t>
            </a:r>
            <a:r>
              <a:rPr lang="de-DE" sz="2000" cap="none" err="1">
                <a:latin typeface="Open Sans"/>
                <a:ea typeface="Open Sans"/>
                <a:cs typeface="Open Sans"/>
              </a:rPr>
              <a:t>Fusione</a:t>
            </a:r>
            <a:r>
              <a:rPr lang="de-DE" sz="2000" cap="none">
                <a:latin typeface="Open Sans"/>
                <a:ea typeface="Open Sans"/>
                <a:cs typeface="Open Sans"/>
              </a:rPr>
              <a:t> </a:t>
            </a:r>
            <a:r>
              <a:rPr lang="de-DE" sz="2000" cap="none" err="1">
                <a:latin typeface="Open Sans"/>
                <a:ea typeface="Open Sans"/>
                <a:cs typeface="Open Sans"/>
              </a:rPr>
              <a:t>Nucleare</a:t>
            </a:r>
          </a:p>
        </p:txBody>
      </p:sp>
      <p:sp>
        <p:nvSpPr>
          <p:cNvPr id="3" name="Textfeld 36">
            <a:extLst>
              <a:ext uri="{FF2B5EF4-FFF2-40B4-BE49-F238E27FC236}">
                <a16:creationId xmlns:a16="http://schemas.microsoft.com/office/drawing/2014/main" id="{B0FE6E0B-6763-63F5-E40F-232E0391C6F5}"/>
              </a:ext>
            </a:extLst>
          </p:cNvPr>
          <p:cNvSpPr txBox="1"/>
          <p:nvPr/>
        </p:nvSpPr>
        <p:spPr>
          <a:xfrm>
            <a:off x="618490" y="5089286"/>
            <a:ext cx="5520545" cy="5054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850" dirty="0">
                <a:latin typeface="Open Sans"/>
                <a:ea typeface="Open Sans"/>
                <a:cs typeface="Open Sans"/>
              </a:rPr>
              <a:t>Nel 1917, Ernest Rutherford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riuscì</a:t>
            </a:r>
            <a:r>
              <a:rPr lang="en-GB" sz="850" dirty="0">
                <a:latin typeface="Open Sans"/>
                <a:ea typeface="Open Sans"/>
                <a:cs typeface="Open Sans"/>
              </a:rPr>
              <a:t> con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successo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fondere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due nuclei in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laboratorio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Rutherford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irraggiò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del gas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azoto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 N (A = 12, Z = 7) </a:t>
            </a:r>
            <a:r>
              <a:rPr lang="en-GB" sz="850" dirty="0">
                <a:latin typeface="Open Sans"/>
                <a:ea typeface="Open Sans"/>
                <a:cs typeface="Open Sans"/>
              </a:rPr>
              <a:t> con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 nuclei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accelerati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di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elio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 He (A = 4, Z = 2).</a:t>
            </a:r>
            <a:r>
              <a:rPr lang="en-GB" sz="850" dirty="0">
                <a:latin typeface="Open Sans"/>
                <a:ea typeface="Open Sans"/>
                <a:cs typeface="Open Sans"/>
              </a:rPr>
              <a:t> 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reazione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fusione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produsse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un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nucleo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figlio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e un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protone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 p.</a:t>
            </a:r>
            <a:endParaRPr lang="en-GB" sz="850" b="1" dirty="0">
              <a:effectLst/>
              <a:latin typeface="Open Sans"/>
              <a:ea typeface="Open Sans"/>
              <a:cs typeface="Open San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36">
                <a:extLst>
                  <a:ext uri="{FF2B5EF4-FFF2-40B4-BE49-F238E27FC236}">
                    <a16:creationId xmlns:a16="http://schemas.microsoft.com/office/drawing/2014/main" id="{58F81696-0C3B-E411-4442-49AA16A339E1}"/>
                  </a:ext>
                </a:extLst>
              </p:cNvPr>
              <p:cNvSpPr txBox="1"/>
              <p:nvPr/>
            </p:nvSpPr>
            <p:spPr>
              <a:xfrm>
                <a:off x="577904" y="1270870"/>
                <a:ext cx="3922333" cy="3569503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Si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dicono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fusioni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nucleari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le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reazioni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nucleari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nelle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quali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due nuclei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atomici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si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fondono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a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formare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uno o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più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nuovi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nuclidi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. Come è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noto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, la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fusione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nucleare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non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avviene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naturalmente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sul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pianeta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Terra (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diversamente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dai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processi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di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decadimento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radioattivo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come la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conversione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beta).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Questo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è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dovuto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a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una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forza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fisica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che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impedisce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la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fusione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fra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nuclei: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i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due nuclei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atomici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hanno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cariche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positive (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i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protoni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) e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dunque</a:t>
                </a:r>
                <a:r>
                  <a:rPr lang="en-GB" sz="850" b="1" dirty="0">
                    <a:latin typeface="Open Sans"/>
                    <a:ea typeface="Open Sans"/>
                    <a:cs typeface="Open Sans"/>
                  </a:rPr>
                  <a:t> </a:t>
                </a:r>
                <a:r>
                  <a:rPr lang="en-GB" sz="850" b="1" dirty="0" err="1">
                    <a:latin typeface="Open Sans"/>
                    <a:ea typeface="Open Sans"/>
                    <a:cs typeface="Open Sans"/>
                  </a:rPr>
                  <a:t>si</a:t>
                </a:r>
                <a:r>
                  <a:rPr lang="en-GB" sz="850" b="1" dirty="0">
                    <a:latin typeface="Open Sans"/>
                    <a:ea typeface="Open Sans"/>
                    <a:cs typeface="Open Sans"/>
                  </a:rPr>
                  <a:t> </a:t>
                </a:r>
                <a:r>
                  <a:rPr lang="en-GB" sz="850" b="1" dirty="0" err="1">
                    <a:latin typeface="Open Sans"/>
                    <a:ea typeface="Open Sans"/>
                    <a:cs typeface="Open Sans"/>
                  </a:rPr>
                  <a:t>respingono</a:t>
                </a:r>
                <a:r>
                  <a:rPr lang="en-GB" sz="850" b="1" dirty="0">
                    <a:latin typeface="Open Sans"/>
                    <a:ea typeface="Open Sans"/>
                    <a:cs typeface="Open Sans"/>
                  </a:rPr>
                  <a:t> </a:t>
                </a:r>
                <a:r>
                  <a:rPr lang="en-GB" sz="850" b="1" dirty="0" err="1">
                    <a:latin typeface="Open Sans"/>
                    <a:ea typeface="Open Sans"/>
                    <a:cs typeface="Open Sans"/>
                  </a:rPr>
                  <a:t>vicendevolmente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a causa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della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</a:t>
                </a:r>
                <a:r>
                  <a:rPr lang="en-GB" sz="850" b="1" dirty="0">
                    <a:latin typeface="Open Sans"/>
                    <a:ea typeface="Open Sans"/>
                    <a:cs typeface="Open Sans"/>
                  </a:rPr>
                  <a:t>forza di Coulomb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.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Tuttavia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se la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temperatura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e la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pressione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sono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sufficientemente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alte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– ossia se la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distanza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tra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i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nuclei è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bassa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e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l'energia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dei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nuclidi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è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abbastanza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alta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– la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barriera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di Coulomb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può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essere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superata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. Un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ambiente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naturale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dove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queste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condizioni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si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verificano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è 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l'interno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delle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stelle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. Per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esempio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,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nel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nostro Sole,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i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nuclei di 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idrogeno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fondono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a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formare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l'elio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( ci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si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riferisce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a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questo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processo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come il </a:t>
                </a:r>
                <a:r>
                  <a:rPr lang="en-GB" sz="850" b="1" dirty="0" err="1">
                    <a:latin typeface="Open Sans"/>
                    <a:ea typeface="Open Sans"/>
                    <a:cs typeface="Open Sans"/>
                  </a:rPr>
                  <a:t>bruciamento</a:t>
                </a:r>
                <a:r>
                  <a:rPr lang="en-GB" sz="850" b="1" dirty="0">
                    <a:latin typeface="Open Sans"/>
                    <a:ea typeface="Open Sans"/>
                    <a:cs typeface="Open Sans"/>
                  </a:rPr>
                  <a:t> di </a:t>
                </a:r>
                <a:r>
                  <a:rPr lang="en-GB" sz="850" b="1" dirty="0" err="1">
                    <a:latin typeface="Open Sans"/>
                    <a:ea typeface="Open Sans"/>
                    <a:cs typeface="Open Sans"/>
                  </a:rPr>
                  <a:t>idrogeno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). Un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esempio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di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reazione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è: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850" dirty="0">
                  <a:latin typeface="Open Sans"/>
                  <a:ea typeface="Open Sans"/>
                  <a:cs typeface="Open Sans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Oppure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un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altro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esempio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:</a:t>
                </a:r>
                <a:endParaRPr lang="it-IT" sz="8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sz="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de-DE" sz="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</m:sPre>
                      <m:r>
                        <a:rPr lang="de-DE" sz="8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de-DE" sz="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sz="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de-DE" sz="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</m:sPre>
                      <m:r>
                        <a:rPr lang="de-DE" sz="8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de-DE" sz="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sz="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de-DE" sz="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He</m:t>
                          </m:r>
                        </m:e>
                      </m:sPre>
                      <m:r>
                        <a:rPr lang="de-DE" sz="8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de-DE" sz="8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</m:oMath>
                  </m:oMathPara>
                </a14:m>
                <a:endParaRPr lang="en-GB" sz="850" dirty="0">
                  <a:latin typeface="Open Sans"/>
                  <a:ea typeface="Open Sans"/>
                  <a:cs typeface="Open Sans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Nelle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reazioni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 di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fusione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ci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sono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sempre </a:t>
                </a:r>
                <a:r>
                  <a:rPr lang="en-GB" sz="850" b="1" dirty="0">
                    <a:latin typeface="Open Sans"/>
                    <a:ea typeface="Open Sans"/>
                    <a:cs typeface="Open Sans"/>
                  </a:rPr>
                  <a:t>due nuclei </a:t>
                </a:r>
                <a:r>
                  <a:rPr lang="en-GB" sz="850" b="1" dirty="0" err="1">
                    <a:latin typeface="Open Sans"/>
                    <a:ea typeface="Open Sans"/>
                    <a:cs typeface="Open Sans"/>
                  </a:rPr>
                  <a:t>atomici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a sinistra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dell'equazione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. A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destra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compare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almeno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un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nucleo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figlio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. Una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grande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varietà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di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altre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particelle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possono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essere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emesse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, qui sopra ad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esempio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un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raggio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gamma (</a:t>
                </a:r>
                <a:r>
                  <a:rPr lang="en-GB" sz="850" b="1" dirty="0" err="1">
                    <a:latin typeface="Open Sans"/>
                    <a:ea typeface="Open Sans"/>
                    <a:cs typeface="Open Sans"/>
                  </a:rPr>
                  <a:t>fotone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,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indicato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con </a:t>
                </a:r>
                <a:r>
                  <a:rPr lang="en-GB" sz="850" dirty="0">
                    <a:latin typeface="Symbol" pitchFamily="2" charset="2"/>
                    <a:ea typeface="Open Sans"/>
                    <a:cs typeface="Open Sans"/>
                  </a:rPr>
                  <a:t>g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).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Spesso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il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nucleo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figlio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è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 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radioattivo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e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può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 </a:t>
                </a:r>
                <a:r>
                  <a:rPr lang="en-GB" sz="850" dirty="0" err="1">
                    <a:latin typeface="Open Sans"/>
                    <a:ea typeface="Open Sans"/>
                    <a:cs typeface="Open Sans"/>
                  </a:rPr>
                  <a:t>decadere</a:t>
                </a:r>
                <a:r>
                  <a:rPr lang="en-GB" sz="850" dirty="0">
                    <a:latin typeface="Open Sans"/>
                    <a:ea typeface="Open Sans"/>
                    <a:cs typeface="Open Sans"/>
                  </a:rPr>
                  <a:t>. </a:t>
                </a:r>
              </a:p>
            </p:txBody>
          </p:sp>
        </mc:Choice>
        <mc:Fallback xmlns="">
          <p:sp>
            <p:nvSpPr>
              <p:cNvPr id="12" name="Textfeld 36">
                <a:extLst>
                  <a:ext uri="{FF2B5EF4-FFF2-40B4-BE49-F238E27FC236}">
                    <a16:creationId xmlns:a16="http://schemas.microsoft.com/office/drawing/2014/main" id="{58F81696-0C3B-E411-4442-49AA16A339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904" y="1270870"/>
                <a:ext cx="3922333" cy="356950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feld 6">
            <a:extLst>
              <a:ext uri="{FF2B5EF4-FFF2-40B4-BE49-F238E27FC236}">
                <a16:creationId xmlns:a16="http://schemas.microsoft.com/office/drawing/2014/main" id="{BE9936BF-4C3B-A125-C5A2-0179F8BE3AC1}"/>
              </a:ext>
            </a:extLst>
          </p:cNvPr>
          <p:cNvSpPr txBox="1"/>
          <p:nvPr/>
        </p:nvSpPr>
        <p:spPr>
          <a:xfrm>
            <a:off x="4560561" y="3407582"/>
            <a:ext cx="1578292" cy="1123384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>
              <a:spcAft>
                <a:spcPts val="1000"/>
              </a:spcAft>
              <a:buFont typeface="Arial"/>
              <a:buChar char="•"/>
            </a:pPr>
            <a:r>
              <a:rPr lang="en-GB" sz="800" dirty="0">
                <a:latin typeface="Open Sans"/>
                <a:ea typeface="Open Sans"/>
                <a:cs typeface="Open Sans"/>
              </a:rPr>
              <a:t>In </a:t>
            </a:r>
            <a:r>
              <a:rPr lang="en-GB" sz="800" dirty="0" err="1">
                <a:latin typeface="Open Sans"/>
                <a:ea typeface="Open Sans"/>
                <a:cs typeface="Open Sans"/>
              </a:rPr>
              <a:t>generale</a:t>
            </a:r>
            <a:r>
              <a:rPr lang="en-GB" sz="800" dirty="0">
                <a:latin typeface="Open Sans"/>
                <a:ea typeface="Open Sans"/>
                <a:cs typeface="Open Sans"/>
              </a:rPr>
              <a:t> la </a:t>
            </a:r>
            <a:r>
              <a:rPr lang="en-GB" sz="800" dirty="0" err="1">
                <a:latin typeface="Open Sans"/>
                <a:ea typeface="Open Sans"/>
                <a:cs typeface="Open Sans"/>
              </a:rPr>
              <a:t>reazione</a:t>
            </a:r>
            <a:r>
              <a:rPr lang="en-GB" sz="800" dirty="0">
                <a:latin typeface="Open Sans"/>
                <a:ea typeface="Open Sans"/>
                <a:cs typeface="Open Sans"/>
              </a:rPr>
              <a:t> </a:t>
            </a:r>
            <a:r>
              <a:rPr lang="en-GB" sz="800" dirty="0" err="1">
                <a:latin typeface="Open Sans"/>
                <a:ea typeface="Open Sans"/>
                <a:cs typeface="Open Sans"/>
              </a:rPr>
              <a:t>si</a:t>
            </a:r>
            <a:r>
              <a:rPr lang="en-GB" sz="800" dirty="0">
                <a:latin typeface="Open Sans"/>
                <a:ea typeface="Open Sans"/>
                <a:cs typeface="Open Sans"/>
              </a:rPr>
              <a:t> </a:t>
            </a:r>
            <a:r>
              <a:rPr lang="en-GB" sz="800" dirty="0" err="1">
                <a:latin typeface="Open Sans"/>
                <a:ea typeface="Open Sans"/>
                <a:cs typeface="Open Sans"/>
              </a:rPr>
              <a:t>descrive</a:t>
            </a:r>
            <a:r>
              <a:rPr lang="en-GB" sz="800" dirty="0">
                <a:latin typeface="Open Sans"/>
                <a:ea typeface="Open Sans"/>
                <a:cs typeface="Open Sans"/>
              </a:rPr>
              <a:t>:</a:t>
            </a:r>
          </a:p>
          <a:p>
            <a:pPr marL="171450" indent="-171450">
              <a:spcAft>
                <a:spcPts val="1000"/>
              </a:spcAft>
              <a:buFont typeface="Arial"/>
              <a:buChar char="•"/>
            </a:pPr>
            <a:endParaRPr lang="en-GB" sz="800" dirty="0">
              <a:latin typeface="Open Sans"/>
              <a:ea typeface="Open Sans"/>
              <a:cs typeface="Open Sans"/>
            </a:endParaRPr>
          </a:p>
          <a:p>
            <a:pPr marL="171450" indent="-171450">
              <a:spcAft>
                <a:spcPts val="1000"/>
              </a:spcAft>
              <a:buFont typeface="Arial"/>
              <a:buChar char="•"/>
            </a:pPr>
            <a:r>
              <a:rPr lang="en-GB" sz="800" dirty="0" err="1">
                <a:latin typeface="Open Sans"/>
                <a:ea typeface="Open Sans"/>
                <a:cs typeface="Open Sans"/>
              </a:rPr>
              <a:t>Avviene</a:t>
            </a:r>
            <a:r>
              <a:rPr lang="en-GB" sz="800" dirty="0">
                <a:latin typeface="Open Sans"/>
                <a:ea typeface="Open Sans"/>
                <a:cs typeface="Open Sans"/>
              </a:rPr>
              <a:t> ad </a:t>
            </a:r>
            <a:r>
              <a:rPr lang="en-GB" sz="800" b="1" dirty="0" err="1">
                <a:latin typeface="Open Sans"/>
                <a:ea typeface="Open Sans"/>
                <a:cs typeface="Open Sans"/>
              </a:rPr>
              <a:t>alta</a:t>
            </a:r>
            <a:r>
              <a:rPr lang="en-GB" sz="800" b="1" dirty="0">
                <a:latin typeface="Open Sans"/>
                <a:ea typeface="Open Sans"/>
                <a:cs typeface="Open Sans"/>
              </a:rPr>
              <a:t> </a:t>
            </a:r>
            <a:r>
              <a:rPr lang="en-GB" sz="800" b="1" dirty="0" err="1">
                <a:latin typeface="Open Sans"/>
                <a:ea typeface="Open Sans"/>
                <a:cs typeface="Open Sans"/>
              </a:rPr>
              <a:t>temperatura</a:t>
            </a:r>
            <a:r>
              <a:rPr lang="en-GB" sz="800" b="1" dirty="0">
                <a:latin typeface="Open Sans"/>
                <a:ea typeface="Open Sans"/>
                <a:cs typeface="Open Sans"/>
              </a:rPr>
              <a:t> e </a:t>
            </a:r>
            <a:r>
              <a:rPr lang="en-GB" sz="800" b="1" dirty="0" err="1">
                <a:latin typeface="Open Sans"/>
                <a:ea typeface="Open Sans"/>
                <a:cs typeface="Open Sans"/>
              </a:rPr>
              <a:t>pressione</a:t>
            </a:r>
            <a:endParaRPr lang="en-GB" sz="800" b="1" dirty="0">
              <a:latin typeface="Open Sans"/>
              <a:ea typeface="Open Sans"/>
              <a:cs typeface="Open Sans"/>
            </a:endParaRPr>
          </a:p>
          <a:p>
            <a:pPr marL="171450" indent="-171450">
              <a:spcAft>
                <a:spcPts val="1000"/>
              </a:spcAft>
              <a:buFont typeface="Arial"/>
              <a:buChar char="•"/>
            </a:pPr>
            <a:r>
              <a:rPr lang="en-GB" sz="800" dirty="0" err="1">
                <a:latin typeface="Open Sans"/>
                <a:ea typeface="Open Sans"/>
                <a:cs typeface="Open Sans"/>
              </a:rPr>
              <a:t>Radiazione</a:t>
            </a:r>
            <a:r>
              <a:rPr lang="en-GB" sz="800" dirty="0">
                <a:latin typeface="Open Sans"/>
                <a:ea typeface="Open Sans"/>
                <a:cs typeface="Open Sans"/>
              </a:rPr>
              <a:t> </a:t>
            </a:r>
            <a:r>
              <a:rPr lang="en-GB" sz="800" dirty="0" err="1">
                <a:latin typeface="Open Sans"/>
                <a:ea typeface="Open Sans"/>
                <a:cs typeface="Open Sans"/>
              </a:rPr>
              <a:t>emessa</a:t>
            </a:r>
            <a:r>
              <a:rPr lang="en-GB" sz="800" dirty="0">
                <a:latin typeface="Open Sans"/>
                <a:ea typeface="Open Sans"/>
                <a:cs typeface="Open Sans"/>
              </a:rPr>
              <a:t>: </a:t>
            </a:r>
            <a:r>
              <a:rPr lang="en-GB" sz="800" b="1" dirty="0">
                <a:latin typeface="Open Sans"/>
                <a:ea typeface="Open Sans"/>
                <a:cs typeface="Open Sans"/>
              </a:rPr>
              <a:t>diverse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8B14AE6-3E44-0B90-5762-81483A8C452F}"/>
                  </a:ext>
                </a:extLst>
              </p:cNvPr>
              <p:cNvSpPr txBox="1"/>
              <p:nvPr/>
            </p:nvSpPr>
            <p:spPr>
              <a:xfrm>
                <a:off x="852110" y="3295478"/>
                <a:ext cx="3429000" cy="2433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9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</m:sPre>
                      <m:r>
                        <a:rPr lang="de-DE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</m:sPre>
                      <m:r>
                        <a:rPr lang="de-DE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He</m:t>
                          </m:r>
                        </m:e>
                      </m:sPre>
                      <m:r>
                        <a:rPr lang="de-DE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de-DE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</m:oMath>
                  </m:oMathPara>
                </a14:m>
                <a:endParaRPr lang="de-DE" sz="9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8B14AE6-3E44-0B90-5762-81483A8C45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110" y="3295478"/>
                <a:ext cx="3429000" cy="2433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E66926F-10B3-44A5-EC6A-AD24476AC604}"/>
                  </a:ext>
                </a:extLst>
              </p:cNvPr>
              <p:cNvSpPr txBox="1"/>
              <p:nvPr/>
            </p:nvSpPr>
            <p:spPr>
              <a:xfrm>
                <a:off x="4500237" y="3631295"/>
                <a:ext cx="3429000" cy="3742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77800" lvl="0" indent="-177800">
                  <a:lnSpc>
                    <a:spcPct val="107000"/>
                  </a:lnSpc>
                  <a:spcAft>
                    <a:spcPts val="300"/>
                  </a:spcAft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de-DE" sz="9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sSub>
                          <m:sSubPr>
                            <m:ctrlPr>
                              <a:rPr lang="de-DE" sz="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sz="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de-DE" sz="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de-DE" sz="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p>
                      <m:e>
                        <m:sSub>
                          <m:sSubPr>
                            <m:ctrlPr>
                              <a:rPr lang="de-DE" sz="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de-DE" sz="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sPre>
                    <m:r>
                      <a:rPr lang="de-DE" sz="9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Pre>
                      <m:sPrePr>
                        <m:ctrlPr>
                          <a:rPr lang="de-DE" sz="9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sSub>
                          <m:sSubPr>
                            <m:ctrlPr>
                              <a:rPr lang="de-DE" sz="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sz="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de-DE" sz="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de-DE" sz="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  <m:e>
                        <m:sSub>
                          <m:sSubPr>
                            <m:ctrlPr>
                              <a:rPr lang="de-DE" sz="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de-DE" sz="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sPre>
                    <m:r>
                      <a:rPr lang="de-DE" sz="9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Pre>
                      <m:sPrePr>
                        <m:ctrlPr>
                          <a:rPr lang="de-DE" sz="9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sSub>
                          <m:sSubPr>
                            <m:ctrlPr>
                              <a:rPr lang="de-DE" sz="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sz="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de-DE" sz="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de-DE" sz="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sup>
                      <m:e>
                        <m:r>
                          <a:rPr lang="de-DE" sz="9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e>
                    </m:sPre>
                    <m:r>
                      <a:rPr lang="de-DE" sz="9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de-DE" sz="1800" b="1" dirty="0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de-DE" sz="1800" dirty="0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E66926F-10B3-44A5-EC6A-AD24476AC6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237" y="3631295"/>
                <a:ext cx="3429000" cy="374270"/>
              </a:xfrm>
              <a:prstGeom prst="rect">
                <a:avLst/>
              </a:prstGeom>
              <a:blipFill>
                <a:blip r:embed="rId11"/>
                <a:stretch>
                  <a:fillRect t="-10000" b="-23333"/>
                </a:stretch>
              </a:blipFill>
            </p:spPr>
            <p:txBody>
              <a:bodyPr/>
              <a:lstStyle/>
              <a:p>
                <a:r>
                  <a:rPr lang="en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6952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el 2">
            <a:extLst>
              <a:ext uri="{FF2B5EF4-FFF2-40B4-BE49-F238E27FC236}">
                <a16:creationId xmlns:a16="http://schemas.microsoft.com/office/drawing/2014/main" id="{D9683AA3-2721-4CF3-81C2-31BCD69C4508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de-DE" sz="1400" b="1" cap="none">
                <a:solidFill>
                  <a:srgbClr val="FAC058"/>
                </a:solidFill>
                <a:latin typeface="Open Sans"/>
                <a:ea typeface="Open Sans"/>
                <a:cs typeface="Open Sans"/>
              </a:rPr>
              <a:t>Puzzle di </a:t>
            </a:r>
            <a:r>
              <a:rPr lang="de-DE" sz="1400" b="1" cap="none" err="1">
                <a:solidFill>
                  <a:srgbClr val="FAC058"/>
                </a:solidFill>
                <a:latin typeface="Open Sans"/>
                <a:ea typeface="Open Sans"/>
                <a:cs typeface="Open Sans"/>
              </a:rPr>
              <a:t>Gruppo</a:t>
            </a:r>
            <a:r>
              <a:rPr lang="de-DE" sz="1400" b="1" cap="none">
                <a:solidFill>
                  <a:srgbClr val="FAC058"/>
                </a:solidFill>
                <a:latin typeface="Open Sans"/>
                <a:ea typeface="Open Sans"/>
                <a:cs typeface="Open Sans"/>
              </a:rPr>
              <a:t> | </a:t>
            </a:r>
            <a:r>
              <a:rPr lang="de-DE" sz="1400" b="1" cap="none" err="1">
                <a:solidFill>
                  <a:srgbClr val="FAC058"/>
                </a:solidFill>
                <a:latin typeface="Open Sans"/>
                <a:ea typeface="Open Sans"/>
                <a:cs typeface="Open Sans"/>
              </a:rPr>
              <a:t>Reazioni</a:t>
            </a:r>
            <a:r>
              <a:rPr lang="de-DE" sz="1400" b="1" cap="none">
                <a:solidFill>
                  <a:srgbClr val="FAC058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de-DE" sz="1400" b="1" cap="none" err="1">
                <a:solidFill>
                  <a:srgbClr val="FAC058"/>
                </a:solidFill>
                <a:latin typeface="Open Sans"/>
                <a:ea typeface="Open Sans"/>
                <a:cs typeface="Open Sans"/>
              </a:rPr>
              <a:t>Nucleari</a:t>
            </a:r>
            <a:endParaRPr lang="de-DE" sz="1400" b="1" cap="none" err="1">
              <a:solidFill>
                <a:srgbClr val="FAC05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0B982EB-C5CC-45D0-AEEA-A235E8FE9A5F}"/>
              </a:ext>
            </a:extLst>
          </p:cNvPr>
          <p:cNvSpPr/>
          <p:nvPr/>
        </p:nvSpPr>
        <p:spPr>
          <a:xfrm>
            <a:off x="618313" y="1064204"/>
            <a:ext cx="5520546" cy="3547741"/>
          </a:xfrm>
          <a:prstGeom prst="roundRect">
            <a:avLst>
              <a:gd name="adj" fmla="val 0"/>
            </a:avLst>
          </a:prstGeom>
          <a:noFill/>
          <a:ln>
            <a:solidFill>
              <a:srgbClr val="FCD4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br>
              <a:rPr lang="de-DE" sz="900">
                <a:solidFill>
                  <a:schemeClr val="tx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</a:br>
            <a:endParaRPr lang="de-DE" sz="900">
              <a:solidFill>
                <a:schemeClr val="tx1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53EF3D3-9136-4F88-91F7-5FAA5A20880C}"/>
              </a:ext>
            </a:extLst>
          </p:cNvPr>
          <p:cNvSpPr txBox="1"/>
          <p:nvPr/>
        </p:nvSpPr>
        <p:spPr>
          <a:xfrm>
            <a:off x="629263" y="4672422"/>
            <a:ext cx="5409751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100" b="1" err="1">
                <a:latin typeface="Open Sans"/>
                <a:ea typeface="Open Sans"/>
                <a:cs typeface="Open Sans"/>
              </a:rPr>
              <a:t>Esercizio</a:t>
            </a:r>
            <a:r>
              <a:rPr lang="de-DE" sz="1100" b="1">
                <a:latin typeface="Open Sans"/>
                <a:ea typeface="Open Sans"/>
                <a:cs typeface="Open Sans"/>
              </a:rPr>
              <a:t> </a:t>
            </a:r>
            <a:r>
              <a:rPr lang="de-DE" sz="1100" b="1" err="1">
                <a:latin typeface="Open Sans"/>
                <a:ea typeface="Open Sans"/>
                <a:cs typeface="Open Sans"/>
              </a:rPr>
              <a:t>Avanzato</a:t>
            </a:r>
            <a:r>
              <a:rPr lang="de-DE" sz="1100" b="1">
                <a:latin typeface="Open Sans"/>
                <a:ea typeface="Open Sans"/>
                <a:cs typeface="Open Sans"/>
              </a:rPr>
              <a:t> | </a:t>
            </a:r>
            <a:r>
              <a:rPr lang="de-DE" sz="1100" b="1" err="1">
                <a:latin typeface="Open Sans"/>
                <a:ea typeface="Open Sans"/>
                <a:cs typeface="Open Sans"/>
              </a:rPr>
              <a:t>Scorie</a:t>
            </a:r>
            <a:r>
              <a:rPr lang="de-DE" sz="1100" b="1">
                <a:latin typeface="Open Sans"/>
                <a:ea typeface="Open Sans"/>
                <a:cs typeface="Open Sans"/>
              </a:rPr>
              <a:t> </a:t>
            </a:r>
            <a:r>
              <a:rPr lang="de-DE" sz="1100" b="1" err="1">
                <a:latin typeface="Open Sans"/>
                <a:ea typeface="Open Sans"/>
                <a:cs typeface="Open Sans"/>
              </a:rPr>
              <a:t>Nucleari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E397BDB8-0F9F-4CBF-8EA5-954FED3147B5}"/>
              </a:ext>
            </a:extLst>
          </p:cNvPr>
          <p:cNvSpPr txBox="1"/>
          <p:nvPr/>
        </p:nvSpPr>
        <p:spPr>
          <a:xfrm>
            <a:off x="630449" y="5630030"/>
            <a:ext cx="5763306" cy="3654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n-GB" sz="850" dirty="0" err="1">
                <a:latin typeface="Open Sans"/>
                <a:ea typeface="Open Sans"/>
                <a:cs typeface="Open Sans"/>
              </a:rPr>
              <a:t>Scrivere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l'equazione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reazione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usare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legge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conservazione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del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numero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atomico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e di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massa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e la carta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nuclidi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per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determinare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il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nucleo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figlio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(la formula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nel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riquadro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"In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Pillole</a:t>
            </a:r>
            <a:r>
              <a:rPr lang="en-GB" sz="850" dirty="0">
                <a:latin typeface="Open Sans"/>
                <a:ea typeface="Open Sans"/>
                <a:cs typeface="Open Sans"/>
              </a:rPr>
              <a:t>"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può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essere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d'aiuto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)</a:t>
            </a:r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48A547E8-3BDC-43BE-9DEA-AE7AC38A2E06}"/>
              </a:ext>
            </a:extLst>
          </p:cNvPr>
          <p:cNvSpPr/>
          <p:nvPr/>
        </p:nvSpPr>
        <p:spPr>
          <a:xfrm>
            <a:off x="990598" y="6006818"/>
            <a:ext cx="5148258" cy="381771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2800BA20-96F6-4800-9E8E-022FC5C2E52B}"/>
              </a:ext>
            </a:extLst>
          </p:cNvPr>
          <p:cNvSpPr/>
          <p:nvPr/>
        </p:nvSpPr>
        <p:spPr>
          <a:xfrm>
            <a:off x="990598" y="6782202"/>
            <a:ext cx="5148263" cy="531961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6">
            <a:extLst>
              <a:ext uri="{FF2B5EF4-FFF2-40B4-BE49-F238E27FC236}">
                <a16:creationId xmlns:a16="http://schemas.microsoft.com/office/drawing/2014/main" id="{E4E0BABF-F88B-4E2F-9185-CAFC05248D9F}"/>
              </a:ext>
            </a:extLst>
          </p:cNvPr>
          <p:cNvSpPr txBox="1"/>
          <p:nvPr/>
        </p:nvSpPr>
        <p:spPr>
          <a:xfrm>
            <a:off x="4597062" y="2525861"/>
            <a:ext cx="1467674" cy="538609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700">
                <a:latin typeface="Open Sans"/>
                <a:ea typeface="Open Sans"/>
                <a:cs typeface="Open Sans"/>
              </a:rPr>
              <a:t>L'elio-3 è stabile, ma </a:t>
            </a:r>
            <a:r>
              <a:rPr lang="en-GB" sz="700" err="1">
                <a:latin typeface="Open Sans"/>
                <a:ea typeface="Open Sans"/>
                <a:cs typeface="Open Sans"/>
              </a:rPr>
              <a:t>può</a:t>
            </a:r>
            <a:r>
              <a:rPr lang="en-GB" sz="700">
                <a:latin typeface="Open Sans"/>
                <a:ea typeface="Open Sans"/>
                <a:cs typeface="Open Sans"/>
              </a:rPr>
              <a:t> </a:t>
            </a:r>
            <a:r>
              <a:rPr lang="en-GB" sz="700" err="1">
                <a:latin typeface="Open Sans"/>
                <a:ea typeface="Open Sans"/>
                <a:cs typeface="Open Sans"/>
              </a:rPr>
              <a:t>reagire</a:t>
            </a:r>
            <a:r>
              <a:rPr lang="en-GB" sz="700">
                <a:latin typeface="Open Sans"/>
                <a:ea typeface="Open Sans"/>
                <a:cs typeface="Open Sans"/>
              </a:rPr>
              <a:t> con un </a:t>
            </a:r>
            <a:r>
              <a:rPr lang="en-GB" sz="700" err="1">
                <a:latin typeface="Open Sans"/>
                <a:ea typeface="Open Sans"/>
                <a:cs typeface="Open Sans"/>
              </a:rPr>
              <a:t>neutrone</a:t>
            </a:r>
            <a:r>
              <a:rPr lang="en-GB" sz="700">
                <a:latin typeface="Open Sans"/>
                <a:ea typeface="Open Sans"/>
                <a:cs typeface="Open Sans"/>
              </a:rPr>
              <a:t> libero </a:t>
            </a:r>
            <a:r>
              <a:rPr lang="en-GB" sz="700" err="1">
                <a:latin typeface="Open Sans"/>
                <a:ea typeface="Open Sans"/>
                <a:cs typeface="Open Sans"/>
              </a:rPr>
              <a:t>producendo</a:t>
            </a:r>
            <a:r>
              <a:rPr lang="en-GB" sz="700">
                <a:latin typeface="Open Sans"/>
                <a:ea typeface="Open Sans"/>
                <a:cs typeface="Open Sans"/>
              </a:rPr>
              <a:t> un </a:t>
            </a:r>
            <a:r>
              <a:rPr lang="en-GB" sz="700" err="1">
                <a:latin typeface="Open Sans"/>
                <a:ea typeface="Open Sans"/>
                <a:cs typeface="Open Sans"/>
              </a:rPr>
              <a:t>nucleo</a:t>
            </a:r>
            <a:r>
              <a:rPr lang="en-GB" sz="700">
                <a:latin typeface="Open Sans"/>
                <a:ea typeface="Open Sans"/>
                <a:cs typeface="Open Sans"/>
              </a:rPr>
              <a:t> di elio-4, </a:t>
            </a:r>
            <a:r>
              <a:rPr lang="en-GB" sz="700" err="1">
                <a:latin typeface="Open Sans"/>
                <a:ea typeface="Open Sans"/>
                <a:cs typeface="Open Sans"/>
              </a:rPr>
              <a:t>che</a:t>
            </a:r>
            <a:r>
              <a:rPr lang="en-GB" sz="700">
                <a:latin typeface="Open Sans"/>
                <a:ea typeface="Open Sans"/>
                <a:cs typeface="Open Sans"/>
              </a:rPr>
              <a:t> ha </a:t>
            </a:r>
            <a:r>
              <a:rPr lang="en-GB" sz="700" err="1">
                <a:latin typeface="Open Sans"/>
                <a:ea typeface="Open Sans"/>
                <a:cs typeface="Open Sans"/>
              </a:rPr>
              <a:t>un'energia</a:t>
            </a:r>
            <a:r>
              <a:rPr lang="en-GB" sz="700">
                <a:latin typeface="Open Sans"/>
                <a:ea typeface="Open Sans"/>
                <a:cs typeface="Open Sans"/>
              </a:rPr>
              <a:t> di</a:t>
            </a:r>
            <a:r>
              <a:rPr lang="en-GB" sz="700">
                <a:effectLst/>
                <a:latin typeface="Open Sans"/>
                <a:ea typeface="Open Sans"/>
                <a:cs typeface="Open Sans"/>
              </a:rPr>
              <a:t> </a:t>
            </a:r>
            <a:r>
              <a:rPr lang="en-GB" sz="700" err="1">
                <a:latin typeface="Open Sans"/>
                <a:ea typeface="Open Sans"/>
                <a:cs typeface="Open Sans"/>
              </a:rPr>
              <a:t>legame</a:t>
            </a:r>
            <a:r>
              <a:rPr lang="en-GB" sz="700">
                <a:latin typeface="Open Sans"/>
                <a:ea typeface="Open Sans"/>
                <a:cs typeface="Open Sans"/>
              </a:rPr>
              <a:t> </a:t>
            </a:r>
            <a:r>
              <a:rPr lang="en-GB" sz="700" err="1">
                <a:latin typeface="Open Sans"/>
                <a:ea typeface="Open Sans"/>
                <a:cs typeface="Open Sans"/>
              </a:rPr>
              <a:t>maggiore</a:t>
            </a:r>
            <a:r>
              <a:rPr lang="en-GB" sz="700">
                <a:latin typeface="Open Sans"/>
                <a:ea typeface="Open Sans"/>
                <a:cs typeface="Open Sans"/>
              </a:rPr>
              <a:t>.</a:t>
            </a:r>
            <a:endParaRPr lang="en-GB" sz="700">
              <a:effectLst/>
              <a:latin typeface="Open Sans"/>
              <a:ea typeface="Open Sans"/>
              <a:cs typeface="Open Sans"/>
            </a:endParaRPr>
          </a:p>
        </p:txBody>
      </p:sp>
      <p:sp>
        <p:nvSpPr>
          <p:cNvPr id="43" name="Rechteck: abgerundete Ecken 42">
            <a:extLst>
              <a:ext uri="{FF2B5EF4-FFF2-40B4-BE49-F238E27FC236}">
                <a16:creationId xmlns:a16="http://schemas.microsoft.com/office/drawing/2014/main" id="{CCDEA1EA-83FA-45A8-99FA-96A697546CA4}"/>
              </a:ext>
            </a:extLst>
          </p:cNvPr>
          <p:cNvSpPr/>
          <p:nvPr/>
        </p:nvSpPr>
        <p:spPr>
          <a:xfrm>
            <a:off x="618311" y="1077776"/>
            <a:ext cx="5520542" cy="217350"/>
          </a:xfrm>
          <a:prstGeom prst="roundRect">
            <a:avLst>
              <a:gd name="adj" fmla="val 0"/>
            </a:avLst>
          </a:prstGeom>
          <a:solidFill>
            <a:srgbClr val="FCD48C"/>
          </a:solidFill>
          <a:ln>
            <a:solidFill>
              <a:srgbClr val="FCD4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AC058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82D2F8D-7F59-49F2-B1F1-81A92852E3D3}"/>
              </a:ext>
            </a:extLst>
          </p:cNvPr>
          <p:cNvSpPr txBox="1"/>
          <p:nvPr/>
        </p:nvSpPr>
        <p:spPr>
          <a:xfrm>
            <a:off x="640385" y="1052512"/>
            <a:ext cx="5479420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de-DE" sz="1200" b="1" err="1">
                <a:latin typeface="Open Sans"/>
                <a:ea typeface="Open Sans"/>
                <a:cs typeface="Open Sans"/>
              </a:rPr>
              <a:t>Identikit</a:t>
            </a:r>
            <a:r>
              <a:rPr lang="de-DE" sz="1200" b="1" cap="none">
                <a:latin typeface="Open Sans"/>
                <a:ea typeface="Open Sans"/>
                <a:cs typeface="Open Sans"/>
              </a:rPr>
              <a:t> : </a:t>
            </a:r>
            <a:r>
              <a:rPr lang="de-DE" sz="1200" b="1" err="1">
                <a:latin typeface="Open Sans"/>
                <a:ea typeface="Open Sans"/>
                <a:cs typeface="Open Sans"/>
              </a:rPr>
              <a:t>Cattura</a:t>
            </a:r>
            <a:r>
              <a:rPr lang="de-DE" sz="1200" b="1">
                <a:latin typeface="Open Sans"/>
                <a:ea typeface="Open Sans"/>
                <a:cs typeface="Open Sans"/>
              </a:rPr>
              <a:t> </a:t>
            </a:r>
            <a:r>
              <a:rPr lang="de-DE" sz="1200" b="1" err="1">
                <a:latin typeface="Open Sans"/>
                <a:ea typeface="Open Sans"/>
                <a:cs typeface="Open Sans"/>
              </a:rPr>
              <a:t>Neutronica</a:t>
            </a:r>
          </a:p>
        </p:txBody>
      </p: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355CD7F8-C2D9-416E-B4E0-A24646031CDE}"/>
              </a:ext>
            </a:extLst>
          </p:cNvPr>
          <p:cNvGrpSpPr/>
          <p:nvPr/>
        </p:nvGrpSpPr>
        <p:grpSpPr>
          <a:xfrm>
            <a:off x="4522949" y="3180650"/>
            <a:ext cx="1615910" cy="1427665"/>
            <a:chOff x="724124" y="6674251"/>
            <a:chExt cx="2104800" cy="1427665"/>
          </a:xfrm>
          <a:noFill/>
        </p:grpSpPr>
        <p:sp>
          <p:nvSpPr>
            <p:cNvPr id="29" name="Rechteck: abgerundete Ecken 28">
              <a:extLst>
                <a:ext uri="{FF2B5EF4-FFF2-40B4-BE49-F238E27FC236}">
                  <a16:creationId xmlns:a16="http://schemas.microsoft.com/office/drawing/2014/main" id="{005CA72C-ED06-4CF5-A14F-0E40722080CD}"/>
                </a:ext>
              </a:extLst>
            </p:cNvPr>
            <p:cNvSpPr/>
            <p:nvPr/>
          </p:nvSpPr>
          <p:spPr>
            <a:xfrm>
              <a:off x="724125" y="6682045"/>
              <a:ext cx="2074411" cy="1419871"/>
            </a:xfrm>
            <a:prstGeom prst="roundRect">
              <a:avLst>
                <a:gd name="adj" fmla="val 107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Rechteck: abgerundete Ecken 30">
              <a:extLst>
                <a:ext uri="{FF2B5EF4-FFF2-40B4-BE49-F238E27FC236}">
                  <a16:creationId xmlns:a16="http://schemas.microsoft.com/office/drawing/2014/main" id="{F75A3ECA-D137-46A5-BD8C-BC1099BFA19E}"/>
                </a:ext>
              </a:extLst>
            </p:cNvPr>
            <p:cNvSpPr/>
            <p:nvPr/>
          </p:nvSpPr>
          <p:spPr>
            <a:xfrm>
              <a:off x="724124" y="6681132"/>
              <a:ext cx="2104800" cy="217350"/>
            </a:xfrm>
            <a:prstGeom prst="roundRect">
              <a:avLst>
                <a:gd name="adj" fmla="val 8283"/>
              </a:avLst>
            </a:prstGeom>
            <a:solidFill>
              <a:srgbClr val="FCD48C"/>
            </a:solidFill>
            <a:ln>
              <a:solidFill>
                <a:srgbClr val="FCD48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FF6565"/>
                </a:solidFill>
              </a:endParaRPr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8D63B0D8-F1C0-408E-BBFE-39786E3D5193}"/>
                </a:ext>
              </a:extLst>
            </p:cNvPr>
            <p:cNvSpPr/>
            <p:nvPr/>
          </p:nvSpPr>
          <p:spPr>
            <a:xfrm>
              <a:off x="773769" y="6717301"/>
              <a:ext cx="187567" cy="14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>
                  <a:solidFill>
                    <a:srgbClr val="FAC058"/>
                  </a:solidFill>
                  <a:latin typeface="Tw Cen MT Condensed" panose="020B0606020104020203" pitchFamily="34" charset="0"/>
                </a:rPr>
                <a:t>!</a:t>
              </a:r>
            </a:p>
          </p:txBody>
        </p: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7B9FCACC-1F09-4224-80F1-F4BD343B7719}"/>
                </a:ext>
              </a:extLst>
            </p:cNvPr>
            <p:cNvSpPr txBox="1"/>
            <p:nvPr/>
          </p:nvSpPr>
          <p:spPr>
            <a:xfrm>
              <a:off x="936519" y="6674251"/>
              <a:ext cx="1682063" cy="246221"/>
            </a:xfrm>
            <a:prstGeom prst="rect">
              <a:avLst/>
            </a:prstGeom>
            <a:grpFill/>
          </p:spPr>
          <p:txBody>
            <a:bodyPr wrap="square" lIns="91440" tIns="45720" rIns="91440" bIns="45720" numCol="1" spcCol="108000" rtlCol="0" anchor="t">
              <a:spAutoFit/>
            </a:bodyPr>
            <a:lstStyle/>
            <a:p>
              <a:r>
                <a:rPr lang="de-DE" sz="1000" b="1">
                  <a:latin typeface="Open Sans"/>
                  <a:ea typeface="Open Sans"/>
                  <a:cs typeface="Open Sans"/>
                </a:rPr>
                <a:t>In </a:t>
              </a:r>
              <a:r>
                <a:rPr lang="de-DE" sz="1000" b="1" err="1">
                  <a:latin typeface="Open Sans"/>
                  <a:ea typeface="Open Sans"/>
                  <a:cs typeface="Open Sans"/>
                </a:rPr>
                <a:t>Pillole</a:t>
              </a:r>
              <a:endParaRPr lang="de-DE" sz="1000" b="1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CE366669-0125-435B-8736-5586175CB68E}"/>
              </a:ext>
            </a:extLst>
          </p:cNvPr>
          <p:cNvCxnSpPr>
            <a:cxnSpLocks/>
          </p:cNvCxnSpPr>
          <p:nvPr/>
        </p:nvCxnSpPr>
        <p:spPr>
          <a:xfrm flipH="1">
            <a:off x="4522944" y="1064204"/>
            <a:ext cx="2" cy="3547741"/>
          </a:xfrm>
          <a:prstGeom prst="line">
            <a:avLst/>
          </a:prstGeom>
          <a:ln w="12700">
            <a:solidFill>
              <a:srgbClr val="FCD4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>
            <a:extLst>
              <a:ext uri="{FF2B5EF4-FFF2-40B4-BE49-F238E27FC236}">
                <a16:creationId xmlns:a16="http://schemas.microsoft.com/office/drawing/2014/main" id="{0E116CB0-D2AD-4DC6-BFB6-69394736CDBB}"/>
              </a:ext>
            </a:extLst>
          </p:cNvPr>
          <p:cNvSpPr txBox="1"/>
          <p:nvPr/>
        </p:nvSpPr>
        <p:spPr>
          <a:xfrm>
            <a:off x="629263" y="7374987"/>
            <a:ext cx="5409751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100" b="1" err="1">
                <a:latin typeface="Open Sans"/>
                <a:ea typeface="Open Sans"/>
                <a:cs typeface="Open Sans"/>
              </a:rPr>
              <a:t>Esercizio</a:t>
            </a:r>
            <a:r>
              <a:rPr lang="de-DE" sz="1100" b="1">
                <a:latin typeface="Open Sans"/>
                <a:ea typeface="Open Sans"/>
                <a:cs typeface="Open Sans"/>
              </a:rPr>
              <a:t> di </a:t>
            </a:r>
            <a:r>
              <a:rPr lang="de-DE" sz="1100" b="1" err="1">
                <a:latin typeface="Open Sans"/>
                <a:ea typeface="Open Sans"/>
                <a:cs typeface="Open Sans"/>
              </a:rPr>
              <a:t>Gruppo</a:t>
            </a:r>
            <a:endParaRPr lang="de-DE" sz="1100" b="1" err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46A1DBAB-2340-474F-A764-CDFE227448EA}"/>
              </a:ext>
            </a:extLst>
          </p:cNvPr>
          <p:cNvSpPr txBox="1"/>
          <p:nvPr/>
        </p:nvSpPr>
        <p:spPr>
          <a:xfrm>
            <a:off x="628068" y="7600500"/>
            <a:ext cx="5754670" cy="100796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8100" lvl="1"/>
            <a:r>
              <a:rPr lang="de-DE" sz="850" b="1" dirty="0" err="1">
                <a:latin typeface="Open Sans"/>
                <a:ea typeface="Open Sans"/>
                <a:cs typeface="Open Sans"/>
              </a:rPr>
              <a:t>Qualcosa</a:t>
            </a:r>
            <a:r>
              <a:rPr lang="de-DE" sz="850" b="1" dirty="0">
                <a:latin typeface="Open Sans"/>
                <a:ea typeface="Open Sans"/>
                <a:cs typeface="Open Sans"/>
              </a:rPr>
              <a:t> da </a:t>
            </a:r>
            <a:r>
              <a:rPr lang="de-DE" sz="850" b="1" dirty="0" err="1">
                <a:latin typeface="Open Sans"/>
                <a:ea typeface="Open Sans"/>
                <a:cs typeface="Open Sans"/>
              </a:rPr>
              <a:t>spiegare</a:t>
            </a:r>
            <a:r>
              <a:rPr lang="de-DE" sz="850" b="1" dirty="0">
                <a:effectLst/>
                <a:latin typeface="Open Sans"/>
                <a:ea typeface="Open Sans"/>
                <a:cs typeface="Open Sans"/>
              </a:rPr>
              <a:t>:</a:t>
            </a: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en-GB" sz="850" dirty="0" err="1">
                <a:latin typeface="Open Sans"/>
                <a:ea typeface="Open Sans"/>
                <a:cs typeface="Open Sans"/>
              </a:rPr>
              <a:t>Scegliere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un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nucleo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stabile 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scrivere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l'equazione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reazione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per 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cattura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neutronica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Usando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l'equazione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,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descrivere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brevemente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cattura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neutronica</a:t>
            </a:r>
            <a:r>
              <a:rPr lang="en-GB" sz="850" dirty="0">
                <a:latin typeface="Open Sans"/>
                <a:ea typeface="Open Sans"/>
                <a:cs typeface="Open Sans"/>
              </a:rPr>
              <a:t>.</a:t>
            </a: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en-GB" sz="850" dirty="0" err="1">
                <a:latin typeface="Open Sans"/>
                <a:ea typeface="Open Sans"/>
                <a:cs typeface="Open Sans"/>
              </a:rPr>
              <a:t>Spiegare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come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calcola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l'energia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prodotta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nelle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reazioni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fusione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.</a:t>
            </a:r>
          </a:p>
          <a:p>
            <a:pPr marL="38100" lvl="1"/>
            <a:r>
              <a:rPr lang="de-DE" sz="850" b="1" dirty="0" err="1">
                <a:latin typeface="Open Sans"/>
                <a:ea typeface="Open Sans"/>
                <a:cs typeface="Open Sans"/>
              </a:rPr>
              <a:t>Qualcosa</a:t>
            </a:r>
            <a:r>
              <a:rPr lang="de-DE" sz="850" b="1" dirty="0">
                <a:latin typeface="Open Sans"/>
                <a:ea typeface="Open Sans"/>
                <a:cs typeface="Open Sans"/>
              </a:rPr>
              <a:t> da </a:t>
            </a:r>
            <a:r>
              <a:rPr lang="de-DE" sz="850" b="1" dirty="0" err="1">
                <a:latin typeface="Open Sans"/>
                <a:ea typeface="Open Sans"/>
                <a:cs typeface="Open Sans"/>
              </a:rPr>
              <a:t>scoprire</a:t>
            </a:r>
            <a:r>
              <a:rPr lang="de-DE" sz="850" b="1" dirty="0">
                <a:latin typeface="Open Sans"/>
                <a:ea typeface="Open Sans"/>
                <a:cs typeface="Open Sans"/>
              </a:rPr>
              <a:t>:</a:t>
            </a:r>
            <a:endParaRPr lang="en-GB" dirty="0"/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en-GB" sz="850" dirty="0" err="1">
                <a:latin typeface="Open Sans"/>
                <a:ea typeface="Open Sans"/>
                <a:cs typeface="Open Sans"/>
              </a:rPr>
              <a:t>Perché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cattura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neutronica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può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avvenire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bassa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energia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cinetica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Discutere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con il Gruppo 3 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trovare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quale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sia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il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problema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nelle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fusioni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nucleari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che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cosa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sia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barriera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Coulombiana</a:t>
            </a:r>
            <a:r>
              <a:rPr lang="en-GB" sz="850" dirty="0">
                <a:latin typeface="Open Sans"/>
                <a:ea typeface="Open Sans"/>
                <a:cs typeface="Open Sans"/>
              </a:rPr>
              <a:t>.</a:t>
            </a:r>
          </a:p>
        </p:txBody>
      </p:sp>
      <p:sp>
        <p:nvSpPr>
          <p:cNvPr id="49" name="Rechteck: abgerundete Ecken 48">
            <a:extLst>
              <a:ext uri="{FF2B5EF4-FFF2-40B4-BE49-F238E27FC236}">
                <a16:creationId xmlns:a16="http://schemas.microsoft.com/office/drawing/2014/main" id="{F17C305C-4997-4091-8864-6EE548D7EC07}"/>
              </a:ext>
            </a:extLst>
          </p:cNvPr>
          <p:cNvSpPr/>
          <p:nvPr/>
        </p:nvSpPr>
        <p:spPr>
          <a:xfrm>
            <a:off x="927100" y="8650048"/>
            <a:ext cx="5211761" cy="712563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75144193-6037-7F09-E4BB-FE79EABE1A55}"/>
              </a:ext>
            </a:extLst>
          </p:cNvPr>
          <p:cNvGrpSpPr/>
          <p:nvPr/>
        </p:nvGrpSpPr>
        <p:grpSpPr>
          <a:xfrm>
            <a:off x="4581722" y="1571731"/>
            <a:ext cx="1545810" cy="666335"/>
            <a:chOff x="4581722" y="1200250"/>
            <a:chExt cx="1545810" cy="666335"/>
          </a:xfrm>
        </p:grpSpPr>
        <p:sp>
          <p:nvSpPr>
            <p:cNvPr id="61" name="Ellipse 60">
              <a:extLst>
                <a:ext uri="{FF2B5EF4-FFF2-40B4-BE49-F238E27FC236}">
                  <a16:creationId xmlns:a16="http://schemas.microsoft.com/office/drawing/2014/main" id="{4BD3CBB3-1265-E591-7DB6-A3C547F911D3}"/>
                </a:ext>
              </a:extLst>
            </p:cNvPr>
            <p:cNvSpPr/>
            <p:nvPr/>
          </p:nvSpPr>
          <p:spPr>
            <a:xfrm>
              <a:off x="4998935" y="1211388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8" name="Gerade Verbindung mit Pfeil 67">
              <a:extLst>
                <a:ext uri="{FF2B5EF4-FFF2-40B4-BE49-F238E27FC236}">
                  <a16:creationId xmlns:a16="http://schemas.microsoft.com/office/drawing/2014/main" id="{A06CD536-51AE-D43B-9CCA-73CF1D9710E8}"/>
                </a:ext>
              </a:extLst>
            </p:cNvPr>
            <p:cNvCxnSpPr>
              <a:cxnSpLocks/>
              <a:stCxn id="74" idx="7"/>
            </p:cNvCxnSpPr>
            <p:nvPr/>
          </p:nvCxnSpPr>
          <p:spPr>
            <a:xfrm flipV="1">
              <a:off x="5178589" y="1589207"/>
              <a:ext cx="140649" cy="6245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feld 68">
                  <a:extLst>
                    <a:ext uri="{FF2B5EF4-FFF2-40B4-BE49-F238E27FC236}">
                      <a16:creationId xmlns:a16="http://schemas.microsoft.com/office/drawing/2014/main" id="{061118DB-2BEE-E071-62F8-683DDA4CC269}"/>
                    </a:ext>
                  </a:extLst>
                </p:cNvPr>
                <p:cNvSpPr txBox="1"/>
                <p:nvPr/>
              </p:nvSpPr>
              <p:spPr>
                <a:xfrm>
                  <a:off x="4600835" y="1200250"/>
                  <a:ext cx="409867" cy="26590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  <m:sup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  <m:e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𝐇𝐞</m:t>
                            </m:r>
                          </m:e>
                        </m:sPre>
                      </m:oMath>
                    </m:oMathPara>
                  </a14:m>
                  <a:endParaRPr lang="de-DE" sz="1000"/>
                </a:p>
              </p:txBody>
            </p:sp>
          </mc:Choice>
          <mc:Fallback xmlns="">
            <p:sp>
              <p:nvSpPr>
                <p:cNvPr id="69" name="Textfeld 68">
                  <a:extLst>
                    <a:ext uri="{FF2B5EF4-FFF2-40B4-BE49-F238E27FC236}">
                      <a16:creationId xmlns:a16="http://schemas.microsoft.com/office/drawing/2014/main" id="{061118DB-2BEE-E071-62F8-683DDA4CC26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00835" y="1200250"/>
                  <a:ext cx="409867" cy="26590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feld 69">
                  <a:extLst>
                    <a:ext uri="{FF2B5EF4-FFF2-40B4-BE49-F238E27FC236}">
                      <a16:creationId xmlns:a16="http://schemas.microsoft.com/office/drawing/2014/main" id="{9EA3C3C7-82BD-1196-A073-3B155C8365C2}"/>
                    </a:ext>
                  </a:extLst>
                </p:cNvPr>
                <p:cNvSpPr txBox="1"/>
                <p:nvPr/>
              </p:nvSpPr>
              <p:spPr>
                <a:xfrm>
                  <a:off x="5597758" y="1215839"/>
                  <a:ext cx="529774" cy="26545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  <m:sup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p>
                          <m:e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𝐇𝐞</m:t>
                            </m:r>
                          </m:e>
                        </m:sPre>
                      </m:oMath>
                    </m:oMathPara>
                  </a14:m>
                  <a:endParaRPr lang="de-DE" sz="1000"/>
                </a:p>
              </p:txBody>
            </p:sp>
          </mc:Choice>
          <mc:Fallback xmlns="">
            <p:sp>
              <p:nvSpPr>
                <p:cNvPr id="70" name="Textfeld 69">
                  <a:extLst>
                    <a:ext uri="{FF2B5EF4-FFF2-40B4-BE49-F238E27FC236}">
                      <a16:creationId xmlns:a16="http://schemas.microsoft.com/office/drawing/2014/main" id="{9EA3C3C7-82BD-1196-A073-3B155C8365C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97758" y="1215839"/>
                  <a:ext cx="529774" cy="26545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1" name="Ellipse 70">
              <a:extLst>
                <a:ext uri="{FF2B5EF4-FFF2-40B4-BE49-F238E27FC236}">
                  <a16:creationId xmlns:a16="http://schemas.microsoft.com/office/drawing/2014/main" id="{F357DEAF-1494-5DAF-E2E9-44CED6FC72F7}"/>
                </a:ext>
              </a:extLst>
            </p:cNvPr>
            <p:cNvSpPr/>
            <p:nvPr/>
          </p:nvSpPr>
          <p:spPr>
            <a:xfrm>
              <a:off x="5110088" y="1227526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2" name="Ellipse 71">
              <a:extLst>
                <a:ext uri="{FF2B5EF4-FFF2-40B4-BE49-F238E27FC236}">
                  <a16:creationId xmlns:a16="http://schemas.microsoft.com/office/drawing/2014/main" id="{EF15432A-1206-6E3F-2531-2C8584F18F78}"/>
                </a:ext>
              </a:extLst>
            </p:cNvPr>
            <p:cNvSpPr/>
            <p:nvPr/>
          </p:nvSpPr>
          <p:spPr>
            <a:xfrm>
              <a:off x="5036476" y="1312747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4" name="Ellipse 73">
              <a:extLst>
                <a:ext uri="{FF2B5EF4-FFF2-40B4-BE49-F238E27FC236}">
                  <a16:creationId xmlns:a16="http://schemas.microsoft.com/office/drawing/2014/main" id="{03A23B6D-8C35-FCF6-7FC4-11934CE387BF}"/>
                </a:ext>
              </a:extLst>
            </p:cNvPr>
            <p:cNvSpPr/>
            <p:nvPr/>
          </p:nvSpPr>
          <p:spPr>
            <a:xfrm>
              <a:off x="5024949" y="1625304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Textfeld 74">
                  <a:extLst>
                    <a:ext uri="{FF2B5EF4-FFF2-40B4-BE49-F238E27FC236}">
                      <a16:creationId xmlns:a16="http://schemas.microsoft.com/office/drawing/2014/main" id="{E23F5622-E5CA-721E-8E32-4F5D69E51673}"/>
                    </a:ext>
                  </a:extLst>
                </p:cNvPr>
                <p:cNvSpPr txBox="1"/>
                <p:nvPr/>
              </p:nvSpPr>
              <p:spPr>
                <a:xfrm>
                  <a:off x="4581722" y="1600678"/>
                  <a:ext cx="529774" cy="26590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  <m:sup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p>
                          <m:e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𝐧</m:t>
                            </m:r>
                          </m:e>
                        </m:sPre>
                      </m:oMath>
                    </m:oMathPara>
                  </a14:m>
                  <a:endParaRPr lang="de-DE" sz="1000"/>
                </a:p>
              </p:txBody>
            </p:sp>
          </mc:Choice>
          <mc:Fallback xmlns="">
            <p:sp>
              <p:nvSpPr>
                <p:cNvPr id="75" name="Textfeld 74">
                  <a:extLst>
                    <a:ext uri="{FF2B5EF4-FFF2-40B4-BE49-F238E27FC236}">
                      <a16:creationId xmlns:a16="http://schemas.microsoft.com/office/drawing/2014/main" id="{E23F5622-E5CA-721E-8E32-4F5D69E5167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81722" y="1600678"/>
                  <a:ext cx="529774" cy="26590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8" name="Ellipse 77">
              <a:extLst>
                <a:ext uri="{FF2B5EF4-FFF2-40B4-BE49-F238E27FC236}">
                  <a16:creationId xmlns:a16="http://schemas.microsoft.com/office/drawing/2014/main" id="{81F00E2F-FD14-9064-8CE2-BE1E89666D36}"/>
                </a:ext>
              </a:extLst>
            </p:cNvPr>
            <p:cNvSpPr/>
            <p:nvPr/>
          </p:nvSpPr>
          <p:spPr>
            <a:xfrm>
              <a:off x="5723171" y="1456244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9" name="Ellipse 78">
              <a:extLst>
                <a:ext uri="{FF2B5EF4-FFF2-40B4-BE49-F238E27FC236}">
                  <a16:creationId xmlns:a16="http://schemas.microsoft.com/office/drawing/2014/main" id="{B13C0F0F-17BF-8835-3E31-DFC007A39F8B}"/>
                </a:ext>
              </a:extLst>
            </p:cNvPr>
            <p:cNvSpPr/>
            <p:nvPr/>
          </p:nvSpPr>
          <p:spPr>
            <a:xfrm>
              <a:off x="5688445" y="1558492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0" name="Ellipse 79">
              <a:extLst>
                <a:ext uri="{FF2B5EF4-FFF2-40B4-BE49-F238E27FC236}">
                  <a16:creationId xmlns:a16="http://schemas.microsoft.com/office/drawing/2014/main" id="{20909793-C648-4819-B5E7-76EF687DEBC3}"/>
                </a:ext>
              </a:extLst>
            </p:cNvPr>
            <p:cNvSpPr/>
            <p:nvPr/>
          </p:nvSpPr>
          <p:spPr>
            <a:xfrm>
              <a:off x="5840248" y="1474175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5" name="Ellipse 84">
              <a:extLst>
                <a:ext uri="{FF2B5EF4-FFF2-40B4-BE49-F238E27FC236}">
                  <a16:creationId xmlns:a16="http://schemas.microsoft.com/office/drawing/2014/main" id="{B4E0D1F3-FBD5-ED2C-03A7-8C0ED063B08C}"/>
                </a:ext>
              </a:extLst>
            </p:cNvPr>
            <p:cNvSpPr/>
            <p:nvPr/>
          </p:nvSpPr>
          <p:spPr>
            <a:xfrm>
              <a:off x="5823542" y="157821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6" name="Gerade Verbindung mit Pfeil 85">
              <a:extLst>
                <a:ext uri="{FF2B5EF4-FFF2-40B4-BE49-F238E27FC236}">
                  <a16:creationId xmlns:a16="http://schemas.microsoft.com/office/drawing/2014/main" id="{5ABEC3BD-AC41-CC3B-D8F6-651B79EBC51D}"/>
                </a:ext>
              </a:extLst>
            </p:cNvPr>
            <p:cNvCxnSpPr>
              <a:cxnSpLocks/>
              <a:stCxn id="72" idx="6"/>
            </p:cNvCxnSpPr>
            <p:nvPr/>
          </p:nvCxnSpPr>
          <p:spPr>
            <a:xfrm>
              <a:off x="5216476" y="1402747"/>
              <a:ext cx="108338" cy="11755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 Verbindung mit Pfeil 86">
              <a:extLst>
                <a:ext uri="{FF2B5EF4-FFF2-40B4-BE49-F238E27FC236}">
                  <a16:creationId xmlns:a16="http://schemas.microsoft.com/office/drawing/2014/main" id="{118E260E-9979-A9F2-385C-7A2B9337DF0F}"/>
                </a:ext>
              </a:extLst>
            </p:cNvPr>
            <p:cNvCxnSpPr>
              <a:cxnSpLocks/>
            </p:cNvCxnSpPr>
            <p:nvPr/>
          </p:nvCxnSpPr>
          <p:spPr>
            <a:xfrm>
              <a:off x="5467505" y="1575211"/>
              <a:ext cx="18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Ellipse 87">
              <a:extLst>
                <a:ext uri="{FF2B5EF4-FFF2-40B4-BE49-F238E27FC236}">
                  <a16:creationId xmlns:a16="http://schemas.microsoft.com/office/drawing/2014/main" id="{7BE7C440-A676-F79E-E430-4A2CA73D593B}"/>
                </a:ext>
              </a:extLst>
            </p:cNvPr>
            <p:cNvSpPr/>
            <p:nvPr/>
          </p:nvSpPr>
          <p:spPr>
            <a:xfrm>
              <a:off x="5347451" y="1557211"/>
              <a:ext cx="18000" cy="180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6BB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89" name="Textfeld 88">
            <a:extLst>
              <a:ext uri="{FF2B5EF4-FFF2-40B4-BE49-F238E27FC236}">
                <a16:creationId xmlns:a16="http://schemas.microsoft.com/office/drawing/2014/main" id="{DCA50019-0AF2-2707-6411-DF7AC15766E4}"/>
              </a:ext>
            </a:extLst>
          </p:cNvPr>
          <p:cNvSpPr txBox="1"/>
          <p:nvPr/>
        </p:nvSpPr>
        <p:spPr>
          <a:xfrm>
            <a:off x="642589" y="4947467"/>
            <a:ext cx="5593370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8100" lvl="1"/>
            <a:r>
              <a:rPr lang="en-GB" sz="850" dirty="0">
                <a:latin typeface="Open Sans"/>
                <a:ea typeface="Open Sans"/>
                <a:cs typeface="Open Sans"/>
              </a:rPr>
              <a:t>Una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parte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significativa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delle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scorie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nucleari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reattori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viene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prodotta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da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processi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cattura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neutronica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nei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reattori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stessi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In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questo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processo</a:t>
            </a:r>
            <a:r>
              <a:rPr lang="en-GB" sz="850" dirty="0">
                <a:latin typeface="Open Sans"/>
                <a:ea typeface="Open Sans"/>
                <a:cs typeface="Open Sans"/>
              </a:rPr>
              <a:t>, il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combustibile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 (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solitamente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uranio</a:t>
            </a:r>
            <a:r>
              <a:rPr lang="en-GB" sz="850" dirty="0">
                <a:latin typeface="Open Sans"/>
                <a:ea typeface="Open Sans"/>
                <a:cs typeface="Open Sans"/>
              </a:rPr>
              <a:t>)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reagisce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con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neutroni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liberi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producendo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isotopi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radioattivi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con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numero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di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massa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maggiore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Un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esempio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è 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cattura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neutronica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sull'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U-238</a:t>
            </a:r>
            <a:r>
              <a:rPr lang="en-GB" sz="850" dirty="0">
                <a:latin typeface="Open Sans"/>
                <a:ea typeface="Open Sans"/>
                <a:cs typeface="Open Sans"/>
              </a:rPr>
              <a:t> (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isotopo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dell'uranio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rarissimo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in natura).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D16FDDF5-2DC1-3AC2-11CD-66A1E8BE0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con CC BY SA">
            <a:extLst>
              <a:ext uri="{FF2B5EF4-FFF2-40B4-BE49-F238E27FC236}">
                <a16:creationId xmlns:a16="http://schemas.microsoft.com/office/drawing/2014/main" id="{89E7D9DD-BC67-BDEC-9ACD-3977745271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BEAED404-44EC-E258-3F50-C2901D3847C5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>
                <a:solidFill>
                  <a:schemeClr val="bg1"/>
                </a:solidFill>
              </a:rPr>
              <a:t>Materials created by Hannes Nitsche</a:t>
            </a:r>
            <a:br>
              <a:rPr lang="en-GB" sz="600">
                <a:solidFill>
                  <a:schemeClr val="bg1"/>
                </a:solidFill>
              </a:rPr>
            </a:br>
            <a:r>
              <a:rPr lang="en-GB" sz="600">
                <a:solidFill>
                  <a:schemeClr val="bg1"/>
                </a:solidFill>
                <a:hlinkClick r:id="rId7"/>
              </a:rPr>
              <a:t>Creative Commons Attribution-</a:t>
            </a:r>
            <a:r>
              <a:rPr lang="en-GB" sz="600" err="1">
                <a:solidFill>
                  <a:schemeClr val="bg1"/>
                </a:solidFill>
                <a:hlinkClick r:id="rId7"/>
              </a:rPr>
              <a:t>ShareAlike</a:t>
            </a:r>
            <a:r>
              <a:rPr lang="en-GB" sz="600">
                <a:solidFill>
                  <a:schemeClr val="bg1"/>
                </a:solidFill>
                <a:hlinkClick r:id="rId7"/>
              </a:rPr>
              <a:t> 4.0 International (CC-BY-SA 4.0)</a:t>
            </a:r>
            <a:r>
              <a:rPr lang="en-GB" sz="60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E97D0462-CC2D-7854-8AD9-048089AD7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el 2">
            <a:extLst>
              <a:ext uri="{FF2B5EF4-FFF2-40B4-BE49-F238E27FC236}">
                <a16:creationId xmlns:a16="http://schemas.microsoft.com/office/drawing/2014/main" id="{71ABAF1B-617C-94F6-0EAA-095F920E0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314788"/>
            <a:ext cx="5768201" cy="611241"/>
          </a:xfrm>
        </p:spPr>
        <p:txBody>
          <a:bodyPr/>
          <a:lstStyle/>
          <a:p>
            <a:r>
              <a:rPr lang="de-DE" sz="2000" cap="none" err="1">
                <a:latin typeface="Open Sans"/>
                <a:ea typeface="Open Sans"/>
                <a:cs typeface="Open Sans"/>
              </a:rPr>
              <a:t>Gruppo</a:t>
            </a:r>
            <a:r>
              <a:rPr lang="de-DE" sz="2000" cap="none">
                <a:latin typeface="Open Sans"/>
                <a:ea typeface="Open Sans"/>
                <a:cs typeface="Open Sans"/>
              </a:rPr>
              <a:t> IV : </a:t>
            </a:r>
            <a:r>
              <a:rPr lang="de-DE" sz="2000" cap="none" err="1">
                <a:latin typeface="Open Sans"/>
                <a:ea typeface="Open Sans"/>
                <a:cs typeface="Open Sans"/>
              </a:rPr>
              <a:t>Cattura</a:t>
            </a:r>
            <a:r>
              <a:rPr lang="de-DE" sz="2000" cap="none">
                <a:latin typeface="Open Sans"/>
                <a:ea typeface="Open Sans"/>
                <a:cs typeface="Open Sans"/>
              </a:rPr>
              <a:t> </a:t>
            </a:r>
            <a:r>
              <a:rPr lang="de-DE" sz="2000" cap="none" err="1">
                <a:latin typeface="Open Sans"/>
                <a:ea typeface="Open Sans"/>
                <a:cs typeface="Open Sans"/>
              </a:rPr>
              <a:t>Neutronica</a:t>
            </a:r>
          </a:p>
        </p:txBody>
      </p:sp>
      <p:sp>
        <p:nvSpPr>
          <p:cNvPr id="11" name="Textfeld 38">
            <a:extLst>
              <a:ext uri="{FF2B5EF4-FFF2-40B4-BE49-F238E27FC236}">
                <a16:creationId xmlns:a16="http://schemas.microsoft.com/office/drawing/2014/main" id="{1D8CDA7A-EE9C-A3F4-7CBE-95CB7C4D729E}"/>
              </a:ext>
            </a:extLst>
          </p:cNvPr>
          <p:cNvSpPr txBox="1"/>
          <p:nvPr/>
        </p:nvSpPr>
        <p:spPr>
          <a:xfrm>
            <a:off x="642586" y="6411954"/>
            <a:ext cx="5520542" cy="4052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6700" lvl="1" indent="-228600">
              <a:spcAft>
                <a:spcPts val="400"/>
              </a:spcAft>
              <a:buFont typeface="+mj-lt"/>
              <a:buAutoNum type="alphaLcParenR" startAt="2"/>
            </a:pPr>
            <a:r>
              <a:rPr lang="en-GB" sz="850" dirty="0" err="1">
                <a:latin typeface="Open Sans"/>
                <a:ea typeface="Open Sans"/>
                <a:cs typeface="Open Sans"/>
              </a:rPr>
              <a:t>Calcolare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l'energia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rilasciata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ΔE.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Usare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le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seguenti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quantità</a:t>
            </a:r>
            <a:r>
              <a:rPr lang="en-GB" sz="850" dirty="0">
                <a:latin typeface="Open Sans"/>
                <a:ea typeface="Open Sans"/>
                <a:cs typeface="Open Sans"/>
              </a:rPr>
              <a:t>:</a:t>
            </a:r>
          </a:p>
          <a:p>
            <a:pPr marL="38100" lvl="1">
              <a:spcAft>
                <a:spcPts val="400"/>
              </a:spcAft>
            </a:pPr>
            <a:r>
              <a:rPr lang="en-GB" sz="850" dirty="0">
                <a:latin typeface="Open Sans"/>
                <a:ea typeface="Open Sans"/>
                <a:cs typeface="Open Sans"/>
              </a:rPr>
              <a:t>        E</a:t>
            </a:r>
            <a:r>
              <a:rPr lang="en-GB" sz="850" baseline="-25000" dirty="0">
                <a:latin typeface="Open Sans"/>
                <a:ea typeface="Open Sans"/>
                <a:cs typeface="Open Sans"/>
              </a:rPr>
              <a:t>0</a:t>
            </a:r>
            <a:r>
              <a:rPr lang="en-GB" sz="850" dirty="0">
                <a:latin typeface="Open Sans"/>
                <a:ea typeface="Open Sans"/>
                <a:cs typeface="Open Sans"/>
              </a:rPr>
              <a:t>(U-238) = 221.70 GeV                 E</a:t>
            </a:r>
            <a:r>
              <a:rPr lang="en-GB" sz="850" baseline="-25000" dirty="0">
                <a:latin typeface="Open Sans"/>
                <a:ea typeface="Open Sans"/>
                <a:cs typeface="Open Sans"/>
              </a:rPr>
              <a:t>0</a:t>
            </a:r>
            <a:r>
              <a:rPr lang="en-GB" sz="850" dirty="0">
                <a:latin typeface="Open Sans"/>
                <a:ea typeface="Open Sans"/>
                <a:cs typeface="Open Sans"/>
              </a:rPr>
              <a:t>(U-239) = 222.63 GeV                    E(n) = 1.16 GeV</a:t>
            </a:r>
          </a:p>
        </p:txBody>
      </p:sp>
      <p:sp>
        <p:nvSpPr>
          <p:cNvPr id="13" name="Textfeld 38">
            <a:extLst>
              <a:ext uri="{FF2B5EF4-FFF2-40B4-BE49-F238E27FC236}">
                <a16:creationId xmlns:a16="http://schemas.microsoft.com/office/drawing/2014/main" id="{628B9CDB-6696-1CD2-8FBB-C4543F4BBC4E}"/>
              </a:ext>
            </a:extLst>
          </p:cNvPr>
          <p:cNvSpPr txBox="1"/>
          <p:nvPr/>
        </p:nvSpPr>
        <p:spPr>
          <a:xfrm>
            <a:off x="4466073" y="3449866"/>
            <a:ext cx="1672780" cy="116185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6700" lvl="1" indent="-228600">
              <a:spcAft>
                <a:spcPts val="400"/>
              </a:spcAft>
              <a:buFont typeface="Arial" panose="020F0302020204030204"/>
              <a:buChar char="•"/>
            </a:pPr>
            <a:r>
              <a:rPr lang="en-GB" sz="850" dirty="0">
                <a:latin typeface="Open Sans"/>
                <a:ea typeface="Open Sans"/>
                <a:cs typeface="Open Sans"/>
              </a:rPr>
              <a:t>In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generale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reazione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descrive</a:t>
            </a:r>
            <a:r>
              <a:rPr lang="en-GB" sz="850" dirty="0">
                <a:latin typeface="Open Sans"/>
                <a:ea typeface="Open Sans"/>
                <a:cs typeface="Open Sans"/>
              </a:rPr>
              <a:t>:</a:t>
            </a:r>
          </a:p>
          <a:p>
            <a:pPr marL="266700" lvl="1" indent="-228600">
              <a:spcAft>
                <a:spcPts val="400"/>
              </a:spcAft>
              <a:buFont typeface="Arial" panose="020F0302020204030204"/>
              <a:buChar char="•"/>
            </a:pPr>
            <a:endParaRPr lang="en-GB" sz="850" dirty="0">
              <a:latin typeface="Open Sans"/>
              <a:ea typeface="Open Sans"/>
              <a:cs typeface="Open Sans"/>
            </a:endParaRPr>
          </a:p>
          <a:p>
            <a:pPr marL="266700" lvl="1" indent="-228600">
              <a:spcAft>
                <a:spcPts val="400"/>
              </a:spcAft>
              <a:buFont typeface="Arial" panose="020F0302020204030204"/>
              <a:buChar char="•"/>
            </a:pPr>
            <a:r>
              <a:rPr lang="en-GB" sz="850" dirty="0" err="1">
                <a:latin typeface="Open Sans"/>
                <a:ea typeface="Open Sans"/>
                <a:cs typeface="Open Sans"/>
              </a:rPr>
              <a:t>Avviene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in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presenza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di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neutroni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liberi</a:t>
            </a:r>
            <a:endParaRPr lang="en-GB" sz="850" b="1" dirty="0">
              <a:latin typeface="Open Sans"/>
              <a:ea typeface="Open Sans"/>
              <a:cs typeface="Open Sans"/>
            </a:endParaRPr>
          </a:p>
          <a:p>
            <a:pPr marL="266700" lvl="1" indent="-228600">
              <a:spcAft>
                <a:spcPts val="400"/>
              </a:spcAft>
              <a:buFont typeface="Arial" panose="020F0302020204030204"/>
              <a:buChar char="•"/>
            </a:pPr>
            <a:r>
              <a:rPr lang="en-GB" sz="850" dirty="0" err="1">
                <a:latin typeface="Open Sans"/>
                <a:ea typeface="Open Sans"/>
                <a:cs typeface="Open Sans"/>
              </a:rPr>
              <a:t>Radiazione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emessa</a:t>
            </a:r>
            <a:r>
              <a:rPr lang="en-GB" sz="850" dirty="0">
                <a:latin typeface="Open Sans"/>
                <a:ea typeface="Open Sans"/>
                <a:cs typeface="Open Sans"/>
              </a:rPr>
              <a:t>: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Fotoni</a:t>
            </a:r>
            <a:endParaRPr lang="en-GB" sz="850" b="1" dirty="0">
              <a:latin typeface="Open Sans"/>
              <a:ea typeface="Open Sans"/>
              <a:cs typeface="Open Sans"/>
            </a:endParaRPr>
          </a:p>
        </p:txBody>
      </p:sp>
      <p:sp>
        <p:nvSpPr>
          <p:cNvPr id="17" name="Textfeld 88">
            <a:extLst>
              <a:ext uri="{FF2B5EF4-FFF2-40B4-BE49-F238E27FC236}">
                <a16:creationId xmlns:a16="http://schemas.microsoft.com/office/drawing/2014/main" id="{1225F7D9-53AA-E92C-C244-1212BE8563CA}"/>
              </a:ext>
            </a:extLst>
          </p:cNvPr>
          <p:cNvSpPr txBox="1"/>
          <p:nvPr/>
        </p:nvSpPr>
        <p:spPr>
          <a:xfrm>
            <a:off x="642695" y="1293415"/>
            <a:ext cx="3881905" cy="31393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8100" lvl="1"/>
            <a:r>
              <a:rPr lang="en-GB" sz="900" dirty="0">
                <a:latin typeface="Open Sans"/>
                <a:ea typeface="Open Sans"/>
                <a:cs typeface="Open Sans"/>
              </a:rPr>
              <a:t>Le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reazioni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nucleari</a:t>
            </a:r>
            <a:r>
              <a:rPr lang="en-GB" sz="900" dirty="0">
                <a:latin typeface="Open Sans"/>
                <a:ea typeface="Open Sans"/>
                <a:cs typeface="Open Sans"/>
              </a:rPr>
              <a:t> 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sono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processi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fisici</a:t>
            </a:r>
            <a:r>
              <a:rPr lang="en-GB" sz="900" dirty="0">
                <a:latin typeface="Open Sans"/>
                <a:ea typeface="Open Sans"/>
                <a:cs typeface="Open Sans"/>
              </a:rPr>
              <a:t> in cui </a:t>
            </a:r>
            <a:r>
              <a:rPr lang="en-GB" sz="900" b="1" dirty="0">
                <a:latin typeface="Open Sans"/>
                <a:ea typeface="Open Sans"/>
                <a:cs typeface="Open Sans"/>
              </a:rPr>
              <a:t>due nuclei </a:t>
            </a:r>
            <a:r>
              <a:rPr lang="en-GB" sz="900" b="1" dirty="0" err="1">
                <a:latin typeface="Open Sans"/>
                <a:ea typeface="Open Sans"/>
                <a:cs typeface="Open Sans"/>
              </a:rPr>
              <a:t>atomici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reagiscono</a:t>
            </a:r>
            <a:r>
              <a:rPr lang="en-GB" sz="900" dirty="0">
                <a:latin typeface="Open Sans"/>
                <a:ea typeface="Open Sans"/>
                <a:cs typeface="Open Sans"/>
              </a:rPr>
              <a:t> o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fondono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tra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loro</a:t>
            </a:r>
            <a:r>
              <a:rPr lang="en-GB" sz="900" dirty="0">
                <a:latin typeface="Open Sans"/>
                <a:ea typeface="Open Sans"/>
                <a:cs typeface="Open Sans"/>
              </a:rPr>
              <a:t>. Una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reazione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nucleare</a:t>
            </a:r>
            <a:r>
              <a:rPr lang="en-GB" sz="900" dirty="0">
                <a:latin typeface="Open Sans"/>
                <a:ea typeface="Open Sans"/>
                <a:cs typeface="Open Sans"/>
              </a:rPr>
              <a:t> di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particolare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importanza</a:t>
            </a:r>
            <a:r>
              <a:rPr lang="en-GB" sz="900" dirty="0">
                <a:latin typeface="Open Sans"/>
                <a:ea typeface="Open Sans"/>
                <a:cs typeface="Open Sans"/>
              </a:rPr>
              <a:t> in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astrofisica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nucleare</a:t>
            </a:r>
            <a:r>
              <a:rPr lang="en-GB" sz="900" dirty="0">
                <a:latin typeface="Open Sans"/>
                <a:ea typeface="Open Sans"/>
                <a:cs typeface="Open Sans"/>
              </a:rPr>
              <a:t> è la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cattura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neutronica</a:t>
            </a:r>
            <a:r>
              <a:rPr lang="en-GB" sz="900" dirty="0">
                <a:latin typeface="Open Sans"/>
                <a:ea typeface="Open Sans"/>
                <a:cs typeface="Open Sans"/>
              </a:rPr>
              <a:t>. Qui, uno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dei</a:t>
            </a:r>
            <a:r>
              <a:rPr lang="en-GB" sz="900" dirty="0">
                <a:latin typeface="Open Sans"/>
                <a:ea typeface="Open Sans"/>
                <a:cs typeface="Open Sans"/>
              </a:rPr>
              <a:t> due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reagenti</a:t>
            </a:r>
            <a:r>
              <a:rPr lang="en-GB" sz="900" dirty="0">
                <a:latin typeface="Open Sans"/>
                <a:ea typeface="Open Sans"/>
                <a:cs typeface="Open Sans"/>
              </a:rPr>
              <a:t> è un </a:t>
            </a:r>
            <a:r>
              <a:rPr lang="en-GB" sz="900" b="1" dirty="0" err="1">
                <a:latin typeface="Open Sans"/>
                <a:ea typeface="Open Sans"/>
                <a:cs typeface="Open Sans"/>
              </a:rPr>
              <a:t>neutrone</a:t>
            </a:r>
            <a:r>
              <a:rPr lang="en-GB" sz="900" dirty="0">
                <a:latin typeface="Open Sans"/>
                <a:ea typeface="Open Sans"/>
                <a:cs typeface="Open Sans"/>
              </a:rPr>
              <a:t>. Un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esempio</a:t>
            </a:r>
            <a:r>
              <a:rPr lang="en-GB" sz="900" dirty="0">
                <a:latin typeface="Open Sans"/>
                <a:ea typeface="Open Sans"/>
                <a:cs typeface="Open Sans"/>
              </a:rPr>
              <a:t> di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cattura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neutronica</a:t>
            </a:r>
            <a:r>
              <a:rPr lang="en-GB" sz="900" dirty="0">
                <a:latin typeface="Open Sans"/>
                <a:ea typeface="Open Sans"/>
                <a:cs typeface="Open Sans"/>
              </a:rPr>
              <a:t> è la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reazione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seguente</a:t>
            </a:r>
            <a:r>
              <a:rPr lang="en-GB" sz="900" dirty="0">
                <a:latin typeface="Open Sans"/>
                <a:ea typeface="Open Sans"/>
                <a:cs typeface="Open Sans"/>
              </a:rPr>
              <a:t> 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sull'oro</a:t>
            </a:r>
            <a:r>
              <a:rPr lang="en-GB" sz="900" dirty="0">
                <a:latin typeface="Open Sans"/>
                <a:ea typeface="Open Sans"/>
                <a:cs typeface="Open Sans"/>
              </a:rPr>
              <a:t> 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naturale</a:t>
            </a:r>
            <a:r>
              <a:rPr lang="en-GB" sz="900" dirty="0">
                <a:latin typeface="Open Sans"/>
                <a:ea typeface="Open Sans"/>
                <a:cs typeface="Open Sans"/>
              </a:rPr>
              <a:t> (Au-197):</a:t>
            </a:r>
          </a:p>
          <a:p>
            <a:pPr marL="38100" lvl="1"/>
            <a:endParaRPr lang="en-GB" sz="900" dirty="0">
              <a:latin typeface="Open Sans"/>
              <a:ea typeface="Open Sans"/>
              <a:cs typeface="Open Sans"/>
            </a:endParaRPr>
          </a:p>
          <a:p>
            <a:pPr marL="38100" lvl="1"/>
            <a:endParaRPr lang="en-GB" sz="900" dirty="0">
              <a:latin typeface="Open Sans"/>
              <a:ea typeface="Open Sans"/>
              <a:cs typeface="Open Sans"/>
            </a:endParaRPr>
          </a:p>
          <a:p>
            <a:pPr marL="38100" lvl="1"/>
            <a:r>
              <a:rPr lang="en-GB" sz="900" dirty="0">
                <a:latin typeface="Open Sans"/>
                <a:ea typeface="Open Sans"/>
                <a:cs typeface="Open Sans"/>
              </a:rPr>
              <a:t>Il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nucelo</a:t>
            </a:r>
            <a:r>
              <a:rPr lang="en-GB" sz="900" dirty="0">
                <a:latin typeface="Open Sans"/>
                <a:ea typeface="Open Sans"/>
                <a:cs typeface="Open Sans"/>
              </a:rPr>
              <a:t> di Au-197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assorbe</a:t>
            </a:r>
            <a:r>
              <a:rPr lang="en-GB" sz="900" dirty="0">
                <a:latin typeface="Open Sans"/>
                <a:ea typeface="Open Sans"/>
                <a:cs typeface="Open Sans"/>
              </a:rPr>
              <a:t> un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neutrone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creando</a:t>
            </a:r>
            <a:r>
              <a:rPr lang="en-GB" sz="900" dirty="0">
                <a:latin typeface="Open Sans"/>
                <a:ea typeface="Open Sans"/>
                <a:cs typeface="Open Sans"/>
              </a:rPr>
              <a:t> un nuovo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isotopo</a:t>
            </a:r>
            <a:r>
              <a:rPr lang="en-GB" sz="900" dirty="0">
                <a:latin typeface="Open Sans"/>
                <a:ea typeface="Open Sans"/>
                <a:cs typeface="Open Sans"/>
              </a:rPr>
              <a:t>.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Questo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isotopo</a:t>
            </a:r>
            <a:r>
              <a:rPr lang="en-GB" sz="900" dirty="0">
                <a:latin typeface="Open Sans"/>
                <a:ea typeface="Open Sans"/>
                <a:cs typeface="Open Sans"/>
              </a:rPr>
              <a:t> Au-198 è in uno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stato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eccitato</a:t>
            </a:r>
            <a:r>
              <a:rPr lang="en-GB" sz="900" dirty="0">
                <a:latin typeface="Open Sans"/>
                <a:ea typeface="Open Sans"/>
                <a:cs typeface="Open Sans"/>
              </a:rPr>
              <a:t> ed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emette</a:t>
            </a:r>
            <a:r>
              <a:rPr lang="en-GB" sz="900" dirty="0">
                <a:latin typeface="Open Sans"/>
                <a:ea typeface="Open Sans"/>
                <a:cs typeface="Open Sans"/>
              </a:rPr>
              <a:t> 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l'eccesso</a:t>
            </a:r>
            <a:r>
              <a:rPr lang="en-GB" sz="900" dirty="0">
                <a:latin typeface="Open Sans"/>
                <a:ea typeface="Open Sans"/>
                <a:cs typeface="Open Sans"/>
              </a:rPr>
              <a:t> di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energia</a:t>
            </a:r>
            <a:r>
              <a:rPr lang="en-GB" sz="900" dirty="0">
                <a:latin typeface="Open Sans"/>
                <a:ea typeface="Open Sans"/>
                <a:cs typeface="Open Sans"/>
              </a:rPr>
              <a:t> sotto forma di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raggio</a:t>
            </a:r>
            <a:r>
              <a:rPr lang="en-GB" sz="900" dirty="0">
                <a:latin typeface="Open Sans"/>
                <a:ea typeface="Open Sans"/>
                <a:cs typeface="Open Sans"/>
              </a:rPr>
              <a:t> gamma (= </a:t>
            </a:r>
            <a:r>
              <a:rPr lang="en-GB" sz="900" b="1" dirty="0" err="1">
                <a:latin typeface="Open Sans"/>
                <a:ea typeface="Open Sans"/>
                <a:cs typeface="Open Sans"/>
              </a:rPr>
              <a:t>fotone</a:t>
            </a:r>
            <a:r>
              <a:rPr lang="en-GB" sz="900" dirty="0">
                <a:latin typeface="Open Sans"/>
                <a:ea typeface="Open Sans"/>
                <a:cs typeface="Open Sans"/>
              </a:rPr>
              <a:t>, </a:t>
            </a:r>
            <a:r>
              <a:rPr lang="en-GB" sz="900" dirty="0">
                <a:latin typeface="Standard Symbols PS"/>
                <a:ea typeface="Open Sans"/>
                <a:cs typeface="Open Sans"/>
              </a:rPr>
              <a:t>g</a:t>
            </a:r>
            <a:r>
              <a:rPr lang="en-GB" sz="900" dirty="0">
                <a:latin typeface="Open Sans"/>
                <a:ea typeface="Open Sans"/>
                <a:cs typeface="Open Sans"/>
              </a:rPr>
              <a:t>). Le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reazioni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nucleari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richiedono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solitamente</a:t>
            </a:r>
            <a:r>
              <a:rPr lang="en-GB" sz="900" dirty="0">
                <a:latin typeface="Open Sans"/>
                <a:ea typeface="Open Sans"/>
                <a:cs typeface="Open Sans"/>
              </a:rPr>
              <a:t> 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energia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aggiuntiva</a:t>
            </a:r>
            <a:r>
              <a:rPr lang="en-GB" sz="900" dirty="0">
                <a:latin typeface="Open Sans"/>
                <a:ea typeface="Open Sans"/>
                <a:cs typeface="Open Sans"/>
              </a:rPr>
              <a:t> per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rendere</a:t>
            </a:r>
            <a:r>
              <a:rPr lang="en-GB" sz="900" dirty="0">
                <a:latin typeface="Open Sans"/>
                <a:ea typeface="Open Sans"/>
                <a:cs typeface="Open Sans"/>
              </a:rPr>
              <a:t> la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reazione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possibile</a:t>
            </a:r>
            <a:r>
              <a:rPr lang="en-GB" sz="900" dirty="0">
                <a:latin typeface="Open Sans"/>
                <a:ea typeface="Open Sans"/>
                <a:cs typeface="Open Sans"/>
              </a:rPr>
              <a:t>.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Tuttavia</a:t>
            </a:r>
            <a:r>
              <a:rPr lang="en-GB" sz="900" dirty="0">
                <a:latin typeface="Open Sans"/>
                <a:ea typeface="Open Sans"/>
                <a:cs typeface="Open Sans"/>
              </a:rPr>
              <a:t>, 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diversamente</a:t>
            </a:r>
            <a:r>
              <a:rPr lang="en-GB" sz="900" dirty="0">
                <a:latin typeface="Open Sans"/>
                <a:ea typeface="Open Sans"/>
                <a:cs typeface="Open Sans"/>
              </a:rPr>
              <a:t> da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altre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reazioni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nucleari</a:t>
            </a:r>
            <a:r>
              <a:rPr lang="en-GB" sz="900" dirty="0">
                <a:latin typeface="Open Sans"/>
                <a:ea typeface="Open Sans"/>
                <a:cs typeface="Open Sans"/>
              </a:rPr>
              <a:t>, la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cattura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neutronica</a:t>
            </a:r>
            <a:r>
              <a:rPr lang="en-GB" sz="900" dirty="0">
                <a:latin typeface="Open Sans"/>
                <a:ea typeface="Open Sans"/>
                <a:cs typeface="Open Sans"/>
              </a:rPr>
              <a:t> è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possibile</a:t>
            </a:r>
            <a:r>
              <a:rPr lang="en-GB" sz="900" dirty="0">
                <a:latin typeface="Open Sans"/>
                <a:ea typeface="Open Sans"/>
                <a:cs typeface="Open Sans"/>
              </a:rPr>
              <a:t> 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già</a:t>
            </a:r>
            <a:r>
              <a:rPr lang="en-GB" sz="900" dirty="0">
                <a:latin typeface="Open Sans"/>
                <a:ea typeface="Open Sans"/>
                <a:cs typeface="Open Sans"/>
              </a:rPr>
              <a:t> a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bassa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energia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cinetica</a:t>
            </a:r>
            <a:r>
              <a:rPr lang="en-GB" sz="900" dirty="0">
                <a:latin typeface="Open Sans"/>
                <a:ea typeface="Open Sans"/>
                <a:cs typeface="Open Sans"/>
              </a:rPr>
              <a:t>.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L'energia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rilasciata</a:t>
            </a:r>
            <a:r>
              <a:rPr lang="en-GB" sz="900" dirty="0">
                <a:latin typeface="Open Sans"/>
                <a:ea typeface="Open Sans"/>
                <a:cs typeface="Open Sans"/>
              </a:rPr>
              <a:t> ΔE in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una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fusione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nucleare</a:t>
            </a:r>
            <a:r>
              <a:rPr lang="en-GB" sz="900" dirty="0">
                <a:latin typeface="Open Sans"/>
                <a:ea typeface="Open Sans"/>
                <a:cs typeface="Open Sans"/>
              </a:rPr>
              <a:t> come la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cattura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neutronica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si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calcola</a:t>
            </a:r>
            <a:r>
              <a:rPr lang="en-GB" sz="900" dirty="0">
                <a:latin typeface="Open Sans"/>
                <a:ea typeface="Open Sans"/>
                <a:cs typeface="Open Sans"/>
              </a:rPr>
              <a:t> come:</a:t>
            </a:r>
          </a:p>
          <a:p>
            <a:pPr marL="38100" lvl="1"/>
            <a:endParaRPr lang="en-GB" sz="900" dirty="0">
              <a:latin typeface="Open Sans"/>
              <a:ea typeface="Open Sans"/>
              <a:cs typeface="Open Sans"/>
            </a:endParaRPr>
          </a:p>
          <a:p>
            <a:pPr marL="38100" lvl="1" algn="ctr"/>
            <a:r>
              <a:rPr lang="en-GB" sz="900" dirty="0">
                <a:latin typeface="Open Sans"/>
                <a:ea typeface="Open Sans"/>
                <a:cs typeface="Open Sans"/>
              </a:rPr>
              <a:t>Energia a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riposo</a:t>
            </a:r>
            <a:r>
              <a:rPr lang="en-GB" sz="900" dirty="0">
                <a:latin typeface="Open Sans"/>
                <a:ea typeface="Open Sans"/>
                <a:cs typeface="Open Sans"/>
              </a:rPr>
              <a:t> del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nucleo</a:t>
            </a:r>
            <a:r>
              <a:rPr lang="en-GB" sz="900" dirty="0">
                <a:latin typeface="Open Sans"/>
                <a:ea typeface="Open Sans"/>
                <a:cs typeface="Open Sans"/>
              </a:rPr>
              <a:t> padre + Energia del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neutrone</a:t>
            </a:r>
            <a:r>
              <a:rPr lang="en-GB" sz="900" dirty="0">
                <a:latin typeface="Open Sans"/>
                <a:ea typeface="Open Sans"/>
                <a:cs typeface="Open Sans"/>
              </a:rPr>
              <a:t> =</a:t>
            </a:r>
          </a:p>
          <a:p>
            <a:pPr marL="38100" lvl="1" algn="ctr"/>
            <a:r>
              <a:rPr lang="en-GB" sz="900" dirty="0">
                <a:latin typeface="Open Sans"/>
                <a:ea typeface="Open Sans"/>
                <a:cs typeface="Open Sans"/>
              </a:rPr>
              <a:t>Energia a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riposo</a:t>
            </a:r>
            <a:r>
              <a:rPr lang="en-GB" sz="900" dirty="0">
                <a:latin typeface="Open Sans"/>
                <a:ea typeface="Open Sans"/>
                <a:cs typeface="Open Sans"/>
              </a:rPr>
              <a:t> del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nucleo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figlio</a:t>
            </a:r>
            <a:r>
              <a:rPr lang="en-GB" sz="900" dirty="0">
                <a:latin typeface="Open Sans"/>
                <a:ea typeface="Open Sans"/>
                <a:cs typeface="Open Sans"/>
              </a:rPr>
              <a:t> +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energia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rilasciata</a:t>
            </a:r>
            <a:endParaRPr lang="en-GB" sz="900" dirty="0">
              <a:latin typeface="Open Sans"/>
              <a:ea typeface="Open Sans"/>
              <a:cs typeface="Open Sans"/>
            </a:endParaRPr>
          </a:p>
          <a:p>
            <a:pPr marL="38100" lvl="1"/>
            <a:endParaRPr lang="en-GB" sz="900" dirty="0">
              <a:latin typeface="Open Sans"/>
              <a:ea typeface="Open Sans"/>
              <a:cs typeface="Open Sans"/>
            </a:endParaRPr>
          </a:p>
          <a:p>
            <a:pPr marL="38100" lvl="1"/>
            <a:r>
              <a:rPr lang="en-GB" sz="900" dirty="0" err="1">
                <a:latin typeface="Open Sans"/>
                <a:ea typeface="Open Sans"/>
                <a:cs typeface="Open Sans"/>
              </a:rPr>
              <a:t>Oppure</a:t>
            </a:r>
            <a:r>
              <a:rPr lang="en-GB" sz="900" dirty="0">
                <a:latin typeface="Open Sans"/>
                <a:ea typeface="Open Sans"/>
                <a:cs typeface="Open Sans"/>
              </a:rPr>
              <a:t> con la formula</a:t>
            </a:r>
          </a:p>
          <a:p>
            <a:pPr marL="38100" lvl="1"/>
            <a:endParaRPr lang="en-GB" sz="900">
              <a:latin typeface="Open Sans"/>
              <a:ea typeface="Open Sans"/>
              <a:cs typeface="Open Sans"/>
            </a:endParaRPr>
          </a:p>
          <a:p>
            <a:pPr marL="38100" lvl="1"/>
            <a:r>
              <a:rPr lang="en-GB" sz="900" dirty="0">
                <a:latin typeface="Open Sans"/>
                <a:ea typeface="Open Sans"/>
                <a:cs typeface="Open Sans"/>
              </a:rPr>
              <a:t>                                       E</a:t>
            </a:r>
            <a:r>
              <a:rPr lang="en-GB" sz="900" baseline="-25000" dirty="0">
                <a:latin typeface="Open Sans"/>
                <a:ea typeface="Open Sans"/>
                <a:cs typeface="Open Sans"/>
              </a:rPr>
              <a:t>0</a:t>
            </a:r>
            <a:r>
              <a:rPr lang="en-GB" sz="900" dirty="0">
                <a:latin typeface="Open Sans"/>
                <a:ea typeface="Open Sans"/>
                <a:cs typeface="Open Sans"/>
              </a:rPr>
              <a:t>(X) + E(n) = E</a:t>
            </a:r>
            <a:r>
              <a:rPr lang="en-GB" sz="900" baseline="-25000" dirty="0">
                <a:latin typeface="Open Sans"/>
                <a:ea typeface="Open Sans"/>
                <a:cs typeface="Open Sans"/>
              </a:rPr>
              <a:t>0</a:t>
            </a:r>
            <a:r>
              <a:rPr lang="en-GB" sz="900" dirty="0">
                <a:latin typeface="Open Sans"/>
                <a:ea typeface="Open Sans"/>
                <a:cs typeface="Open Sans"/>
              </a:rPr>
              <a:t>(Y) + ΔE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E22D1D0-40F4-5AE8-E01A-A33BC938B59B}"/>
                  </a:ext>
                </a:extLst>
              </p:cNvPr>
              <p:cNvSpPr txBox="1"/>
              <p:nvPr/>
            </p:nvSpPr>
            <p:spPr>
              <a:xfrm>
                <a:off x="3650951" y="3741484"/>
                <a:ext cx="3429000" cy="2893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9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9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𝐙</m:t>
                          </m:r>
                        </m:sub>
                        <m:sup>
                          <m:r>
                            <a:rPr lang="de-DE" sz="9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𝐀</m:t>
                          </m:r>
                        </m:sup>
                        <m:e>
                          <m:r>
                            <a:rPr lang="de-DE" sz="9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𝐗</m:t>
                          </m:r>
                        </m:e>
                      </m:sPre>
                      <m:r>
                        <a:rPr lang="de-DE" sz="900" b="1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de-DE" sz="9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9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de-DE" sz="9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r>
                            <a:rPr lang="de-DE" sz="9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𝐧</m:t>
                          </m:r>
                        </m:e>
                      </m:sPre>
                      <m:r>
                        <a:rPr lang="de-DE" sz="900" b="1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de-DE" sz="9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9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𝐙</m:t>
                          </m:r>
                        </m:sub>
                        <m:sup>
                          <m:r>
                            <a:rPr lang="de-DE" sz="9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𝐀</m:t>
                          </m:r>
                          <m:r>
                            <a:rPr lang="de-DE" sz="9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9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r>
                            <a:rPr lang="de-DE" sz="9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𝐘</m:t>
                          </m:r>
                        </m:e>
                      </m:sPre>
                      <m:r>
                        <a:rPr lang="de-DE" sz="900" b="1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900" b="1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𝛄</m:t>
                      </m:r>
                    </m:oMath>
                  </m:oMathPara>
                </a14:m>
                <a:endParaRPr lang="de-DE" sz="900" b="1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E22D1D0-40F4-5AE8-E01A-A33BC938B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0951" y="3741484"/>
                <a:ext cx="3429000" cy="2893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5CCD2CD-5EC4-8FB0-7B8A-5E349101A342}"/>
                  </a:ext>
                </a:extLst>
              </p:cNvPr>
              <p:cNvSpPr txBox="1"/>
              <p:nvPr/>
            </p:nvSpPr>
            <p:spPr>
              <a:xfrm>
                <a:off x="801096" y="2068029"/>
                <a:ext cx="3539066" cy="3213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9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79</m:t>
                          </m:r>
                        </m:sub>
                        <m:sup>
                          <m:r>
                            <a:rPr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197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Au</m:t>
                          </m:r>
                        </m:e>
                      </m:sPre>
                      <m:r>
                        <a:rPr lang="de-DE" sz="900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</m:t>
                          </m:r>
                        </m:e>
                      </m:sPre>
                      <m:r>
                        <a:rPr lang="de-DE" sz="900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79</m:t>
                          </m:r>
                        </m:sub>
                        <m:sup>
                          <m:r>
                            <a:rPr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198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Au</m:t>
                          </m:r>
                        </m:e>
                      </m:sPre>
                      <m:r>
                        <a:rPr lang="de-DE" sz="900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de-DE" sz="900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</m:oMath>
                  </m:oMathPara>
                </a14:m>
                <a:endParaRPr lang="de-DE" sz="900" dirty="0">
                  <a:solidFill>
                    <a:schemeClr val="tx1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5CCD2CD-5EC4-8FB0-7B8A-5E349101A3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096" y="2068029"/>
                <a:ext cx="3539066" cy="32130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5943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el 2">
            <a:extLst>
              <a:ext uri="{FF2B5EF4-FFF2-40B4-BE49-F238E27FC236}">
                <a16:creationId xmlns:a16="http://schemas.microsoft.com/office/drawing/2014/main" id="{D9683AA3-2721-4CF3-81C2-31BCD69C4508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de-DE" sz="1400" b="1" cap="none" err="1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Analisi</a:t>
            </a:r>
            <a:r>
              <a:rPr lang="de-DE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 </a:t>
            </a:r>
            <a:r>
              <a:rPr lang="de-DE" sz="1400" b="1" cap="none" err="1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Dati</a:t>
            </a:r>
            <a:r>
              <a:rPr lang="de-DE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 della </a:t>
            </a:r>
            <a:r>
              <a:rPr lang="de-DE" sz="1400" b="1" cap="none" err="1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reazione</a:t>
            </a:r>
            <a:r>
              <a:rPr lang="de-DE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de-DE" sz="1400" b="1" cap="none" baseline="30000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14</a:t>
            </a:r>
            <a:r>
              <a:rPr lang="de-DE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N(</a:t>
            </a:r>
            <a:r>
              <a:rPr lang="el-GR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α</a:t>
            </a:r>
            <a:r>
              <a:rPr lang="de-DE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,</a:t>
            </a:r>
            <a:r>
              <a:rPr lang="el-GR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γ</a:t>
            </a:r>
            <a:r>
              <a:rPr lang="de-DE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)</a:t>
            </a:r>
            <a:r>
              <a:rPr lang="de-DE" sz="1400" b="1" cap="none" baseline="30000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18</a:t>
            </a:r>
            <a:r>
              <a:rPr lang="de-DE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F  </a:t>
            </a:r>
            <a:endParaRPr lang="de-DE" sz="1400" b="1">
              <a:solidFill>
                <a:srgbClr val="FF434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0B982EB-C5CC-45D0-AEEA-A235E8FE9A5F}"/>
              </a:ext>
            </a:extLst>
          </p:cNvPr>
          <p:cNvSpPr/>
          <p:nvPr/>
        </p:nvSpPr>
        <p:spPr>
          <a:xfrm>
            <a:off x="925511" y="1719131"/>
            <a:ext cx="5231040" cy="343385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D14BF42-9447-415F-8C10-1D394859AA02}"/>
              </a:ext>
            </a:extLst>
          </p:cNvPr>
          <p:cNvSpPr txBox="1"/>
          <p:nvPr/>
        </p:nvSpPr>
        <p:spPr>
          <a:xfrm>
            <a:off x="608561" y="1015311"/>
            <a:ext cx="5409751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100" b="1" err="1">
                <a:latin typeface="Open Sans"/>
                <a:ea typeface="Open Sans"/>
                <a:cs typeface="Open Sans"/>
              </a:rPr>
              <a:t>Esercizio</a:t>
            </a:r>
            <a:r>
              <a:rPr lang="de-DE" sz="1100" b="1">
                <a:latin typeface="Open Sans"/>
                <a:ea typeface="Open Sans"/>
                <a:cs typeface="Open Sans"/>
              </a:rPr>
              <a:t> 1 | </a:t>
            </a:r>
            <a:r>
              <a:rPr lang="de-DE" sz="1100" b="1" err="1">
                <a:latin typeface="Open Sans"/>
                <a:ea typeface="Open Sans"/>
                <a:cs typeface="Open Sans"/>
              </a:rPr>
              <a:t>L'energia</a:t>
            </a:r>
            <a:r>
              <a:rPr lang="de-DE" sz="1100" b="1">
                <a:latin typeface="Open Sans"/>
                <a:ea typeface="Open Sans"/>
                <a:cs typeface="Open Sans"/>
              </a:rPr>
              <a:t> di </a:t>
            </a:r>
            <a:r>
              <a:rPr lang="de-DE" sz="1100" b="1" err="1">
                <a:latin typeface="Open Sans"/>
                <a:ea typeface="Open Sans"/>
                <a:cs typeface="Open Sans"/>
              </a:rPr>
              <a:t>un</a:t>
            </a:r>
            <a:r>
              <a:rPr lang="de-DE" sz="1100" b="1">
                <a:latin typeface="Open Sans"/>
                <a:ea typeface="Open Sans"/>
                <a:cs typeface="Open Sans"/>
              </a:rPr>
              <a:t> </a:t>
            </a:r>
            <a:r>
              <a:rPr lang="de-DE" sz="1100" b="1" err="1">
                <a:latin typeface="Open Sans"/>
                <a:ea typeface="Open Sans"/>
                <a:cs typeface="Open Sans"/>
              </a:rPr>
              <a:t>fotone</a:t>
            </a:r>
          </a:p>
        </p:txBody>
      </p: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2347E96D-2CE9-4B85-B09C-12C1E709C1A6}"/>
              </a:ext>
            </a:extLst>
          </p:cNvPr>
          <p:cNvSpPr/>
          <p:nvPr/>
        </p:nvSpPr>
        <p:spPr>
          <a:xfrm>
            <a:off x="925510" y="2932972"/>
            <a:ext cx="5221285" cy="771005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F7EA6191-D6C5-4151-BF44-60C649473B3C}"/>
              </a:ext>
            </a:extLst>
          </p:cNvPr>
          <p:cNvSpPr txBox="1"/>
          <p:nvPr/>
        </p:nvSpPr>
        <p:spPr>
          <a:xfrm>
            <a:off x="620699" y="2041859"/>
            <a:ext cx="5611067" cy="4924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6700" lvl="1" indent="-228600" algn="just">
              <a:buFont typeface="+mj-lt"/>
              <a:buAutoNum type="alphaLcParenR" startAt="2"/>
            </a:pPr>
            <a:r>
              <a:rPr lang="en-GB" sz="850" dirty="0">
                <a:latin typeface="Open Sans"/>
                <a:ea typeface="Open Sans"/>
                <a:cs typeface="Open Sans"/>
              </a:rPr>
              <a:t>Durante 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reazione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, un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raggio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gamma (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fotone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)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viene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rilasciato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con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una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certa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energia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cinetica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Calcolare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l'energia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cinetica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del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fotone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usando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conservazione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dell'energia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e le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energie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riposo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dei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reagenti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(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vedi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la carta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dei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nuclidi</a:t>
            </a:r>
            <a:r>
              <a:rPr lang="en-GB" sz="850" dirty="0">
                <a:latin typeface="Open Sans"/>
                <a:ea typeface="Open Sans"/>
                <a:cs typeface="Open Sans"/>
              </a:rPr>
              <a:t>). Per le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energie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riposo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applicare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:</a:t>
            </a:r>
            <a:r>
              <a:rPr lang="de-DE" sz="900" dirty="0">
                <a:latin typeface="Source Sans Pro"/>
                <a:ea typeface="Source Sans Pro"/>
              </a:rPr>
              <a:t>		</a:t>
            </a:r>
            <a:endParaRPr lang="de-DE" sz="900" i="1" dirty="0">
              <a:latin typeface="Source Sans Pro"/>
              <a:ea typeface="Source Sans Pro"/>
            </a:endParaRPr>
          </a:p>
        </p:txBody>
      </p:sp>
      <p:sp>
        <p:nvSpPr>
          <p:cNvPr id="22" name="Rechteck: abgerundete Ecken 21">
            <a:extLst>
              <a:ext uri="{FF2B5EF4-FFF2-40B4-BE49-F238E27FC236}">
                <a16:creationId xmlns:a16="http://schemas.microsoft.com/office/drawing/2014/main" id="{DB8A9231-4935-4EBC-9AC4-41383BEF0BE2}"/>
              </a:ext>
            </a:extLst>
          </p:cNvPr>
          <p:cNvSpPr/>
          <p:nvPr/>
        </p:nvSpPr>
        <p:spPr>
          <a:xfrm>
            <a:off x="925512" y="4100973"/>
            <a:ext cx="5221284" cy="522442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945E3CE9-3AB5-4B76-B203-AC8C9BFA3A31}"/>
              </a:ext>
            </a:extLst>
          </p:cNvPr>
          <p:cNvSpPr txBox="1"/>
          <p:nvPr/>
        </p:nvSpPr>
        <p:spPr>
          <a:xfrm>
            <a:off x="608561" y="3743030"/>
            <a:ext cx="5538239" cy="3539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6700" lvl="1" indent="-228600" algn="just">
              <a:buFont typeface="+mj-lt"/>
              <a:buAutoNum type="alphaLcParenR" startAt="3"/>
            </a:pPr>
            <a:r>
              <a:rPr lang="en-GB" sz="850" dirty="0">
                <a:latin typeface="Open Sans"/>
                <a:ea typeface="Open Sans"/>
                <a:cs typeface="Open Sans"/>
              </a:rPr>
              <a:t>Quali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assunzioni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devono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fare per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calcolare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l'energia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del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fotone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in 1b ?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L'energia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calcolata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è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I'unico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valore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energia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cinetica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che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il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fotone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può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avere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?</a:t>
            </a:r>
            <a:endParaRPr lang="en-GB" sz="85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53EF3D3-9136-4F88-91F7-5FAA5A20880C}"/>
              </a:ext>
            </a:extLst>
          </p:cNvPr>
          <p:cNvSpPr txBox="1"/>
          <p:nvPr/>
        </p:nvSpPr>
        <p:spPr>
          <a:xfrm>
            <a:off x="608561" y="4709190"/>
            <a:ext cx="5409751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de-DE" sz="1100" b="1" err="1">
                <a:latin typeface="Open Sans"/>
                <a:ea typeface="Open Sans"/>
                <a:cs typeface="Open Sans"/>
              </a:rPr>
              <a:t>Esercizio</a:t>
            </a:r>
            <a:r>
              <a:rPr lang="de-DE" sz="1100" b="1">
                <a:latin typeface="Open Sans"/>
                <a:ea typeface="Open Sans"/>
                <a:cs typeface="Open Sans"/>
              </a:rPr>
              <a:t> 2 | </a:t>
            </a:r>
            <a:r>
              <a:rPr lang="de-DE" sz="1100" b="1" err="1">
                <a:latin typeface="Open Sans"/>
                <a:ea typeface="Open Sans"/>
                <a:cs typeface="Open Sans"/>
              </a:rPr>
              <a:t>Livelli</a:t>
            </a:r>
            <a:r>
              <a:rPr lang="de-DE" sz="1100" b="1">
                <a:latin typeface="Open Sans"/>
                <a:ea typeface="Open Sans"/>
                <a:cs typeface="Open Sans"/>
              </a:rPr>
              <a:t> </a:t>
            </a:r>
            <a:r>
              <a:rPr lang="de-DE" sz="1100" b="1" err="1">
                <a:latin typeface="Open Sans"/>
                <a:ea typeface="Open Sans"/>
                <a:cs typeface="Open Sans"/>
              </a:rPr>
              <a:t>energetici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79D62FE-0BAB-4BE1-A866-5853F165A1C6}"/>
              </a:ext>
            </a:extLst>
          </p:cNvPr>
          <p:cNvSpPr txBox="1"/>
          <p:nvPr/>
        </p:nvSpPr>
        <p:spPr>
          <a:xfrm>
            <a:off x="618312" y="4949980"/>
            <a:ext cx="5637729" cy="4847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8100" lvl="1" algn="just"/>
            <a:r>
              <a:rPr lang="en-GB" sz="850" dirty="0">
                <a:latin typeface="Open Sans"/>
                <a:ea typeface="Open Sans"/>
                <a:cs typeface="Open Sans"/>
              </a:rPr>
              <a:t>In Figura 1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sono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mostrati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4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possibili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livelli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energetici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di un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nucleo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atomico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Durante 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transizione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da uno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stato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eccitato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allo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stato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fondamentale</a:t>
            </a:r>
            <a:r>
              <a:rPr lang="en-GB" sz="850" dirty="0">
                <a:latin typeface="Open Sans"/>
                <a:ea typeface="Open Sans"/>
                <a:cs typeface="Open Sans"/>
              </a:rPr>
              <a:t>,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vengono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emessi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fotoni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la cui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energia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è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misurata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da un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rivelatore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misura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viene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ripetuta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diverse volte 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gli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eventi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vengono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registrati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in uno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spettro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energetico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(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vedere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Fig. 2). 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120A216A-C18B-C002-BFB0-047C1ED758C1}"/>
              </a:ext>
            </a:extLst>
          </p:cNvPr>
          <p:cNvGrpSpPr/>
          <p:nvPr/>
        </p:nvGrpSpPr>
        <p:grpSpPr>
          <a:xfrm>
            <a:off x="618311" y="7636630"/>
            <a:ext cx="5528487" cy="1733610"/>
            <a:chOff x="618311" y="5472550"/>
            <a:chExt cx="5528487" cy="1733610"/>
          </a:xfrm>
        </p:grpSpPr>
        <p:sp>
          <p:nvSpPr>
            <p:cNvPr id="37" name="Textfeld 36">
              <a:extLst>
                <a:ext uri="{FF2B5EF4-FFF2-40B4-BE49-F238E27FC236}">
                  <a16:creationId xmlns:a16="http://schemas.microsoft.com/office/drawing/2014/main" id="{E397BDB8-0F9F-4CBF-8EA5-954FED3147B5}"/>
                </a:ext>
              </a:extLst>
            </p:cNvPr>
            <p:cNvSpPr txBox="1"/>
            <p:nvPr/>
          </p:nvSpPr>
          <p:spPr>
            <a:xfrm>
              <a:off x="618312" y="5472550"/>
              <a:ext cx="5528486" cy="484748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L="266700" lvl="1" indent="-228600" algn="just">
                <a:buFont typeface="+mj-lt"/>
                <a:buAutoNum type="alphaLcParenR"/>
              </a:pPr>
              <a:r>
                <a:rPr lang="en-GB" sz="850" dirty="0">
                  <a:latin typeface="Open Sans"/>
                  <a:ea typeface="Open Sans"/>
                  <a:cs typeface="Open Sans"/>
                </a:rPr>
                <a:t>I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cosiddetti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 </a:t>
              </a:r>
              <a:r>
                <a:rPr lang="en-GB" sz="850" b="1" dirty="0">
                  <a:latin typeface="Open Sans"/>
                  <a:ea typeface="Open Sans"/>
                  <a:cs typeface="Open Sans"/>
                </a:rPr>
                <a:t>Picchi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corrispondono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 a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fotoni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 di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una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 data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energia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 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registrati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 con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maggiore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frequenza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.  Che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relazione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c'e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'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tra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 le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energie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dei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picchi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 e quelle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dei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livelli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 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nel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diagramma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 di Figura 1? Spiegare.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Formulare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 la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relazione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 con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l'aiuto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 di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equazioni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.</a:t>
              </a:r>
            </a:p>
          </p:txBody>
        </p:sp>
        <p:sp>
          <p:nvSpPr>
            <p:cNvPr id="38" name="Rechteck: abgerundete Ecken 37">
              <a:extLst>
                <a:ext uri="{FF2B5EF4-FFF2-40B4-BE49-F238E27FC236}">
                  <a16:creationId xmlns:a16="http://schemas.microsoft.com/office/drawing/2014/main" id="{48A547E8-3BDC-43BE-9DEA-AE7AC38A2E06}"/>
                </a:ext>
              </a:extLst>
            </p:cNvPr>
            <p:cNvSpPr/>
            <p:nvPr/>
          </p:nvSpPr>
          <p:spPr>
            <a:xfrm>
              <a:off x="925511" y="5966093"/>
              <a:ext cx="5221287" cy="548905"/>
            </a:xfrm>
            <a:prstGeom prst="roundRect">
              <a:avLst>
                <a:gd name="adj" fmla="val 10491"/>
              </a:avLst>
            </a:prstGeom>
            <a:solidFill>
              <a:schemeClr val="bg1">
                <a:lumMod val="95000"/>
                <a:alpha val="64000"/>
              </a:schemeClr>
            </a:solidFill>
            <a:ln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Textfeld 38">
              <a:extLst>
                <a:ext uri="{FF2B5EF4-FFF2-40B4-BE49-F238E27FC236}">
                  <a16:creationId xmlns:a16="http://schemas.microsoft.com/office/drawing/2014/main" id="{5308FA15-E4AA-4096-A663-155C1885A42E}"/>
                </a:ext>
              </a:extLst>
            </p:cNvPr>
            <p:cNvSpPr txBox="1"/>
            <p:nvPr/>
          </p:nvSpPr>
          <p:spPr>
            <a:xfrm>
              <a:off x="618311" y="6566055"/>
              <a:ext cx="5528485" cy="223138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L="266700" lvl="1" indent="-228600" algn="just">
                <a:buFont typeface="+mj-lt"/>
                <a:buAutoNum type="alphaLcParenR" startAt="2"/>
              </a:pPr>
              <a:r>
                <a:rPr lang="en-GB" sz="850" dirty="0" err="1">
                  <a:latin typeface="Open Sans"/>
                  <a:ea typeface="Open Sans"/>
                  <a:cs typeface="Open Sans"/>
                </a:rPr>
                <a:t>Ritornando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alla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domando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 1c. Siete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ancora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 in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accordo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 con la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risposta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 data? Se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necessario</a:t>
              </a:r>
              <a:r>
                <a:rPr lang="en-GB" sz="850" dirty="0">
                  <a:latin typeface="Open Sans"/>
                  <a:ea typeface="Open Sans"/>
                  <a:cs typeface="Open Sans"/>
                </a:rPr>
                <a:t> </a:t>
              </a:r>
              <a:r>
                <a:rPr lang="en-GB" sz="850" dirty="0" err="1">
                  <a:latin typeface="Open Sans"/>
                  <a:ea typeface="Open Sans"/>
                  <a:cs typeface="Open Sans"/>
                </a:rPr>
                <a:t>correggere</a:t>
              </a:r>
            </a:p>
          </p:txBody>
        </p:sp>
        <p:sp>
          <p:nvSpPr>
            <p:cNvPr id="40" name="Rechteck: abgerundete Ecken 39">
              <a:extLst>
                <a:ext uri="{FF2B5EF4-FFF2-40B4-BE49-F238E27FC236}">
                  <a16:creationId xmlns:a16="http://schemas.microsoft.com/office/drawing/2014/main" id="{2800BA20-96F6-4800-9E8E-022FC5C2E52B}"/>
                </a:ext>
              </a:extLst>
            </p:cNvPr>
            <p:cNvSpPr/>
            <p:nvPr/>
          </p:nvSpPr>
          <p:spPr>
            <a:xfrm>
              <a:off x="925512" y="6799606"/>
              <a:ext cx="5221284" cy="406554"/>
            </a:xfrm>
            <a:prstGeom prst="roundRect">
              <a:avLst>
                <a:gd name="adj" fmla="val 10491"/>
              </a:avLst>
            </a:prstGeom>
            <a:solidFill>
              <a:schemeClr val="bg1">
                <a:lumMod val="95000"/>
                <a:alpha val="64000"/>
              </a:schemeClr>
            </a:solidFill>
            <a:ln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9" name="Picture 2">
            <a:extLst>
              <a:ext uri="{FF2B5EF4-FFF2-40B4-BE49-F238E27FC236}">
                <a16:creationId xmlns:a16="http://schemas.microsoft.com/office/drawing/2014/main" id="{DAC703F8-440B-91D1-CBEF-807BF68A8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con CC BY SA">
            <a:extLst>
              <a:ext uri="{FF2B5EF4-FFF2-40B4-BE49-F238E27FC236}">
                <a16:creationId xmlns:a16="http://schemas.microsoft.com/office/drawing/2014/main" id="{BF282D91-FC00-B0DC-35CE-5AD684585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58DC3AAA-82AA-5FE0-882F-C955B925B385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>
                <a:solidFill>
                  <a:schemeClr val="bg1"/>
                </a:solidFill>
              </a:rPr>
              <a:t>Materials created by Hannes Nitsche</a:t>
            </a:r>
            <a:br>
              <a:rPr lang="en-GB" sz="600">
                <a:solidFill>
                  <a:schemeClr val="bg1"/>
                </a:solidFill>
              </a:rPr>
            </a:br>
            <a:r>
              <a:rPr lang="en-GB" sz="600">
                <a:solidFill>
                  <a:schemeClr val="bg1"/>
                </a:solidFill>
                <a:hlinkClick r:id="rId4"/>
              </a:rPr>
              <a:t>Creative Commons Attribution-</a:t>
            </a:r>
            <a:r>
              <a:rPr lang="en-GB" sz="600" err="1">
                <a:solidFill>
                  <a:schemeClr val="bg1"/>
                </a:solidFill>
                <a:hlinkClick r:id="rId4"/>
              </a:rPr>
              <a:t>ShareAlike</a:t>
            </a:r>
            <a:r>
              <a:rPr lang="en-GB" sz="600">
                <a:solidFill>
                  <a:schemeClr val="bg1"/>
                </a:solidFill>
                <a:hlinkClick r:id="rId4"/>
              </a:rPr>
              <a:t> 4.0 International (CC-BY-SA 4.0)</a:t>
            </a:r>
            <a:r>
              <a:rPr lang="en-GB" sz="60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5" name="Picture 6">
            <a:extLst>
              <a:ext uri="{FF2B5EF4-FFF2-40B4-BE49-F238E27FC236}">
                <a16:creationId xmlns:a16="http://schemas.microsoft.com/office/drawing/2014/main" id="{6BF5C196-3414-CCC2-0D7D-95783BD47F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A0ADF935-17D9-5237-F512-1797C32D3095}"/>
              </a:ext>
            </a:extLst>
          </p:cNvPr>
          <p:cNvSpPr txBox="1"/>
          <p:nvPr/>
        </p:nvSpPr>
        <p:spPr>
          <a:xfrm>
            <a:off x="4031660" y="2490149"/>
            <a:ext cx="254604" cy="433074"/>
          </a:xfrm>
          <a:prstGeom prst="rect">
            <a:avLst/>
          </a:prstGeom>
          <a:noFill/>
        </p:spPr>
        <p:txBody>
          <a:bodyPr wrap="square" lIns="0" tIns="45720" rIns="0" bIns="45720" anchor="ctr">
            <a:noAutofit/>
          </a:bodyPr>
          <a:lstStyle/>
          <a:p>
            <a:r>
              <a:rPr lang="en-GB" sz="750" b="1" i="1">
                <a:latin typeface="Source Sans Pro"/>
                <a:ea typeface="Source Sans Pro"/>
              </a:rPr>
              <a:t>Nota:</a:t>
            </a:r>
            <a:endParaRPr lang="en-GB" sz="750">
              <a:latin typeface="Source Sans Pro"/>
              <a:ea typeface="Source Sans Pro"/>
            </a:endParaRPr>
          </a:p>
        </p:txBody>
      </p:sp>
      <p:sp>
        <p:nvSpPr>
          <p:cNvPr id="29" name="Titel 2">
            <a:extLst>
              <a:ext uri="{FF2B5EF4-FFF2-40B4-BE49-F238E27FC236}">
                <a16:creationId xmlns:a16="http://schemas.microsoft.com/office/drawing/2014/main" id="{74A338F4-D249-16A5-755E-56BB49E4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573101"/>
            <a:ext cx="5768201" cy="352928"/>
          </a:xfrm>
        </p:spPr>
        <p:txBody>
          <a:bodyPr/>
          <a:lstStyle/>
          <a:p>
            <a:r>
              <a:rPr lang="en-GB" sz="2000" cap="none" noProof="0" dirty="0">
                <a:latin typeface="Open Sans"/>
                <a:ea typeface="Open Sans"/>
                <a:cs typeface="Open Sans"/>
              </a:rPr>
              <a:t>01</a:t>
            </a:r>
            <a:r>
              <a:rPr lang="en-GB" sz="2000" cap="none" dirty="0">
                <a:latin typeface="Open Sans"/>
                <a:ea typeface="Open Sans"/>
                <a:cs typeface="Open Sans"/>
              </a:rPr>
              <a:t>  Come </a:t>
            </a:r>
            <a:r>
              <a:rPr lang="en-GB" sz="2000" cap="none" dirty="0" err="1">
                <a:latin typeface="Open Sans"/>
                <a:ea typeface="Open Sans"/>
                <a:cs typeface="Open Sans"/>
              </a:rPr>
              <a:t>catturare</a:t>
            </a:r>
            <a:r>
              <a:rPr lang="en-GB" sz="2000" cap="none" dirty="0">
                <a:latin typeface="Open Sans"/>
                <a:ea typeface="Open Sans"/>
                <a:cs typeface="Open Sans"/>
              </a:rPr>
              <a:t> un </a:t>
            </a:r>
            <a:r>
              <a:rPr lang="en-GB" sz="2000" cap="none" dirty="0" err="1">
                <a:latin typeface="Open Sans"/>
                <a:ea typeface="Open Sans"/>
                <a:cs typeface="Open Sans"/>
              </a:rPr>
              <a:t>fotone</a:t>
            </a:r>
            <a:endParaRPr lang="en-GB" sz="2000" cap="none" noProof="0" dirty="0" err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24" name="Diagramm 23">
            <a:extLst>
              <a:ext uri="{FF2B5EF4-FFF2-40B4-BE49-F238E27FC236}">
                <a16:creationId xmlns:a16="http://schemas.microsoft.com/office/drawing/2014/main" id="{CB6CE820-57A7-42C0-954E-ABDB7121ACB5}"/>
              </a:ext>
            </a:extLst>
          </p:cNvPr>
          <p:cNvGraphicFramePr>
            <a:graphicFrameLocks/>
          </p:cNvGraphicFramePr>
          <p:nvPr/>
        </p:nvGraphicFramePr>
        <p:xfrm>
          <a:off x="3457663" y="5334854"/>
          <a:ext cx="2847887" cy="2143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0" name="Textfeld 29">
            <a:extLst>
              <a:ext uri="{FF2B5EF4-FFF2-40B4-BE49-F238E27FC236}">
                <a16:creationId xmlns:a16="http://schemas.microsoft.com/office/drawing/2014/main" id="{7DA135B0-5B05-94A5-4C43-909AE7852A5D}"/>
              </a:ext>
            </a:extLst>
          </p:cNvPr>
          <p:cNvSpPr txBox="1"/>
          <p:nvPr/>
        </p:nvSpPr>
        <p:spPr>
          <a:xfrm>
            <a:off x="4943478" y="5553983"/>
            <a:ext cx="1362071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8100" lvl="1" algn="ctr"/>
            <a:r>
              <a:rPr lang="de-DE" sz="800" i="1">
                <a:latin typeface="Open Sans"/>
                <a:ea typeface="Open Sans"/>
                <a:cs typeface="Open Sans"/>
              </a:rPr>
              <a:t>Fig.2: </a:t>
            </a:r>
            <a:r>
              <a:rPr lang="de-DE" sz="800" i="1" err="1">
                <a:latin typeface="Open Sans"/>
                <a:ea typeface="Open Sans"/>
                <a:cs typeface="Open Sans"/>
              </a:rPr>
              <a:t>Spettro</a:t>
            </a:r>
            <a:r>
              <a:rPr lang="de-DE" sz="800" i="1">
                <a:latin typeface="Open Sans"/>
                <a:ea typeface="Open Sans"/>
                <a:cs typeface="Open Sans"/>
              </a:rPr>
              <a:t> Gamma</a:t>
            </a:r>
            <a:endParaRPr lang="de-DE" sz="800" i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C4BAB2AD-1B67-4A4F-C019-FC8E83378376}"/>
              </a:ext>
            </a:extLst>
          </p:cNvPr>
          <p:cNvSpPr txBox="1"/>
          <p:nvPr/>
        </p:nvSpPr>
        <p:spPr>
          <a:xfrm>
            <a:off x="3592126" y="7431923"/>
            <a:ext cx="2565399" cy="20005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8100" lvl="1" algn="ctr"/>
            <a:r>
              <a:rPr lang="de-DE" sz="700">
                <a:latin typeface="Open Sans"/>
                <a:ea typeface="Open Sans"/>
                <a:cs typeface="Open Sans"/>
              </a:rPr>
              <a:t>Energia in keV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32912E59-B578-2728-EE68-DB73D9A34AA5}"/>
              </a:ext>
            </a:extLst>
          </p:cNvPr>
          <p:cNvSpPr txBox="1"/>
          <p:nvPr/>
        </p:nvSpPr>
        <p:spPr>
          <a:xfrm rot="16200000">
            <a:off x="2379733" y="6514152"/>
            <a:ext cx="2010196" cy="20005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8100" lvl="1" algn="ctr"/>
            <a:r>
              <a:rPr lang="de-DE" sz="70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Conteggi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086492A-FE2B-4C6B-9B7E-D75E752BDAD3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0" b="4040"/>
          <a:stretch/>
        </p:blipFill>
        <p:spPr>
          <a:xfrm>
            <a:off x="642309" y="5557065"/>
            <a:ext cx="2535231" cy="1817763"/>
          </a:xfrm>
          <a:prstGeom prst="rect">
            <a:avLst/>
          </a:prstGeom>
        </p:spPr>
      </p:pic>
      <p:sp>
        <p:nvSpPr>
          <p:cNvPr id="35" name="Textfeld 34">
            <a:extLst>
              <a:ext uri="{FF2B5EF4-FFF2-40B4-BE49-F238E27FC236}">
                <a16:creationId xmlns:a16="http://schemas.microsoft.com/office/drawing/2014/main" id="{E8AA2093-7DF5-474B-A882-8438C49829B2}"/>
              </a:ext>
            </a:extLst>
          </p:cNvPr>
          <p:cNvSpPr txBox="1"/>
          <p:nvPr/>
        </p:nvSpPr>
        <p:spPr>
          <a:xfrm>
            <a:off x="703314" y="7338312"/>
            <a:ext cx="2748533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8100" lvl="1" algn="ctr"/>
            <a:r>
              <a:rPr lang="de-DE" sz="800" i="1" dirty="0">
                <a:latin typeface="Open Sans"/>
                <a:ea typeface="Open Sans"/>
                <a:cs typeface="Open Sans"/>
              </a:rPr>
              <a:t>Fig.1: Schema die </a:t>
            </a:r>
            <a:r>
              <a:rPr lang="de-DE" sz="800" i="1" dirty="0" err="1">
                <a:latin typeface="Open Sans"/>
                <a:ea typeface="Open Sans"/>
                <a:cs typeface="Open Sans"/>
              </a:rPr>
              <a:t>livelli</a:t>
            </a:r>
            <a:endParaRPr lang="de-DE" sz="800" i="1" dirty="0" err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A02EC95-DA77-868B-EFF3-7A81D15AA781}"/>
              </a:ext>
            </a:extLst>
          </p:cNvPr>
          <p:cNvSpPr txBox="1"/>
          <p:nvPr/>
        </p:nvSpPr>
        <p:spPr>
          <a:xfrm>
            <a:off x="772167" y="5557841"/>
            <a:ext cx="1309224" cy="253916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050">
                <a:latin typeface="Open Sans"/>
                <a:ea typeface="Open Sans"/>
                <a:cs typeface="Open Sans"/>
              </a:rPr>
              <a:t>Energia in keV</a:t>
            </a:r>
            <a:endParaRPr lang="en-GB" sz="1050">
              <a:latin typeface="Open Sans"/>
              <a:ea typeface="Open Sans"/>
              <a:cs typeface="Open Sans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A62B7064-7AA6-8FBD-B789-4A3E9BDDF1AC}"/>
              </a:ext>
            </a:extLst>
          </p:cNvPr>
          <p:cNvSpPr txBox="1"/>
          <p:nvPr/>
        </p:nvSpPr>
        <p:spPr>
          <a:xfrm>
            <a:off x="2058677" y="7103786"/>
            <a:ext cx="1102041" cy="1384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>
            <a:spAutoFit/>
          </a:bodyPr>
          <a:lstStyle/>
          <a:p>
            <a:pPr algn="r"/>
            <a:r>
              <a:rPr lang="de-DE" sz="900" i="1" err="1">
                <a:latin typeface="Open Sans"/>
                <a:ea typeface="Open Sans"/>
                <a:cs typeface="Open Sans"/>
              </a:rPr>
              <a:t>Stato</a:t>
            </a:r>
            <a:r>
              <a:rPr lang="de-DE" sz="900" i="1">
                <a:latin typeface="Open Sans"/>
                <a:ea typeface="Open Sans"/>
                <a:cs typeface="Open Sans"/>
              </a:rPr>
              <a:t> </a:t>
            </a:r>
            <a:r>
              <a:rPr lang="de-DE" sz="900" i="1" err="1">
                <a:latin typeface="Open Sans"/>
                <a:ea typeface="Open Sans"/>
                <a:cs typeface="Open Sans"/>
              </a:rPr>
              <a:t>fondamentale</a:t>
            </a:r>
            <a:endParaRPr lang="en-US" err="1"/>
          </a:p>
        </p:txBody>
      </p:sp>
      <p:sp>
        <p:nvSpPr>
          <p:cNvPr id="3" name="Textfeld 20">
            <a:extLst>
              <a:ext uri="{FF2B5EF4-FFF2-40B4-BE49-F238E27FC236}">
                <a16:creationId xmlns:a16="http://schemas.microsoft.com/office/drawing/2014/main" id="{CD6F7078-09C1-0843-AE3A-483E2F6148B1}"/>
              </a:ext>
            </a:extLst>
          </p:cNvPr>
          <p:cNvSpPr txBox="1"/>
          <p:nvPr/>
        </p:nvSpPr>
        <p:spPr>
          <a:xfrm>
            <a:off x="614324" y="1214075"/>
            <a:ext cx="5538239" cy="4847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6700" lvl="1" indent="-228600" algn="just">
              <a:buFont typeface="+mj-lt"/>
              <a:buAutoNum type="alphaLcParenR"/>
            </a:pPr>
            <a:r>
              <a:rPr lang="en-GB" sz="850" dirty="0">
                <a:latin typeface="Open Sans"/>
                <a:ea typeface="Open Sans"/>
                <a:cs typeface="Open Sans"/>
              </a:rPr>
              <a:t>Un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nucleo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di 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N-14</a:t>
            </a:r>
            <a:r>
              <a:rPr lang="en-GB" sz="850" dirty="0">
                <a:latin typeface="Open Sans"/>
                <a:ea typeface="Open Sans"/>
                <a:cs typeface="Open Sans"/>
              </a:rPr>
              <a:t> 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riposo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reagisce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con un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nucleo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di 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He-4</a:t>
            </a:r>
            <a:r>
              <a:rPr lang="en-GB" sz="850" dirty="0">
                <a:latin typeface="Open Sans"/>
                <a:ea typeface="Open Sans"/>
                <a:cs typeface="Open Sans"/>
              </a:rPr>
              <a:t> con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energia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cinetica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E</a:t>
            </a:r>
            <a:r>
              <a:rPr lang="en-GB" sz="850" b="1" baseline="-25000" dirty="0">
                <a:latin typeface="Open Sans"/>
                <a:ea typeface="Open Sans"/>
                <a:cs typeface="Open Sans"/>
              </a:rPr>
              <a:t>kin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 = 2 MeV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Comincia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fusione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nucleare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che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produce un solo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nucleo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figlio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Scrivere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l'equazione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della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reazione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determinare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i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prodotti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della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reazione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. </a:t>
            </a:r>
            <a:endParaRPr lang="de-DE" sz="900" dirty="0">
              <a:latin typeface="Source Sans Pro"/>
              <a:ea typeface="Source Sans Pro"/>
            </a:endParaRPr>
          </a:p>
        </p:txBody>
      </p:sp>
      <p:sp>
        <p:nvSpPr>
          <p:cNvPr id="16" name="Textfeld 20">
            <a:extLst>
              <a:ext uri="{FF2B5EF4-FFF2-40B4-BE49-F238E27FC236}">
                <a16:creationId xmlns:a16="http://schemas.microsoft.com/office/drawing/2014/main" id="{DC21402A-40FA-AD5D-6FBF-9095D53FEA84}"/>
              </a:ext>
            </a:extLst>
          </p:cNvPr>
          <p:cNvSpPr txBox="1"/>
          <p:nvPr/>
        </p:nvSpPr>
        <p:spPr>
          <a:xfrm>
            <a:off x="1184530" y="2580300"/>
            <a:ext cx="2670014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8100" lvl="1" algn="just"/>
            <a:r>
              <a:rPr lang="de-DE" sz="900">
                <a:latin typeface="Source Sans Pro"/>
                <a:ea typeface="Source Sans Pro"/>
              </a:rPr>
              <a:t>E</a:t>
            </a:r>
            <a:r>
              <a:rPr lang="de-DE" sz="900" baseline="-25000">
                <a:latin typeface="Source Sans Pro"/>
                <a:ea typeface="Source Sans Pro"/>
              </a:rPr>
              <a:t>0</a:t>
            </a:r>
            <a:r>
              <a:rPr lang="de-DE" sz="900">
                <a:latin typeface="Source Sans Pro"/>
                <a:ea typeface="Source Sans Pro"/>
              </a:rPr>
              <a:t> = M • 931.49 MeV/u        </a:t>
            </a:r>
            <a:r>
              <a:rPr lang="de-DE" sz="900" i="1">
                <a:latin typeface="Source Sans Pro"/>
                <a:ea typeface="Source Sans Pro"/>
              </a:rPr>
              <a:t>M in </a:t>
            </a:r>
            <a:r>
              <a:rPr lang="de-DE" sz="900" i="1" err="1">
                <a:latin typeface="Source Sans Pro"/>
                <a:ea typeface="Source Sans Pro"/>
              </a:rPr>
              <a:t>masse</a:t>
            </a:r>
            <a:r>
              <a:rPr lang="de-DE" sz="900" i="1">
                <a:latin typeface="Source Sans Pro"/>
                <a:ea typeface="Source Sans Pro"/>
              </a:rPr>
              <a:t> </a:t>
            </a:r>
            <a:r>
              <a:rPr lang="de-DE" sz="900" i="1" err="1">
                <a:latin typeface="Source Sans Pro"/>
                <a:ea typeface="Source Sans Pro"/>
              </a:rPr>
              <a:t>atomiche</a:t>
            </a:r>
            <a:r>
              <a:rPr lang="de-DE" sz="900" i="1">
                <a:latin typeface="Source Sans Pro"/>
                <a:ea typeface="Source Sans Pro"/>
              </a:rPr>
              <a:t> [u]</a:t>
            </a:r>
          </a:p>
        </p:txBody>
      </p:sp>
      <p:sp>
        <p:nvSpPr>
          <p:cNvPr id="27" name="Textfeld 22">
            <a:extLst>
              <a:ext uri="{FF2B5EF4-FFF2-40B4-BE49-F238E27FC236}">
                <a16:creationId xmlns:a16="http://schemas.microsoft.com/office/drawing/2014/main" id="{267EAEBE-3FC3-E28E-B434-703ECE392932}"/>
              </a:ext>
            </a:extLst>
          </p:cNvPr>
          <p:cNvSpPr txBox="1"/>
          <p:nvPr/>
        </p:nvSpPr>
        <p:spPr>
          <a:xfrm>
            <a:off x="4199566" y="2534795"/>
            <a:ext cx="2073383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8100" lvl="1" algn="just"/>
            <a:r>
              <a:rPr lang="en-GB" sz="600" i="1">
                <a:latin typeface="Open Sans"/>
                <a:ea typeface="Open Sans"/>
                <a:cs typeface="Open Sans"/>
              </a:rPr>
              <a:t>M è </a:t>
            </a:r>
            <a:r>
              <a:rPr lang="en-GB" sz="600" i="1" err="1">
                <a:latin typeface="Open Sans"/>
                <a:ea typeface="Open Sans"/>
                <a:cs typeface="Open Sans"/>
              </a:rPr>
              <a:t>indicata</a:t>
            </a:r>
            <a:r>
              <a:rPr lang="en-GB" sz="600" i="1">
                <a:latin typeface="Open Sans"/>
                <a:ea typeface="Open Sans"/>
                <a:cs typeface="Open Sans"/>
              </a:rPr>
              <a:t> </a:t>
            </a:r>
            <a:r>
              <a:rPr lang="en-GB" sz="600" i="1" err="1">
                <a:latin typeface="Open Sans"/>
                <a:ea typeface="Open Sans"/>
                <a:cs typeface="Open Sans"/>
              </a:rPr>
              <a:t>nella</a:t>
            </a:r>
            <a:r>
              <a:rPr lang="en-GB" sz="600" i="1">
                <a:latin typeface="Open Sans"/>
                <a:ea typeface="Open Sans"/>
                <a:cs typeface="Open Sans"/>
              </a:rPr>
              <a:t> Carta </a:t>
            </a:r>
            <a:r>
              <a:rPr lang="en-GB" sz="600" i="1" err="1">
                <a:latin typeface="Open Sans"/>
                <a:ea typeface="Open Sans"/>
                <a:cs typeface="Open Sans"/>
              </a:rPr>
              <a:t>dei</a:t>
            </a:r>
            <a:r>
              <a:rPr lang="en-GB" sz="600" i="1">
                <a:latin typeface="Open Sans"/>
                <a:ea typeface="Open Sans"/>
                <a:cs typeface="Open Sans"/>
              </a:rPr>
              <a:t> </a:t>
            </a:r>
            <a:r>
              <a:rPr lang="en-GB" sz="600" i="1" err="1">
                <a:latin typeface="Open Sans"/>
                <a:ea typeface="Open Sans"/>
                <a:cs typeface="Open Sans"/>
              </a:rPr>
              <a:t>Nuclidi</a:t>
            </a:r>
            <a:r>
              <a:rPr lang="en-GB" sz="600" i="1">
                <a:latin typeface="Open Sans"/>
                <a:ea typeface="Open Sans"/>
                <a:cs typeface="Open Sans"/>
              </a:rPr>
              <a:t>. </a:t>
            </a:r>
            <a:r>
              <a:rPr lang="en-GB" sz="600" i="1" err="1">
                <a:latin typeface="Open Sans"/>
                <a:ea typeface="Open Sans"/>
                <a:cs typeface="Open Sans"/>
              </a:rPr>
              <a:t>Attenzione</a:t>
            </a:r>
            <a:r>
              <a:rPr lang="en-GB" sz="600" i="1">
                <a:latin typeface="Open Sans"/>
                <a:ea typeface="Open Sans"/>
                <a:cs typeface="Open Sans"/>
              </a:rPr>
              <a:t> </a:t>
            </a:r>
            <a:r>
              <a:rPr lang="en-GB" sz="600" i="1" err="1">
                <a:latin typeface="Open Sans"/>
                <a:ea typeface="Open Sans"/>
                <a:cs typeface="Open Sans"/>
              </a:rPr>
              <a:t>all'unità</a:t>
            </a:r>
            <a:r>
              <a:rPr lang="en-GB" sz="600" i="1">
                <a:latin typeface="Open Sans"/>
                <a:ea typeface="Open Sans"/>
                <a:cs typeface="Open Sans"/>
              </a:rPr>
              <a:t> </a:t>
            </a:r>
            <a:r>
              <a:rPr lang="en-GB" sz="600" i="1" err="1">
                <a:latin typeface="Open Sans"/>
                <a:ea typeface="Open Sans"/>
                <a:cs typeface="Open Sans"/>
              </a:rPr>
              <a:t>usata</a:t>
            </a:r>
            <a:r>
              <a:rPr lang="en-GB" sz="600" i="1">
                <a:latin typeface="Open Sans"/>
                <a:ea typeface="Open Sans"/>
                <a:cs typeface="Open Sans"/>
              </a:rPr>
              <a:t> e </a:t>
            </a:r>
            <a:r>
              <a:rPr lang="en-GB" sz="600" i="1" err="1">
                <a:latin typeface="Open Sans"/>
                <a:ea typeface="Open Sans"/>
                <a:cs typeface="Open Sans"/>
              </a:rPr>
              <a:t>arrotondare</a:t>
            </a:r>
            <a:r>
              <a:rPr lang="en-GB" sz="600" i="1">
                <a:latin typeface="Open Sans"/>
                <a:ea typeface="Open Sans"/>
                <a:cs typeface="Open Sans"/>
              </a:rPr>
              <a:t> la M (in u) </a:t>
            </a:r>
            <a:r>
              <a:rPr lang="en-GB" sz="600" i="1" err="1">
                <a:latin typeface="Open Sans"/>
                <a:ea typeface="Open Sans"/>
                <a:cs typeface="Open Sans"/>
              </a:rPr>
              <a:t>almeno</a:t>
            </a:r>
            <a:r>
              <a:rPr lang="en-GB" sz="600" i="1">
                <a:latin typeface="Open Sans"/>
                <a:ea typeface="Open Sans"/>
                <a:cs typeface="Open Sans"/>
              </a:rPr>
              <a:t> </a:t>
            </a:r>
            <a:r>
              <a:rPr lang="en-GB" sz="600" i="1" err="1">
                <a:latin typeface="Open Sans"/>
                <a:ea typeface="Open Sans"/>
                <a:cs typeface="Open Sans"/>
              </a:rPr>
              <a:t>alla</a:t>
            </a:r>
            <a:r>
              <a:rPr lang="en-GB" sz="600" i="1">
                <a:latin typeface="Open Sans"/>
                <a:ea typeface="Open Sans"/>
                <a:cs typeface="Open Sans"/>
              </a:rPr>
              <a:t> terza </a:t>
            </a:r>
            <a:r>
              <a:rPr lang="en-GB" sz="600" i="1" err="1">
                <a:latin typeface="Open Sans"/>
                <a:ea typeface="Open Sans"/>
                <a:cs typeface="Open Sans"/>
              </a:rPr>
              <a:t>cifra</a:t>
            </a:r>
            <a:r>
              <a:rPr lang="en-GB" sz="600" i="1">
                <a:latin typeface="Open Sans"/>
                <a:ea typeface="Open Sans"/>
                <a:cs typeface="Open Sans"/>
              </a:rPr>
              <a:t> </a:t>
            </a:r>
            <a:r>
              <a:rPr lang="en-GB" sz="600" i="1" err="1">
                <a:latin typeface="Open Sans"/>
                <a:ea typeface="Open Sans"/>
                <a:cs typeface="Open Sans"/>
              </a:rPr>
              <a:t>decimale</a:t>
            </a:r>
            <a:r>
              <a:rPr lang="en-GB" sz="600" i="1">
                <a:latin typeface="Open Sans"/>
                <a:ea typeface="Open Sans"/>
                <a:cs typeface="Open Sans"/>
              </a:rPr>
              <a:t>.</a:t>
            </a:r>
            <a:endParaRPr lang="en-GB" sz="600" i="1">
              <a:latin typeface="Open Sans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594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6D14BF42-9447-415F-8C10-1D394859AA02}"/>
              </a:ext>
            </a:extLst>
          </p:cNvPr>
          <p:cNvSpPr txBox="1"/>
          <p:nvPr/>
        </p:nvSpPr>
        <p:spPr>
          <a:xfrm>
            <a:off x="608561" y="1047061"/>
            <a:ext cx="5409751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100" b="1" err="1">
                <a:latin typeface="Open Sans"/>
                <a:ea typeface="Open Sans"/>
                <a:cs typeface="Open Sans"/>
              </a:rPr>
              <a:t>Esercizio</a:t>
            </a:r>
            <a:r>
              <a:rPr lang="de-DE" sz="1100" b="1">
                <a:latin typeface="Open Sans"/>
                <a:ea typeface="Open Sans"/>
                <a:cs typeface="Open Sans"/>
              </a:rPr>
              <a:t> 3 | </a:t>
            </a:r>
            <a:r>
              <a:rPr lang="de-DE" sz="1100" b="1" err="1">
                <a:latin typeface="Open Sans"/>
                <a:ea typeface="Open Sans"/>
                <a:cs typeface="Open Sans"/>
              </a:rPr>
              <a:t>Analisi</a:t>
            </a:r>
            <a:r>
              <a:rPr lang="de-DE" sz="1100" b="1">
                <a:latin typeface="Open Sans"/>
                <a:ea typeface="Open Sans"/>
                <a:cs typeface="Open Sans"/>
              </a:rPr>
              <a:t> di uno </a:t>
            </a:r>
            <a:r>
              <a:rPr lang="de-DE" sz="1100" b="1" err="1">
                <a:latin typeface="Open Sans"/>
                <a:ea typeface="Open Sans"/>
                <a:cs typeface="Open Sans"/>
              </a:rPr>
              <a:t>Spettro</a:t>
            </a:r>
            <a:endParaRPr lang="de-DE" sz="1100" b="1" err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Rechteck: abgerundete Ecken 29">
            <a:extLst>
              <a:ext uri="{FF2B5EF4-FFF2-40B4-BE49-F238E27FC236}">
                <a16:creationId xmlns:a16="http://schemas.microsoft.com/office/drawing/2014/main" id="{4DBE2B98-50A2-402F-BC08-C776F12D3A7D}"/>
              </a:ext>
            </a:extLst>
          </p:cNvPr>
          <p:cNvSpPr/>
          <p:nvPr/>
        </p:nvSpPr>
        <p:spPr>
          <a:xfrm>
            <a:off x="932307" y="3405189"/>
            <a:ext cx="5214488" cy="1235196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2EED4D6C-77CE-4FAB-895E-1A1FB519F3C5}"/>
              </a:ext>
            </a:extLst>
          </p:cNvPr>
          <p:cNvSpPr txBox="1"/>
          <p:nvPr/>
        </p:nvSpPr>
        <p:spPr>
          <a:xfrm>
            <a:off x="608560" y="4678196"/>
            <a:ext cx="5409751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100" b="1" err="1">
                <a:latin typeface="Open Sans"/>
                <a:ea typeface="Open Sans"/>
                <a:cs typeface="Open Sans"/>
              </a:rPr>
              <a:t>Esercizio</a:t>
            </a:r>
            <a:r>
              <a:rPr lang="de-DE" sz="1100" b="1">
                <a:latin typeface="Open Sans"/>
                <a:ea typeface="Open Sans"/>
                <a:cs typeface="Open Sans"/>
              </a:rPr>
              <a:t> 4 | </a:t>
            </a:r>
            <a:r>
              <a:rPr lang="de-DE" sz="1100" b="1" err="1">
                <a:latin typeface="Open Sans"/>
                <a:ea typeface="Open Sans"/>
                <a:cs typeface="Open Sans"/>
              </a:rPr>
              <a:t>Sezione</a:t>
            </a:r>
            <a:r>
              <a:rPr lang="de-DE" sz="1100" b="1">
                <a:latin typeface="Open Sans"/>
                <a:ea typeface="Open Sans"/>
                <a:cs typeface="Open Sans"/>
              </a:rPr>
              <a:t> </a:t>
            </a:r>
            <a:r>
              <a:rPr lang="de-DE" sz="1100" b="1" err="1">
                <a:latin typeface="Open Sans"/>
                <a:ea typeface="Open Sans"/>
                <a:cs typeface="Open Sans"/>
              </a:rPr>
              <a:t>d'Urto</a:t>
            </a:r>
          </a:p>
        </p:txBody>
      </p:sp>
      <p:sp>
        <p:nvSpPr>
          <p:cNvPr id="28" name="Rechteck: abgerundete Ecken 27">
            <a:extLst>
              <a:ext uri="{FF2B5EF4-FFF2-40B4-BE49-F238E27FC236}">
                <a16:creationId xmlns:a16="http://schemas.microsoft.com/office/drawing/2014/main" id="{214563B4-7357-428D-8522-035833040975}"/>
              </a:ext>
            </a:extLst>
          </p:cNvPr>
          <p:cNvSpPr/>
          <p:nvPr/>
        </p:nvSpPr>
        <p:spPr>
          <a:xfrm>
            <a:off x="932306" y="2190157"/>
            <a:ext cx="5221285" cy="715288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feld 34">
                <a:extLst>
                  <a:ext uri="{FF2B5EF4-FFF2-40B4-BE49-F238E27FC236}">
                    <a16:creationId xmlns:a16="http://schemas.microsoft.com/office/drawing/2014/main" id="{0454F5D5-51AC-4706-ACC8-C94B0AFF6107}"/>
                  </a:ext>
                </a:extLst>
              </p:cNvPr>
              <p:cNvSpPr txBox="1"/>
              <p:nvPr/>
            </p:nvSpPr>
            <p:spPr>
              <a:xfrm>
                <a:off x="1001935" y="2165583"/>
                <a:ext cx="2339266" cy="4309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1100" b="1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𝛌</m:t>
                      </m:r>
                      <m:r>
                        <a:rPr lang="de-DE" sz="1100" b="1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de-DE" sz="1100" b="1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𝐍</m:t>
                      </m:r>
                      <m:d>
                        <m:dPr>
                          <m:ctrlPr>
                            <a:rPr lang="de-DE" sz="1100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DE" sz="1100" b="1" i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________</m:t>
                          </m:r>
                          <m:r>
                            <a:rPr lang="de-DE" sz="1100" b="1" i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𝐤𝐞𝐕</m:t>
                          </m:r>
                        </m:e>
                      </m:d>
                      <m:r>
                        <a:rPr lang="de-DE" sz="1100" b="1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br>
                  <a:rPr lang="de-DE" sz="1100" b="1"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:endParaRPr lang="de-DE" b="1"/>
              </a:p>
            </p:txBody>
          </p:sp>
        </mc:Choice>
        <mc:Fallback xmlns="">
          <p:sp>
            <p:nvSpPr>
              <p:cNvPr id="35" name="Textfeld 34">
                <a:extLst>
                  <a:ext uri="{FF2B5EF4-FFF2-40B4-BE49-F238E27FC236}">
                    <a16:creationId xmlns:a16="http://schemas.microsoft.com/office/drawing/2014/main" id="{0454F5D5-51AC-4706-ACC8-C94B0AFF61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935" y="2165583"/>
                <a:ext cx="2339266" cy="4309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feld 35">
            <a:extLst>
              <a:ext uri="{FF2B5EF4-FFF2-40B4-BE49-F238E27FC236}">
                <a16:creationId xmlns:a16="http://schemas.microsoft.com/office/drawing/2014/main" id="{3BAD1D0C-1BF4-4EB0-9CEF-69868E7D60C8}"/>
              </a:ext>
            </a:extLst>
          </p:cNvPr>
          <p:cNvSpPr txBox="1"/>
          <p:nvPr/>
        </p:nvSpPr>
        <p:spPr>
          <a:xfrm>
            <a:off x="608560" y="2922671"/>
            <a:ext cx="5538239" cy="3539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6700" lvl="1" indent="-228600" algn="just">
              <a:buFont typeface="+mj-lt"/>
              <a:buAutoNum type="alphaLcParenR" startAt="3"/>
            </a:pPr>
            <a:r>
              <a:rPr lang="en-GB" sz="850" dirty="0" err="1">
                <a:latin typeface="Open Sans"/>
                <a:ea typeface="Open Sans"/>
                <a:cs typeface="Open Sans"/>
              </a:rPr>
              <a:t>Determinare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il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numero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di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eventi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misurati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N </a:t>
            </a:r>
            <a:r>
              <a:rPr lang="en-GB" sz="850" dirty="0">
                <a:latin typeface="Open Sans"/>
                <a:ea typeface="Open Sans"/>
                <a:cs typeface="Open Sans"/>
              </a:rPr>
              <a:t>per le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altre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transizioni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Sottrarre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il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fondo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come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mostrato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nello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schema.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Inserire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il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risultato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ottenuto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nella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tabella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comune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.</a:t>
            </a:r>
          </a:p>
        </p:txBody>
      </p:sp>
      <p:sp>
        <p:nvSpPr>
          <p:cNvPr id="41" name="Rechteck: abgerundete Ecken 40">
            <a:extLst>
              <a:ext uri="{FF2B5EF4-FFF2-40B4-BE49-F238E27FC236}">
                <a16:creationId xmlns:a16="http://schemas.microsoft.com/office/drawing/2014/main" id="{43D92C8F-1BFB-48D0-87C8-9766C6E5EC11}"/>
              </a:ext>
            </a:extLst>
          </p:cNvPr>
          <p:cNvSpPr/>
          <p:nvPr/>
        </p:nvSpPr>
        <p:spPr>
          <a:xfrm>
            <a:off x="932305" y="5909730"/>
            <a:ext cx="5224655" cy="1069940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B44D1E80-F297-3D69-88A3-34F727CB89A7}"/>
              </a:ext>
            </a:extLst>
          </p:cNvPr>
          <p:cNvSpPr txBox="1"/>
          <p:nvPr/>
        </p:nvSpPr>
        <p:spPr>
          <a:xfrm>
            <a:off x="608560" y="7007032"/>
            <a:ext cx="5409751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100" b="1" dirty="0" err="1">
                <a:latin typeface="Open Sans"/>
                <a:ea typeface="Open Sans"/>
                <a:cs typeface="Open Sans"/>
              </a:rPr>
              <a:t>Esercizio</a:t>
            </a:r>
            <a:r>
              <a:rPr lang="de-DE" sz="1100" b="1" dirty="0">
                <a:latin typeface="Open Sans"/>
                <a:ea typeface="Open Sans"/>
                <a:cs typeface="Open Sans"/>
              </a:rPr>
              <a:t> 5 | Il </a:t>
            </a:r>
            <a:r>
              <a:rPr lang="de-DE" sz="1100" b="1" i="1" dirty="0" err="1">
                <a:latin typeface="Open Sans"/>
                <a:ea typeface="Open Sans"/>
                <a:cs typeface="Open Sans"/>
              </a:rPr>
              <a:t>Reaction</a:t>
            </a:r>
            <a:r>
              <a:rPr lang="de-DE" sz="1100" b="1" i="1" dirty="0">
                <a:latin typeface="Open Sans"/>
                <a:ea typeface="Open Sans"/>
                <a:cs typeface="Open Sans"/>
              </a:rPr>
              <a:t> Rate</a:t>
            </a:r>
          </a:p>
        </p:txBody>
      </p:sp>
      <p:sp>
        <p:nvSpPr>
          <p:cNvPr id="46" name="Rechteck: abgerundete Ecken 45">
            <a:extLst>
              <a:ext uri="{FF2B5EF4-FFF2-40B4-BE49-F238E27FC236}">
                <a16:creationId xmlns:a16="http://schemas.microsoft.com/office/drawing/2014/main" id="{ECCC96E3-FE57-BFAD-C669-3E962DDBFEFE}"/>
              </a:ext>
            </a:extLst>
          </p:cNvPr>
          <p:cNvSpPr/>
          <p:nvPr/>
        </p:nvSpPr>
        <p:spPr>
          <a:xfrm>
            <a:off x="932305" y="8420439"/>
            <a:ext cx="5215157" cy="933472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B3F3488E-E768-BAAB-DD52-A68DAA2C1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Icon CC BY SA">
            <a:extLst>
              <a:ext uri="{FF2B5EF4-FFF2-40B4-BE49-F238E27FC236}">
                <a16:creationId xmlns:a16="http://schemas.microsoft.com/office/drawing/2014/main" id="{675FA35D-CAEB-A569-2609-D10B8C420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45857592-C02B-EED2-585A-6E3341DB7F52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>
                <a:solidFill>
                  <a:schemeClr val="bg1"/>
                </a:solidFill>
              </a:rPr>
              <a:t>Materials created by Hannes Nitsche</a:t>
            </a:r>
            <a:br>
              <a:rPr lang="en-GB" sz="600">
                <a:solidFill>
                  <a:schemeClr val="bg1"/>
                </a:solidFill>
              </a:rPr>
            </a:br>
            <a:r>
              <a:rPr lang="en-GB" sz="600">
                <a:solidFill>
                  <a:schemeClr val="bg1"/>
                </a:solidFill>
                <a:hlinkClick r:id="rId4"/>
              </a:rPr>
              <a:t>Creative Commons Attribution-</a:t>
            </a:r>
            <a:r>
              <a:rPr lang="en-GB" sz="600" err="1">
                <a:solidFill>
                  <a:schemeClr val="bg1"/>
                </a:solidFill>
                <a:hlinkClick r:id="rId4"/>
              </a:rPr>
              <a:t>ShareAlike</a:t>
            </a:r>
            <a:r>
              <a:rPr lang="en-GB" sz="600">
                <a:solidFill>
                  <a:schemeClr val="bg1"/>
                </a:solidFill>
                <a:hlinkClick r:id="rId4"/>
              </a:rPr>
              <a:t> 4.0 International (CC-BY-SA 4.0)</a:t>
            </a:r>
            <a:r>
              <a:rPr lang="en-GB" sz="60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BF419E85-61E7-38EE-FB2B-817E380623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itel 2">
            <a:extLst>
              <a:ext uri="{FF2B5EF4-FFF2-40B4-BE49-F238E27FC236}">
                <a16:creationId xmlns:a16="http://schemas.microsoft.com/office/drawing/2014/main" id="{7403A13F-CDD1-3052-E684-DD4DBA110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546310"/>
            <a:ext cx="5768201" cy="379719"/>
          </a:xfrm>
        </p:spPr>
        <p:txBody>
          <a:bodyPr/>
          <a:lstStyle/>
          <a:p>
            <a:r>
              <a:rPr lang="en-GB" sz="2000" cap="none" noProof="0">
                <a:latin typeface="Open Sans"/>
                <a:ea typeface="Open Sans"/>
                <a:cs typeface="Open Sans"/>
              </a:rPr>
              <a:t>02</a:t>
            </a:r>
            <a:r>
              <a:rPr lang="en-GB" sz="2000" cap="none">
                <a:latin typeface="Open Sans"/>
                <a:ea typeface="Open Sans"/>
                <a:cs typeface="Open Sans"/>
              </a:rPr>
              <a:t>  </a:t>
            </a:r>
            <a:r>
              <a:rPr lang="en-GB" sz="2000" cap="none" err="1">
                <a:latin typeface="Open Sans"/>
                <a:ea typeface="Open Sans"/>
                <a:cs typeface="Open Sans"/>
              </a:rPr>
              <a:t>Analisi</a:t>
            </a:r>
            <a:r>
              <a:rPr lang="en-GB" sz="2000" cap="none">
                <a:latin typeface="Open Sans"/>
                <a:ea typeface="Open Sans"/>
                <a:cs typeface="Open Sans"/>
              </a:rPr>
              <a:t> Dati</a:t>
            </a:r>
            <a:endParaRPr lang="en-GB" sz="2000" cap="none" noProof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31C88C2C-4F9D-DE3A-8CAF-CDD449011EB3}"/>
              </a:ext>
            </a:extLst>
          </p:cNvPr>
          <p:cNvSpPr txBox="1"/>
          <p:nvPr/>
        </p:nvSpPr>
        <p:spPr>
          <a:xfrm>
            <a:off x="608559" y="7807820"/>
            <a:ext cx="5538239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6700" lvl="1" indent="-228600">
              <a:buFont typeface="+mj-lt"/>
              <a:buAutoNum type="alphaLcParenR"/>
            </a:pPr>
            <a:r>
              <a:rPr lang="en-GB" sz="850" dirty="0" err="1">
                <a:latin typeface="Open Sans"/>
                <a:ea typeface="Open Sans"/>
                <a:cs typeface="Open Sans"/>
              </a:rPr>
              <a:t>Utilizzare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il Data Analysis Tool per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calcolare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il reaction rate in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funzione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della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temperatura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Come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può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interpretare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il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risultato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?</a:t>
            </a:r>
          </a:p>
          <a:p>
            <a:pPr marL="266700" lvl="1" indent="-228600">
              <a:buAutoNum type="alphaLcParenR"/>
            </a:pPr>
            <a:r>
              <a:rPr lang="en-US" sz="850" dirty="0">
                <a:latin typeface="Open Sans"/>
                <a:ea typeface="Open Sans"/>
                <a:cs typeface="Open Sans"/>
              </a:rPr>
              <a:t>Quali </a:t>
            </a:r>
            <a:r>
              <a:rPr lang="en-US" sz="850" dirty="0" err="1">
                <a:latin typeface="Open Sans"/>
                <a:ea typeface="Open Sans"/>
                <a:cs typeface="Open Sans"/>
              </a:rPr>
              <a:t>approssimazioni</a:t>
            </a:r>
            <a:r>
              <a:rPr lang="en-US" sz="850" dirty="0">
                <a:latin typeface="Open Sans"/>
                <a:ea typeface="Open Sans"/>
                <a:cs typeface="Open Sans"/>
              </a:rPr>
              <a:t> </a:t>
            </a:r>
            <a:r>
              <a:rPr lang="en-US" sz="850" dirty="0" err="1">
                <a:latin typeface="Open Sans"/>
                <a:ea typeface="Open Sans"/>
                <a:cs typeface="Open Sans"/>
              </a:rPr>
              <a:t>devono</a:t>
            </a:r>
            <a:r>
              <a:rPr lang="en-US" sz="850" dirty="0">
                <a:latin typeface="Open Sans"/>
                <a:ea typeface="Open Sans"/>
                <a:cs typeface="Open Sans"/>
              </a:rPr>
              <a:t> </a:t>
            </a:r>
            <a:r>
              <a:rPr lang="en-US" sz="850" dirty="0" err="1">
                <a:latin typeface="Open Sans"/>
                <a:ea typeface="Open Sans"/>
                <a:cs typeface="Open Sans"/>
              </a:rPr>
              <a:t>essere</a:t>
            </a:r>
            <a:r>
              <a:rPr lang="en-US" sz="850" dirty="0">
                <a:latin typeface="Open Sans"/>
                <a:ea typeface="Open Sans"/>
                <a:cs typeface="Open Sans"/>
              </a:rPr>
              <a:t> applicate </a:t>
            </a:r>
            <a:r>
              <a:rPr lang="en-US" sz="850" dirty="0" err="1">
                <a:latin typeface="Open Sans"/>
                <a:ea typeface="Open Sans"/>
                <a:cs typeface="Open Sans"/>
              </a:rPr>
              <a:t>all'analisi</a:t>
            </a:r>
            <a:r>
              <a:rPr lang="en-US" sz="850" dirty="0">
                <a:latin typeface="Open Sans"/>
                <a:ea typeface="Open Sans"/>
                <a:cs typeface="Open Sans"/>
              </a:rPr>
              <a:t> </a:t>
            </a:r>
            <a:r>
              <a:rPr lang="en-US" sz="850" dirty="0" err="1">
                <a:latin typeface="Open Sans"/>
                <a:ea typeface="Open Sans"/>
                <a:cs typeface="Open Sans"/>
              </a:rPr>
              <a:t>dati</a:t>
            </a:r>
            <a:r>
              <a:rPr lang="en-US" sz="850" dirty="0">
                <a:latin typeface="Open Sans"/>
                <a:ea typeface="Open Sans"/>
                <a:cs typeface="Open Sans"/>
              </a:rPr>
              <a:t> </a:t>
            </a:r>
            <a:r>
              <a:rPr lang="en-US" sz="850" dirty="0" err="1">
                <a:latin typeface="Open Sans"/>
                <a:ea typeface="Open Sans"/>
                <a:cs typeface="Open Sans"/>
              </a:rPr>
              <a:t>effetuata</a:t>
            </a:r>
            <a:r>
              <a:rPr lang="en-US" sz="850" dirty="0">
                <a:latin typeface="Open Sans"/>
                <a:ea typeface="Open Sans"/>
                <a:cs typeface="Open Sans"/>
              </a:rPr>
              <a:t>? </a:t>
            </a:r>
            <a:r>
              <a:rPr lang="en-US" sz="850" dirty="0" err="1">
                <a:latin typeface="Open Sans"/>
                <a:ea typeface="Open Sans"/>
                <a:cs typeface="Open Sans"/>
              </a:rPr>
              <a:t>Discutere</a:t>
            </a:r>
            <a:r>
              <a:rPr lang="en-US" sz="850" dirty="0">
                <a:latin typeface="Open Sans"/>
                <a:ea typeface="Open Sans"/>
                <a:cs typeface="Open Sans"/>
              </a:rPr>
              <a:t> </a:t>
            </a:r>
            <a:r>
              <a:rPr lang="en-US" sz="850" dirty="0" err="1">
                <a:latin typeface="Open Sans"/>
                <a:ea typeface="Open Sans"/>
                <a:cs typeface="Open Sans"/>
              </a:rPr>
              <a:t>qualitativamente</a:t>
            </a:r>
            <a:r>
              <a:rPr lang="en-US" sz="850" dirty="0">
                <a:latin typeface="Open Sans"/>
                <a:ea typeface="Open Sans"/>
                <a:cs typeface="Open Sans"/>
              </a:rPr>
              <a:t> </a:t>
            </a:r>
            <a:r>
              <a:rPr lang="en-US" sz="850" dirty="0" err="1">
                <a:latin typeface="Open Sans"/>
                <a:ea typeface="Open Sans"/>
                <a:cs typeface="Open Sans"/>
              </a:rPr>
              <a:t>l'incertezza</a:t>
            </a:r>
            <a:r>
              <a:rPr lang="en-US" sz="850" dirty="0">
                <a:latin typeface="Open Sans"/>
                <a:ea typeface="Open Sans"/>
                <a:cs typeface="Open Sans"/>
              </a:rPr>
              <a:t> </a:t>
            </a:r>
            <a:r>
              <a:rPr lang="en-US" sz="850" dirty="0" err="1">
                <a:latin typeface="Open Sans"/>
                <a:ea typeface="Open Sans"/>
                <a:cs typeface="Open Sans"/>
              </a:rPr>
              <a:t>sperimentale</a:t>
            </a:r>
            <a:r>
              <a:rPr lang="en-US" sz="850" dirty="0">
                <a:latin typeface="Open Sans"/>
                <a:ea typeface="Open Sans"/>
                <a:cs typeface="Open Sans"/>
              </a:rPr>
              <a:t> del </a:t>
            </a:r>
            <a:r>
              <a:rPr lang="en-US" sz="850" dirty="0" err="1">
                <a:latin typeface="Open Sans"/>
                <a:ea typeface="Open Sans"/>
                <a:cs typeface="Open Sans"/>
              </a:rPr>
              <a:t>risultato</a:t>
            </a:r>
            <a:r>
              <a:rPr lang="en-US" sz="850" dirty="0">
                <a:latin typeface="Open Sans"/>
                <a:ea typeface="Open Sans"/>
                <a:cs typeface="Open Sans"/>
              </a:rPr>
              <a:t> </a:t>
            </a:r>
            <a:r>
              <a:rPr lang="en-US" sz="850" dirty="0" err="1">
                <a:latin typeface="Open Sans"/>
                <a:ea typeface="Open Sans"/>
                <a:cs typeface="Open Sans"/>
              </a:rPr>
              <a:t>ottenuto</a:t>
            </a:r>
            <a:r>
              <a:rPr lang="en-US" sz="850" dirty="0">
                <a:latin typeface="Open Sans"/>
                <a:ea typeface="Open Sans"/>
                <a:cs typeface="Open Sans"/>
              </a:rPr>
              <a:t> e le </a:t>
            </a:r>
            <a:r>
              <a:rPr lang="en-US" sz="850" dirty="0" err="1">
                <a:latin typeface="Open Sans"/>
                <a:ea typeface="Open Sans"/>
                <a:cs typeface="Open Sans"/>
              </a:rPr>
              <a:t>possibili</a:t>
            </a:r>
            <a:r>
              <a:rPr lang="en-US" sz="850" dirty="0">
                <a:latin typeface="Open Sans"/>
                <a:ea typeface="Open Sans"/>
                <a:cs typeface="Open Sans"/>
              </a:rPr>
              <a:t> </a:t>
            </a:r>
            <a:r>
              <a:rPr lang="en-US" sz="850" dirty="0" err="1">
                <a:latin typeface="Open Sans"/>
                <a:ea typeface="Open Sans"/>
                <a:cs typeface="Open Sans"/>
              </a:rPr>
              <a:t>fonti</a:t>
            </a:r>
            <a:r>
              <a:rPr lang="en-US" sz="850" dirty="0">
                <a:latin typeface="Open Sans"/>
                <a:ea typeface="Open Sans"/>
                <a:cs typeface="Open Sans"/>
              </a:rPr>
              <a:t> di </a:t>
            </a:r>
            <a:r>
              <a:rPr lang="en-US" sz="850" dirty="0" err="1">
                <a:latin typeface="Open Sans"/>
                <a:ea typeface="Open Sans"/>
                <a:cs typeface="Open Sans"/>
              </a:rPr>
              <a:t>errore</a:t>
            </a:r>
            <a:r>
              <a:rPr lang="en-US" sz="850" dirty="0">
                <a:latin typeface="Open Sans"/>
                <a:ea typeface="Open Sans"/>
                <a:cs typeface="Open Sans"/>
              </a:rPr>
              <a:t>.</a:t>
            </a:r>
          </a:p>
        </p:txBody>
      </p:sp>
      <p:sp>
        <p:nvSpPr>
          <p:cNvPr id="5" name="Titel 2">
            <a:extLst>
              <a:ext uri="{FF2B5EF4-FFF2-40B4-BE49-F238E27FC236}">
                <a16:creationId xmlns:a16="http://schemas.microsoft.com/office/drawing/2014/main" id="{57D66012-87B7-873C-E4BF-7C1A81B508AB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de-DE" sz="1400" b="1" cap="none" err="1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Analisi</a:t>
            </a:r>
            <a:r>
              <a:rPr lang="de-DE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 </a:t>
            </a:r>
            <a:r>
              <a:rPr lang="de-DE" sz="1400" b="1" cap="none" err="1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Dati</a:t>
            </a:r>
            <a:r>
              <a:rPr lang="de-DE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 della </a:t>
            </a:r>
            <a:r>
              <a:rPr lang="de-DE" sz="1400" b="1" cap="none" err="1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reazione</a:t>
            </a:r>
            <a:r>
              <a:rPr lang="de-DE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de-DE" sz="1400" b="1" cap="none" baseline="30000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14</a:t>
            </a:r>
            <a:r>
              <a:rPr lang="de-DE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N(</a:t>
            </a:r>
            <a:r>
              <a:rPr lang="el-GR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α</a:t>
            </a:r>
            <a:r>
              <a:rPr lang="de-DE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,</a:t>
            </a:r>
            <a:r>
              <a:rPr lang="el-GR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γ</a:t>
            </a:r>
            <a:r>
              <a:rPr lang="de-DE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)</a:t>
            </a:r>
            <a:r>
              <a:rPr lang="de-DE" sz="1400" b="1" cap="none" baseline="30000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18</a:t>
            </a:r>
            <a:r>
              <a:rPr lang="de-DE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F  </a:t>
            </a:r>
            <a:endParaRPr lang="de-DE" sz="1400" b="1">
              <a:solidFill>
                <a:srgbClr val="FF434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feld 35">
            <a:extLst>
              <a:ext uri="{FF2B5EF4-FFF2-40B4-BE49-F238E27FC236}">
                <a16:creationId xmlns:a16="http://schemas.microsoft.com/office/drawing/2014/main" id="{E743E6D5-5889-41F9-3780-DAFC323D11F2}"/>
              </a:ext>
            </a:extLst>
          </p:cNvPr>
          <p:cNvSpPr txBox="1"/>
          <p:nvPr/>
        </p:nvSpPr>
        <p:spPr>
          <a:xfrm>
            <a:off x="620455" y="1439470"/>
            <a:ext cx="5538239" cy="7463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6700" lvl="1" indent="-228600" algn="just">
              <a:buFont typeface="+mj-lt"/>
              <a:buAutoNum type="alphaLcParenR"/>
            </a:pPr>
            <a:r>
              <a:rPr lang="en-GB" sz="850" dirty="0" err="1">
                <a:latin typeface="Open Sans"/>
                <a:ea typeface="Open Sans"/>
                <a:cs typeface="Open Sans"/>
              </a:rPr>
              <a:t>Aprire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pagina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dove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sono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riportate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le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misure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dell'esperimento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Selezionare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il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gruppo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dati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assegnati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determinare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un intervallo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ragionevole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per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l'analisi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dati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usando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il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diagramma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in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Appendice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Ora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dovrebbe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essere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visibile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uno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spettro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gamma con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diversi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picchi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Selezionare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un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picco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e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utilizzare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funzione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zoom per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osservarlo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al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meglio</a:t>
            </a:r>
            <a:r>
              <a:rPr lang="en-GB" sz="850" dirty="0">
                <a:latin typeface="Open Sans"/>
                <a:ea typeface="Open Sans"/>
                <a:cs typeface="Open Sans"/>
              </a:rPr>
              <a:t>. </a:t>
            </a:r>
            <a:endParaRPr lang="en-US" dirty="0">
              <a:latin typeface="Calibri" panose="020F0502020204030204"/>
              <a:ea typeface="Open Sans"/>
              <a:cs typeface="Calibri" panose="020F0502020204030204"/>
            </a:endParaRPr>
          </a:p>
          <a:p>
            <a:pPr marL="266700" lvl="1" indent="-228600" algn="just">
              <a:buAutoNum type="alphaLcParenR"/>
            </a:pPr>
            <a:r>
              <a:rPr lang="en-GB" sz="850" dirty="0" err="1">
                <a:latin typeface="Open Sans"/>
                <a:ea typeface="Open Sans"/>
                <a:cs typeface="Open Sans"/>
              </a:rPr>
              <a:t>Determinare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il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numero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 di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eventi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misurati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 N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nel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picco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Considerare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quale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larghezza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b="1" dirty="0">
                <a:latin typeface="Standard Symbols PS"/>
                <a:ea typeface="Open Sans"/>
                <a:cs typeface="Open Sans"/>
              </a:rPr>
              <a:t>l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vada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usata</a:t>
            </a:r>
            <a:r>
              <a:rPr lang="en-GB" sz="850" dirty="0">
                <a:latin typeface="Open Sans"/>
                <a:ea typeface="Open Sans"/>
                <a:cs typeface="Open Sans"/>
              </a:rPr>
              <a:t>.</a:t>
            </a:r>
            <a:endParaRPr lang="en-GB" dirty="0">
              <a:cs typeface="Calibri" panose="020F0502020204030204"/>
            </a:endParaRPr>
          </a:p>
        </p:txBody>
      </p:sp>
      <p:sp>
        <p:nvSpPr>
          <p:cNvPr id="9" name="Textfeld 35">
            <a:extLst>
              <a:ext uri="{FF2B5EF4-FFF2-40B4-BE49-F238E27FC236}">
                <a16:creationId xmlns:a16="http://schemas.microsoft.com/office/drawing/2014/main" id="{ED4325B2-1475-249D-8E35-7752F514FFDB}"/>
              </a:ext>
            </a:extLst>
          </p:cNvPr>
          <p:cNvSpPr txBox="1"/>
          <p:nvPr/>
        </p:nvSpPr>
        <p:spPr>
          <a:xfrm>
            <a:off x="608077" y="4926635"/>
            <a:ext cx="5538239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8100" lvl="1" algn="just"/>
            <a:r>
              <a:rPr lang="en-GB" sz="850" dirty="0">
                <a:latin typeface="Open Sans"/>
                <a:ea typeface="Open Sans"/>
                <a:cs typeface="Open Sans"/>
              </a:rPr>
              <a:t>La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sezione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d'urto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b="1" dirty="0">
                <a:latin typeface="Standard Symbols PS"/>
                <a:ea typeface="Open Sans"/>
                <a:cs typeface="Open Sans"/>
              </a:rPr>
              <a:t>s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>
                <a:latin typeface="Open Sans"/>
                <a:ea typeface="Open Sans"/>
                <a:cs typeface="Open Sans"/>
              </a:rPr>
              <a:t>di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una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reazione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può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essere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calcolata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partire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dai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conteggi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registrati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per le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singole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transizioni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Usare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la formula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seguente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(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trovate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la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spiegazione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delle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quantità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usate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nell'Appenidice</a:t>
            </a:r>
            <a:r>
              <a:rPr lang="en-GB" sz="850" dirty="0">
                <a:latin typeface="Open Sans"/>
                <a:ea typeface="Open Sans"/>
                <a:cs typeface="Open Sans"/>
              </a:rPr>
              <a:t>) per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calcolare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sezione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d'urto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per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ciascuna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transizione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Calcolare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inoltre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per il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gruppo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di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dati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assegnato</a:t>
            </a:r>
            <a:r>
              <a:rPr lang="en-GB" sz="850" dirty="0">
                <a:ea typeface="+mn-lt"/>
                <a:cs typeface="+mn-lt"/>
              </a:rPr>
              <a:t> </a:t>
            </a:r>
            <a:r>
              <a:rPr lang="en-GB" sz="850" dirty="0">
                <a:latin typeface="Open Sans"/>
                <a:ea typeface="Open Sans"/>
                <a:cs typeface="Open Sans"/>
              </a:rPr>
              <a:t>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sezione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d'urto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totale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b="1" dirty="0" err="1">
                <a:latin typeface="Standard Symbols PS"/>
                <a:ea typeface="Open Sans"/>
                <a:cs typeface="Open Sans"/>
              </a:rPr>
              <a:t>s</a:t>
            </a:r>
            <a:r>
              <a:rPr lang="en-GB" sz="850" b="1" baseline="-25000" dirty="0" err="1">
                <a:latin typeface="Standard Symbols PS"/>
                <a:ea typeface="Open Sans"/>
                <a:cs typeface="Open Sans"/>
              </a:rPr>
              <a:t>T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 (somma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delle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sezioni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d'urto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di tutti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i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picchi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considerati</a:t>
            </a:r>
            <a:r>
              <a:rPr lang="en-GB" sz="850" dirty="0">
                <a:latin typeface="Open Sans"/>
                <a:ea typeface="Open Sans"/>
                <a:cs typeface="Open Sans"/>
              </a:rPr>
              <a:t>).</a:t>
            </a:r>
          </a:p>
        </p:txBody>
      </p:sp>
      <p:pic>
        <p:nvPicPr>
          <p:cNvPr id="17" name="Picture 17">
            <a:extLst>
              <a:ext uri="{FF2B5EF4-FFF2-40B4-BE49-F238E27FC236}">
                <a16:creationId xmlns:a16="http://schemas.microsoft.com/office/drawing/2014/main" id="{A575C4CC-E92D-D707-2658-1EDDD69684D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49358" y="5555637"/>
            <a:ext cx="3908781" cy="290632"/>
          </a:xfrm>
          <a:prstGeom prst="rect">
            <a:avLst/>
          </a:prstGeom>
        </p:spPr>
      </p:pic>
      <p:sp>
        <p:nvSpPr>
          <p:cNvPr id="18" name="Textfeld 35">
            <a:extLst>
              <a:ext uri="{FF2B5EF4-FFF2-40B4-BE49-F238E27FC236}">
                <a16:creationId xmlns:a16="http://schemas.microsoft.com/office/drawing/2014/main" id="{D7A55853-D691-5033-60EE-C3EC6A2A080A}"/>
              </a:ext>
            </a:extLst>
          </p:cNvPr>
          <p:cNvSpPr txBox="1"/>
          <p:nvPr/>
        </p:nvSpPr>
        <p:spPr>
          <a:xfrm>
            <a:off x="613609" y="7212931"/>
            <a:ext cx="5671757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8100" lvl="1" algn="just"/>
            <a:r>
              <a:rPr lang="en-GB" sz="850" dirty="0">
                <a:latin typeface="Open Sans"/>
                <a:ea typeface="Open Sans"/>
                <a:cs typeface="Open Sans"/>
              </a:rPr>
              <a:t>Il reaction rate di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una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reazione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può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essere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determinato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partire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dalla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sezione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d'urto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b="1" dirty="0" err="1">
                <a:latin typeface="Open Sans"/>
                <a:ea typeface="Open Sans"/>
                <a:cs typeface="Open Sans"/>
              </a:rPr>
              <a:t>totale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 </a:t>
            </a:r>
            <a:r>
              <a:rPr lang="en-GB" sz="850" b="1" dirty="0" err="1">
                <a:latin typeface="Standard Symbols PS"/>
                <a:ea typeface="Open Sans"/>
                <a:cs typeface="Open Sans"/>
              </a:rPr>
              <a:t>s</a:t>
            </a:r>
            <a:r>
              <a:rPr lang="en-GB" sz="850" b="1" baseline="-25000" dirty="0" err="1">
                <a:latin typeface="Standard Symbols PS"/>
                <a:ea typeface="Open Sans"/>
                <a:cs typeface="Open Sans"/>
              </a:rPr>
              <a:t>T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.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Il reaction rate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dipende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fortemente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dalla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temperatura</a:t>
            </a:r>
            <a:r>
              <a:rPr lang="en-GB" sz="850" dirty="0">
                <a:latin typeface="Open Sans"/>
                <a:ea typeface="Open Sans"/>
                <a:cs typeface="Open Sans"/>
              </a:rPr>
              <a:t>. Se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si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assume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che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reazione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avvenga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in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una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stella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gigante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rossa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durante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la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fase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del 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bruciamento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instabile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dell'elio</a:t>
            </a:r>
            <a:r>
              <a:rPr lang="en-GB" sz="850" dirty="0">
                <a:latin typeface="Open Sans"/>
                <a:ea typeface="Open Sans"/>
                <a:cs typeface="Open Sans"/>
              </a:rPr>
              <a:t> in strati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esterni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della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stella ,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possiamo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considerare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una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temperatura</a:t>
            </a:r>
            <a:r>
              <a:rPr lang="en-GB" sz="850" dirty="0">
                <a:latin typeface="Open Sans"/>
                <a:ea typeface="Open Sans"/>
                <a:cs typeface="Open Sans"/>
              </a:rPr>
              <a:t> </a:t>
            </a:r>
            <a:r>
              <a:rPr lang="en-GB" sz="850" dirty="0" err="1">
                <a:latin typeface="Open Sans"/>
                <a:ea typeface="Open Sans"/>
                <a:cs typeface="Open Sans"/>
              </a:rPr>
              <a:t>tra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 0.1</a:t>
            </a:r>
            <a:r>
              <a:rPr lang="en-GB" sz="850" dirty="0">
                <a:latin typeface="Open Sans"/>
                <a:ea typeface="Open Sans"/>
                <a:cs typeface="Open Sans"/>
              </a:rPr>
              <a:t> e </a:t>
            </a:r>
            <a:r>
              <a:rPr lang="en-GB" sz="850" b="1" dirty="0">
                <a:latin typeface="Open Sans"/>
                <a:ea typeface="Open Sans"/>
                <a:cs typeface="Open Sans"/>
              </a:rPr>
              <a:t>1 GK</a:t>
            </a:r>
            <a:r>
              <a:rPr lang="en-GB" sz="850" dirty="0">
                <a:latin typeface="Open Sans"/>
                <a:ea typeface="Open Sans"/>
                <a:cs typeface="Open San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3326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6D14BF42-9447-415F-8C10-1D394859AA02}"/>
              </a:ext>
            </a:extLst>
          </p:cNvPr>
          <p:cNvSpPr txBox="1"/>
          <p:nvPr/>
        </p:nvSpPr>
        <p:spPr>
          <a:xfrm>
            <a:off x="608561" y="1016581"/>
            <a:ext cx="5409751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100" b="1" dirty="0">
                <a:latin typeface="Open Sans"/>
                <a:ea typeface="Open Sans"/>
                <a:cs typeface="Open Sans"/>
              </a:rPr>
              <a:t>Schema </a:t>
            </a:r>
            <a:r>
              <a:rPr lang="de-DE" sz="1100" b="1" dirty="0" err="1">
                <a:latin typeface="Open Sans"/>
                <a:ea typeface="Open Sans"/>
                <a:cs typeface="Open Sans"/>
              </a:rPr>
              <a:t>semplificato</a:t>
            </a:r>
            <a:r>
              <a:rPr lang="de-DE" sz="1100" b="1" dirty="0">
                <a:latin typeface="Open Sans"/>
                <a:ea typeface="Open Sans"/>
                <a:cs typeface="Open Sans"/>
              </a:rPr>
              <a:t> </a:t>
            </a:r>
            <a:r>
              <a:rPr lang="de-DE" sz="1100" b="1" dirty="0" err="1">
                <a:latin typeface="Open Sans"/>
                <a:ea typeface="Open Sans"/>
                <a:cs typeface="Open Sans"/>
              </a:rPr>
              <a:t>dei</a:t>
            </a:r>
            <a:r>
              <a:rPr lang="de-DE" sz="1100" b="1" dirty="0">
                <a:latin typeface="Open Sans"/>
                <a:ea typeface="Open Sans"/>
                <a:cs typeface="Open Sans"/>
              </a:rPr>
              <a:t> </a:t>
            </a:r>
            <a:r>
              <a:rPr lang="de-DE" sz="1100" b="1" dirty="0" err="1">
                <a:latin typeface="Open Sans"/>
                <a:ea typeface="Open Sans"/>
                <a:cs typeface="Open Sans"/>
              </a:rPr>
              <a:t>livelli</a:t>
            </a:r>
            <a:r>
              <a:rPr lang="de-DE" sz="1100" b="1" dirty="0">
                <a:latin typeface="Open Sans"/>
                <a:ea typeface="Open Sans"/>
                <a:cs typeface="Open Sans"/>
              </a:rPr>
              <a:t> del Fluoro-18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2EED4D6C-77CE-4FAB-895E-1A1FB519F3C5}"/>
              </a:ext>
            </a:extLst>
          </p:cNvPr>
          <p:cNvSpPr txBox="1"/>
          <p:nvPr/>
        </p:nvSpPr>
        <p:spPr>
          <a:xfrm>
            <a:off x="608560" y="4915686"/>
            <a:ext cx="5409751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100" b="1" err="1">
                <a:latin typeface="Open Sans"/>
                <a:ea typeface="Open Sans"/>
                <a:cs typeface="Open Sans"/>
              </a:rPr>
              <a:t>Spiegazione</a:t>
            </a:r>
            <a:r>
              <a:rPr lang="de-DE" sz="1100" b="1">
                <a:latin typeface="Open Sans"/>
                <a:ea typeface="Open Sans"/>
                <a:cs typeface="Open Sans"/>
              </a:rPr>
              <a:t> delle </a:t>
            </a:r>
            <a:r>
              <a:rPr lang="de-DE" sz="1100" b="1" err="1">
                <a:latin typeface="Open Sans"/>
                <a:ea typeface="Open Sans"/>
                <a:cs typeface="Open Sans"/>
              </a:rPr>
              <a:t>quantità</a:t>
            </a:r>
            <a:r>
              <a:rPr lang="de-DE" sz="1100" b="1">
                <a:latin typeface="Open Sans"/>
                <a:ea typeface="Open Sans"/>
                <a:cs typeface="Open Sans"/>
              </a:rPr>
              <a:t> </a:t>
            </a:r>
            <a:r>
              <a:rPr lang="de-DE" sz="1100" b="1" err="1">
                <a:latin typeface="Open Sans"/>
                <a:ea typeface="Open Sans"/>
                <a:cs typeface="Open Sans"/>
              </a:rPr>
              <a:t>sperimentali</a:t>
            </a:r>
            <a:r>
              <a:rPr lang="de-DE" sz="1100" b="1">
                <a:latin typeface="Open Sans"/>
                <a:ea typeface="Open Sans"/>
                <a:cs typeface="Open Sans"/>
              </a:rPr>
              <a:t>.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B3F3488E-E768-BAAB-DD52-A68DAA2C1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Icon CC BY SA">
            <a:extLst>
              <a:ext uri="{FF2B5EF4-FFF2-40B4-BE49-F238E27FC236}">
                <a16:creationId xmlns:a16="http://schemas.microsoft.com/office/drawing/2014/main" id="{675FA35D-CAEB-A569-2609-D10B8C420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45857592-C02B-EED2-585A-6E3341DB7F52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>
                <a:solidFill>
                  <a:schemeClr val="bg1"/>
                </a:solidFill>
              </a:rPr>
              <a:t>Materials created by Hannes Nitsche</a:t>
            </a:r>
            <a:br>
              <a:rPr lang="en-GB" sz="600">
                <a:solidFill>
                  <a:schemeClr val="bg1"/>
                </a:solidFill>
              </a:rPr>
            </a:br>
            <a:r>
              <a:rPr lang="en-GB" sz="600">
                <a:solidFill>
                  <a:schemeClr val="bg1"/>
                </a:solidFill>
                <a:hlinkClick r:id="rId4"/>
              </a:rPr>
              <a:t>Creative Commons Attribution-</a:t>
            </a:r>
            <a:r>
              <a:rPr lang="en-GB" sz="600" err="1">
                <a:solidFill>
                  <a:schemeClr val="bg1"/>
                </a:solidFill>
                <a:hlinkClick r:id="rId4"/>
              </a:rPr>
              <a:t>ShareAlike</a:t>
            </a:r>
            <a:r>
              <a:rPr lang="en-GB" sz="600">
                <a:solidFill>
                  <a:schemeClr val="bg1"/>
                </a:solidFill>
                <a:hlinkClick r:id="rId4"/>
              </a:rPr>
              <a:t> 4.0 International (CC-BY-SA 4.0)</a:t>
            </a:r>
            <a:r>
              <a:rPr lang="en-GB" sz="60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BF419E85-61E7-38EE-FB2B-817E380623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itel 2">
            <a:extLst>
              <a:ext uri="{FF2B5EF4-FFF2-40B4-BE49-F238E27FC236}">
                <a16:creationId xmlns:a16="http://schemas.microsoft.com/office/drawing/2014/main" id="{7403A13F-CDD1-3052-E684-DD4DBA110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550458"/>
            <a:ext cx="5768201" cy="351292"/>
          </a:xfrm>
        </p:spPr>
        <p:txBody>
          <a:bodyPr/>
          <a:lstStyle/>
          <a:p>
            <a:r>
              <a:rPr lang="en-GB" sz="2000" cap="none" err="1">
                <a:latin typeface="Open Sans"/>
                <a:ea typeface="Open Sans"/>
                <a:cs typeface="Open Sans"/>
              </a:rPr>
              <a:t>Appendice</a:t>
            </a:r>
            <a:endParaRPr lang="en-GB" sz="2000" cap="none" noProof="0" err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80" name="Gruppieren 79">
            <a:extLst>
              <a:ext uri="{FF2B5EF4-FFF2-40B4-BE49-F238E27FC236}">
                <a16:creationId xmlns:a16="http://schemas.microsoft.com/office/drawing/2014/main" id="{6FB83EA3-04D4-8F47-B4FC-C5DE52FE62F6}"/>
              </a:ext>
            </a:extLst>
          </p:cNvPr>
          <p:cNvGrpSpPr/>
          <p:nvPr/>
        </p:nvGrpSpPr>
        <p:grpSpPr>
          <a:xfrm>
            <a:off x="626407" y="1523908"/>
            <a:ext cx="5367662" cy="3265798"/>
            <a:chOff x="728432" y="1879600"/>
            <a:chExt cx="16144741" cy="7487988"/>
          </a:xfrm>
        </p:grpSpPr>
        <p:cxnSp>
          <p:nvCxnSpPr>
            <p:cNvPr id="81" name="Gerader Verbinder 80">
              <a:extLst>
                <a:ext uri="{FF2B5EF4-FFF2-40B4-BE49-F238E27FC236}">
                  <a16:creationId xmlns:a16="http://schemas.microsoft.com/office/drawing/2014/main" id="{89250248-88EC-BE1F-A8CD-49E5A62BB5BC}"/>
                </a:ext>
              </a:extLst>
            </p:cNvPr>
            <p:cNvCxnSpPr>
              <a:cxnSpLocks/>
            </p:cNvCxnSpPr>
            <p:nvPr/>
          </p:nvCxnSpPr>
          <p:spPr>
            <a:xfrm>
              <a:off x="1972920" y="2520752"/>
              <a:ext cx="1476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r Verbinder 81">
              <a:extLst>
                <a:ext uri="{FF2B5EF4-FFF2-40B4-BE49-F238E27FC236}">
                  <a16:creationId xmlns:a16="http://schemas.microsoft.com/office/drawing/2014/main" id="{AEB16C8E-4027-D3F5-92A0-1EEA9D484B5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72920" y="6940902"/>
              <a:ext cx="1476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r Verbinder 82">
              <a:extLst>
                <a:ext uri="{FF2B5EF4-FFF2-40B4-BE49-F238E27FC236}">
                  <a16:creationId xmlns:a16="http://schemas.microsoft.com/office/drawing/2014/main" id="{9C709AF2-B3A6-0E42-6C66-C07713B85F0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62845" y="1879600"/>
              <a:ext cx="0" cy="7274766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feld 83">
              <a:extLst>
                <a:ext uri="{FF2B5EF4-FFF2-40B4-BE49-F238E27FC236}">
                  <a16:creationId xmlns:a16="http://schemas.microsoft.com/office/drawing/2014/main" id="{31E7F850-9B75-6892-8A17-5804F69FECE8}"/>
                </a:ext>
              </a:extLst>
            </p:cNvPr>
            <p:cNvSpPr txBox="1"/>
            <p:nvPr/>
          </p:nvSpPr>
          <p:spPr>
            <a:xfrm>
              <a:off x="728432" y="3872539"/>
              <a:ext cx="1161743" cy="56643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de-DE" sz="10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5603</a:t>
              </a:r>
            </a:p>
          </p:txBody>
        </p:sp>
        <p:cxnSp>
          <p:nvCxnSpPr>
            <p:cNvPr id="85" name="Gerader Verbinder 84">
              <a:extLst>
                <a:ext uri="{FF2B5EF4-FFF2-40B4-BE49-F238E27FC236}">
                  <a16:creationId xmlns:a16="http://schemas.microsoft.com/office/drawing/2014/main" id="{F3288E34-8E46-2891-BD84-FF66F1F7E1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72919" y="3610965"/>
              <a:ext cx="1476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r Verbinder 85">
              <a:extLst>
                <a:ext uri="{FF2B5EF4-FFF2-40B4-BE49-F238E27FC236}">
                  <a16:creationId xmlns:a16="http://schemas.microsoft.com/office/drawing/2014/main" id="{C74A330C-6170-E5F5-5783-CF21DF9F8035}"/>
                </a:ext>
              </a:extLst>
            </p:cNvPr>
            <p:cNvCxnSpPr>
              <a:cxnSpLocks/>
            </p:cNvCxnSpPr>
            <p:nvPr/>
          </p:nvCxnSpPr>
          <p:spPr>
            <a:xfrm>
              <a:off x="1972920" y="6326072"/>
              <a:ext cx="1476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r Verbinder 86">
              <a:extLst>
                <a:ext uri="{FF2B5EF4-FFF2-40B4-BE49-F238E27FC236}">
                  <a16:creationId xmlns:a16="http://schemas.microsoft.com/office/drawing/2014/main" id="{E9734F10-172F-D0C6-3EB7-E2222EB54690}"/>
                </a:ext>
              </a:extLst>
            </p:cNvPr>
            <p:cNvCxnSpPr>
              <a:cxnSpLocks/>
            </p:cNvCxnSpPr>
            <p:nvPr/>
          </p:nvCxnSpPr>
          <p:spPr>
            <a:xfrm>
              <a:off x="1972920" y="4155760"/>
              <a:ext cx="1476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Gerader Verbinder 87">
              <a:extLst>
                <a:ext uri="{FF2B5EF4-FFF2-40B4-BE49-F238E27FC236}">
                  <a16:creationId xmlns:a16="http://schemas.microsoft.com/office/drawing/2014/main" id="{15A7C992-B32F-9EC1-2EEE-5E1289E39DD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72920" y="8381531"/>
              <a:ext cx="1476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feld 88">
              <a:extLst>
                <a:ext uri="{FF2B5EF4-FFF2-40B4-BE49-F238E27FC236}">
                  <a16:creationId xmlns:a16="http://schemas.microsoft.com/office/drawing/2014/main" id="{4C42D5E7-3774-3A6D-1FED-7E093258465E}"/>
                </a:ext>
              </a:extLst>
            </p:cNvPr>
            <p:cNvSpPr txBox="1"/>
            <p:nvPr/>
          </p:nvSpPr>
          <p:spPr>
            <a:xfrm>
              <a:off x="774827" y="3327746"/>
              <a:ext cx="1115348" cy="56643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de-DE" sz="10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5605</a:t>
              </a:r>
            </a:p>
          </p:txBody>
        </p:sp>
        <p:sp>
          <p:nvSpPr>
            <p:cNvPr id="90" name="Textfeld 89">
              <a:extLst>
                <a:ext uri="{FF2B5EF4-FFF2-40B4-BE49-F238E27FC236}">
                  <a16:creationId xmlns:a16="http://schemas.microsoft.com/office/drawing/2014/main" id="{D23F437F-89A7-030E-3F3A-A7BC4EAAC43C}"/>
                </a:ext>
              </a:extLst>
            </p:cNvPr>
            <p:cNvSpPr txBox="1"/>
            <p:nvPr/>
          </p:nvSpPr>
          <p:spPr>
            <a:xfrm>
              <a:off x="917351" y="2235815"/>
              <a:ext cx="972824" cy="564548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de-DE" sz="10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5673</a:t>
              </a:r>
            </a:p>
          </p:txBody>
        </p:sp>
        <p:sp>
          <p:nvSpPr>
            <p:cNvPr id="91" name="Textfeld 90">
              <a:extLst>
                <a:ext uri="{FF2B5EF4-FFF2-40B4-BE49-F238E27FC236}">
                  <a16:creationId xmlns:a16="http://schemas.microsoft.com/office/drawing/2014/main" id="{8AB2086A-6AEE-339F-2D8A-1F3645A6D978}"/>
                </a:ext>
              </a:extLst>
            </p:cNvPr>
            <p:cNvSpPr txBox="1"/>
            <p:nvPr/>
          </p:nvSpPr>
          <p:spPr>
            <a:xfrm>
              <a:off x="781757" y="6666442"/>
              <a:ext cx="1108418" cy="56643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de-DE" sz="10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3062</a:t>
              </a:r>
            </a:p>
          </p:txBody>
        </p:sp>
        <p:sp>
          <p:nvSpPr>
            <p:cNvPr id="92" name="Textfeld 91">
              <a:extLst>
                <a:ext uri="{FF2B5EF4-FFF2-40B4-BE49-F238E27FC236}">
                  <a16:creationId xmlns:a16="http://schemas.microsoft.com/office/drawing/2014/main" id="{7A7E454E-B673-694F-29A5-BD118BEBEE55}"/>
                </a:ext>
              </a:extLst>
            </p:cNvPr>
            <p:cNvSpPr txBox="1"/>
            <p:nvPr/>
          </p:nvSpPr>
          <p:spPr>
            <a:xfrm>
              <a:off x="910081" y="8103397"/>
              <a:ext cx="980094" cy="564548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de-DE" sz="10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1081</a:t>
              </a:r>
            </a:p>
          </p:txBody>
        </p:sp>
        <p:sp>
          <p:nvSpPr>
            <p:cNvPr id="93" name="Textfeld 92">
              <a:extLst>
                <a:ext uri="{FF2B5EF4-FFF2-40B4-BE49-F238E27FC236}">
                  <a16:creationId xmlns:a16="http://schemas.microsoft.com/office/drawing/2014/main" id="{A5D82B0B-9F39-46EB-B411-34B9D7B5A370}"/>
                </a:ext>
              </a:extLst>
            </p:cNvPr>
            <p:cNvSpPr txBox="1"/>
            <p:nvPr/>
          </p:nvSpPr>
          <p:spPr>
            <a:xfrm>
              <a:off x="792726" y="6042846"/>
              <a:ext cx="1097448" cy="56643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de-DE" sz="10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3134</a:t>
              </a:r>
            </a:p>
          </p:txBody>
        </p:sp>
        <p:cxnSp>
          <p:nvCxnSpPr>
            <p:cNvPr id="94" name="Gerader Verbinder 93">
              <a:extLst>
                <a:ext uri="{FF2B5EF4-FFF2-40B4-BE49-F238E27FC236}">
                  <a16:creationId xmlns:a16="http://schemas.microsoft.com/office/drawing/2014/main" id="{C308704B-3739-45B9-AD07-0F05F6EB033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72920" y="9086258"/>
              <a:ext cx="1476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feld 94">
              <a:extLst>
                <a:ext uri="{FF2B5EF4-FFF2-40B4-BE49-F238E27FC236}">
                  <a16:creationId xmlns:a16="http://schemas.microsoft.com/office/drawing/2014/main" id="{2CDDE492-7488-AC16-B177-EDABCA9F557C}"/>
                </a:ext>
              </a:extLst>
            </p:cNvPr>
            <p:cNvSpPr txBox="1"/>
            <p:nvPr/>
          </p:nvSpPr>
          <p:spPr>
            <a:xfrm>
              <a:off x="1175716" y="8803040"/>
              <a:ext cx="714459" cy="564548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de-DE" sz="10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</a:t>
              </a:r>
            </a:p>
          </p:txBody>
        </p:sp>
        <p:cxnSp>
          <p:nvCxnSpPr>
            <p:cNvPr id="96" name="Gerader Verbinder 95">
              <a:extLst>
                <a:ext uri="{FF2B5EF4-FFF2-40B4-BE49-F238E27FC236}">
                  <a16:creationId xmlns:a16="http://schemas.microsoft.com/office/drawing/2014/main" id="{10150B59-84AF-7FE5-F541-6D740D5A9E5B}"/>
                </a:ext>
              </a:extLst>
            </p:cNvPr>
            <p:cNvCxnSpPr>
              <a:cxnSpLocks/>
            </p:cNvCxnSpPr>
            <p:nvPr/>
          </p:nvCxnSpPr>
          <p:spPr>
            <a:xfrm>
              <a:off x="2961223" y="2533456"/>
              <a:ext cx="0" cy="3792616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Gerader Verbinder 96">
              <a:extLst>
                <a:ext uri="{FF2B5EF4-FFF2-40B4-BE49-F238E27FC236}">
                  <a16:creationId xmlns:a16="http://schemas.microsoft.com/office/drawing/2014/main" id="{2034D898-C04D-11DF-5A81-D49EAC09CA85}"/>
                </a:ext>
              </a:extLst>
            </p:cNvPr>
            <p:cNvCxnSpPr>
              <a:cxnSpLocks/>
            </p:cNvCxnSpPr>
            <p:nvPr/>
          </p:nvCxnSpPr>
          <p:spPr>
            <a:xfrm>
              <a:off x="3990748" y="2533452"/>
              <a:ext cx="0" cy="4409708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Gerader Verbinder 97">
              <a:extLst>
                <a:ext uri="{FF2B5EF4-FFF2-40B4-BE49-F238E27FC236}">
                  <a16:creationId xmlns:a16="http://schemas.microsoft.com/office/drawing/2014/main" id="{80612999-BCF4-A67A-E510-21C4837DA23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10203" y="2533455"/>
              <a:ext cx="0" cy="584807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Gerader Verbinder 98">
              <a:extLst>
                <a:ext uri="{FF2B5EF4-FFF2-40B4-BE49-F238E27FC236}">
                  <a16:creationId xmlns:a16="http://schemas.microsoft.com/office/drawing/2014/main" id="{F2A6C4C5-91E3-39B9-1170-FC2E409AE8AA}"/>
                </a:ext>
              </a:extLst>
            </p:cNvPr>
            <p:cNvCxnSpPr>
              <a:cxnSpLocks/>
            </p:cNvCxnSpPr>
            <p:nvPr/>
          </p:nvCxnSpPr>
          <p:spPr>
            <a:xfrm>
              <a:off x="6049798" y="2533457"/>
              <a:ext cx="0" cy="6552801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Gerader Verbinder 99">
              <a:extLst>
                <a:ext uri="{FF2B5EF4-FFF2-40B4-BE49-F238E27FC236}">
                  <a16:creationId xmlns:a16="http://schemas.microsoft.com/office/drawing/2014/main" id="{5FA3BF45-22A3-131F-2D03-16917C8D5CAF}"/>
                </a:ext>
              </a:extLst>
            </p:cNvPr>
            <p:cNvCxnSpPr>
              <a:cxnSpLocks/>
            </p:cNvCxnSpPr>
            <p:nvPr/>
          </p:nvCxnSpPr>
          <p:spPr>
            <a:xfrm>
              <a:off x="11197423" y="4162110"/>
              <a:ext cx="0" cy="2812002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Gerader Verbinder 100">
              <a:extLst>
                <a:ext uri="{FF2B5EF4-FFF2-40B4-BE49-F238E27FC236}">
                  <a16:creationId xmlns:a16="http://schemas.microsoft.com/office/drawing/2014/main" id="{BE795005-BBB7-4525-3B11-862C74C8F5DF}"/>
                </a:ext>
              </a:extLst>
            </p:cNvPr>
            <p:cNvCxnSpPr>
              <a:cxnSpLocks/>
            </p:cNvCxnSpPr>
            <p:nvPr/>
          </p:nvCxnSpPr>
          <p:spPr>
            <a:xfrm>
              <a:off x="7079323" y="3610965"/>
              <a:ext cx="0" cy="272146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Gerader Verbinder 101">
              <a:extLst>
                <a:ext uri="{FF2B5EF4-FFF2-40B4-BE49-F238E27FC236}">
                  <a16:creationId xmlns:a16="http://schemas.microsoft.com/office/drawing/2014/main" id="{184FB429-3B4B-6D9C-D224-8B3FA7AF06A3}"/>
                </a:ext>
              </a:extLst>
            </p:cNvPr>
            <p:cNvCxnSpPr>
              <a:cxnSpLocks/>
            </p:cNvCxnSpPr>
            <p:nvPr/>
          </p:nvCxnSpPr>
          <p:spPr>
            <a:xfrm>
              <a:off x="8108848" y="3601302"/>
              <a:ext cx="0" cy="331680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Gerader Verbinder 102">
              <a:extLst>
                <a:ext uri="{FF2B5EF4-FFF2-40B4-BE49-F238E27FC236}">
                  <a16:creationId xmlns:a16="http://schemas.microsoft.com/office/drawing/2014/main" id="{C0C20520-B30A-EACD-E73F-EAE6B1D4C533}"/>
                </a:ext>
              </a:extLst>
            </p:cNvPr>
            <p:cNvCxnSpPr>
              <a:cxnSpLocks/>
            </p:cNvCxnSpPr>
            <p:nvPr/>
          </p:nvCxnSpPr>
          <p:spPr>
            <a:xfrm>
              <a:off x="9138373" y="3610965"/>
              <a:ext cx="0" cy="477056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Gerader Verbinder 103">
              <a:extLst>
                <a:ext uri="{FF2B5EF4-FFF2-40B4-BE49-F238E27FC236}">
                  <a16:creationId xmlns:a16="http://schemas.microsoft.com/office/drawing/2014/main" id="{B77479FD-2BB5-AB57-929A-EBD8AA5AC4B6}"/>
                </a:ext>
              </a:extLst>
            </p:cNvPr>
            <p:cNvCxnSpPr>
              <a:cxnSpLocks/>
            </p:cNvCxnSpPr>
            <p:nvPr/>
          </p:nvCxnSpPr>
          <p:spPr>
            <a:xfrm>
              <a:off x="12226948" y="4151242"/>
              <a:ext cx="0" cy="49350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Gerader Verbinder 104">
              <a:extLst>
                <a:ext uri="{FF2B5EF4-FFF2-40B4-BE49-F238E27FC236}">
                  <a16:creationId xmlns:a16="http://schemas.microsoft.com/office/drawing/2014/main" id="{D3BE0FA0-BCA6-7E16-0689-919F4ABE5A72}"/>
                </a:ext>
              </a:extLst>
            </p:cNvPr>
            <p:cNvCxnSpPr>
              <a:cxnSpLocks/>
            </p:cNvCxnSpPr>
            <p:nvPr/>
          </p:nvCxnSpPr>
          <p:spPr>
            <a:xfrm>
              <a:off x="10167898" y="3626354"/>
              <a:ext cx="0" cy="5459904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Gerader Verbinder 105">
              <a:extLst>
                <a:ext uri="{FF2B5EF4-FFF2-40B4-BE49-F238E27FC236}">
                  <a16:creationId xmlns:a16="http://schemas.microsoft.com/office/drawing/2014/main" id="{74544FAE-0AA4-CB79-F6E9-0678CF31C915}"/>
                </a:ext>
              </a:extLst>
            </p:cNvPr>
            <p:cNvCxnSpPr>
              <a:cxnSpLocks/>
            </p:cNvCxnSpPr>
            <p:nvPr/>
          </p:nvCxnSpPr>
          <p:spPr>
            <a:xfrm>
              <a:off x="15315523" y="6940902"/>
              <a:ext cx="0" cy="214535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Gerader Verbinder 106">
              <a:extLst>
                <a:ext uri="{FF2B5EF4-FFF2-40B4-BE49-F238E27FC236}">
                  <a16:creationId xmlns:a16="http://schemas.microsoft.com/office/drawing/2014/main" id="{DF095DAD-28D5-E9B1-7BAC-3D7F4EA74B56}"/>
                </a:ext>
              </a:extLst>
            </p:cNvPr>
            <p:cNvCxnSpPr>
              <a:cxnSpLocks/>
            </p:cNvCxnSpPr>
            <p:nvPr/>
          </p:nvCxnSpPr>
          <p:spPr>
            <a:xfrm>
              <a:off x="16345044" y="8381531"/>
              <a:ext cx="0" cy="704727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Gerader Verbinder 107">
              <a:extLst>
                <a:ext uri="{FF2B5EF4-FFF2-40B4-BE49-F238E27FC236}">
                  <a16:creationId xmlns:a16="http://schemas.microsoft.com/office/drawing/2014/main" id="{9A04843B-3DDF-6B8E-2672-26191F8A1E42}"/>
                </a:ext>
              </a:extLst>
            </p:cNvPr>
            <p:cNvCxnSpPr>
              <a:cxnSpLocks/>
            </p:cNvCxnSpPr>
            <p:nvPr/>
          </p:nvCxnSpPr>
          <p:spPr>
            <a:xfrm>
              <a:off x="13256473" y="6332425"/>
              <a:ext cx="0" cy="204910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Gerader Verbinder 108">
              <a:extLst>
                <a:ext uri="{FF2B5EF4-FFF2-40B4-BE49-F238E27FC236}">
                  <a16:creationId xmlns:a16="http://schemas.microsoft.com/office/drawing/2014/main" id="{4F60A1F1-DE6B-02F4-57BF-199C7FCCF2F2}"/>
                </a:ext>
              </a:extLst>
            </p:cNvPr>
            <p:cNvCxnSpPr>
              <a:cxnSpLocks/>
            </p:cNvCxnSpPr>
            <p:nvPr/>
          </p:nvCxnSpPr>
          <p:spPr>
            <a:xfrm>
              <a:off x="14285998" y="6332425"/>
              <a:ext cx="0" cy="274130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feld 109">
              <a:extLst>
                <a:ext uri="{FF2B5EF4-FFF2-40B4-BE49-F238E27FC236}">
                  <a16:creationId xmlns:a16="http://schemas.microsoft.com/office/drawing/2014/main" id="{B59677BB-9747-9722-F162-D48BB009665B}"/>
                </a:ext>
              </a:extLst>
            </p:cNvPr>
            <p:cNvSpPr txBox="1"/>
            <p:nvPr/>
          </p:nvSpPr>
          <p:spPr>
            <a:xfrm rot="16200000">
              <a:off x="15934729" y="8406075"/>
              <a:ext cx="1228879" cy="648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80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1081</a:t>
              </a:r>
            </a:p>
          </p:txBody>
        </p:sp>
        <p:sp>
          <p:nvSpPr>
            <p:cNvPr id="111" name="Textfeld 110">
              <a:extLst>
                <a:ext uri="{FF2B5EF4-FFF2-40B4-BE49-F238E27FC236}">
                  <a16:creationId xmlns:a16="http://schemas.microsoft.com/office/drawing/2014/main" id="{727D630C-D701-B819-1EF0-90F032AABF21}"/>
                </a:ext>
              </a:extLst>
            </p:cNvPr>
            <p:cNvSpPr txBox="1"/>
            <p:nvPr/>
          </p:nvSpPr>
          <p:spPr>
            <a:xfrm rot="16200000">
              <a:off x="15017867" y="7282757"/>
              <a:ext cx="1056071" cy="689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3062</a:t>
              </a:r>
            </a:p>
          </p:txBody>
        </p:sp>
        <p:sp>
          <p:nvSpPr>
            <p:cNvPr id="112" name="Textfeld 111">
              <a:extLst>
                <a:ext uri="{FF2B5EF4-FFF2-40B4-BE49-F238E27FC236}">
                  <a16:creationId xmlns:a16="http://schemas.microsoft.com/office/drawing/2014/main" id="{1058E6F0-CECC-89C1-14F8-5DBACDD85BF1}"/>
                </a:ext>
              </a:extLst>
            </p:cNvPr>
            <p:cNvSpPr txBox="1"/>
            <p:nvPr/>
          </p:nvSpPr>
          <p:spPr>
            <a:xfrm rot="16200000">
              <a:off x="13989477" y="7282757"/>
              <a:ext cx="1056071" cy="689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3134</a:t>
              </a:r>
            </a:p>
          </p:txBody>
        </p:sp>
        <p:sp>
          <p:nvSpPr>
            <p:cNvPr id="113" name="Textfeld 112">
              <a:extLst>
                <a:ext uri="{FF2B5EF4-FFF2-40B4-BE49-F238E27FC236}">
                  <a16:creationId xmlns:a16="http://schemas.microsoft.com/office/drawing/2014/main" id="{DFF8C93E-DF90-D099-B129-7C215EF5D3F6}"/>
                </a:ext>
              </a:extLst>
            </p:cNvPr>
            <p:cNvSpPr txBox="1"/>
            <p:nvPr/>
          </p:nvSpPr>
          <p:spPr>
            <a:xfrm rot="16200000">
              <a:off x="9890313" y="4792257"/>
              <a:ext cx="1056071" cy="689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5605</a:t>
              </a:r>
            </a:p>
          </p:txBody>
        </p:sp>
        <p:sp>
          <p:nvSpPr>
            <p:cNvPr id="114" name="Textfeld 113">
              <a:extLst>
                <a:ext uri="{FF2B5EF4-FFF2-40B4-BE49-F238E27FC236}">
                  <a16:creationId xmlns:a16="http://schemas.microsoft.com/office/drawing/2014/main" id="{9E168FB3-8C99-A42B-05D5-95C4C7C112ED}"/>
                </a:ext>
              </a:extLst>
            </p:cNvPr>
            <p:cNvSpPr txBox="1"/>
            <p:nvPr/>
          </p:nvSpPr>
          <p:spPr>
            <a:xfrm rot="16200000">
              <a:off x="5744349" y="2820999"/>
              <a:ext cx="1056071" cy="689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5673</a:t>
              </a:r>
            </a:p>
          </p:txBody>
        </p:sp>
        <p:sp>
          <p:nvSpPr>
            <p:cNvPr id="115" name="Textfeld 114">
              <a:extLst>
                <a:ext uri="{FF2B5EF4-FFF2-40B4-BE49-F238E27FC236}">
                  <a16:creationId xmlns:a16="http://schemas.microsoft.com/office/drawing/2014/main" id="{BE76C8F0-9766-F9B9-B283-025821381736}"/>
                </a:ext>
              </a:extLst>
            </p:cNvPr>
            <p:cNvSpPr txBox="1"/>
            <p:nvPr/>
          </p:nvSpPr>
          <p:spPr>
            <a:xfrm rot="16200000">
              <a:off x="2657068" y="2820999"/>
              <a:ext cx="1056071" cy="689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2539</a:t>
              </a:r>
            </a:p>
          </p:txBody>
        </p:sp>
        <p:sp>
          <p:nvSpPr>
            <p:cNvPr id="116" name="Textfeld 115">
              <a:extLst>
                <a:ext uri="{FF2B5EF4-FFF2-40B4-BE49-F238E27FC236}">
                  <a16:creationId xmlns:a16="http://schemas.microsoft.com/office/drawing/2014/main" id="{F09C290B-1CFF-D576-6B5C-C6C178A3C35F}"/>
                </a:ext>
              </a:extLst>
            </p:cNvPr>
            <p:cNvSpPr txBox="1"/>
            <p:nvPr/>
          </p:nvSpPr>
          <p:spPr>
            <a:xfrm rot="16200000">
              <a:off x="3710692" y="2820999"/>
              <a:ext cx="1056071" cy="689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2611</a:t>
              </a:r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E26BBE11-04C8-72DE-8FE4-E858ECC5025B}"/>
                </a:ext>
              </a:extLst>
            </p:cNvPr>
            <p:cNvSpPr txBox="1"/>
            <p:nvPr/>
          </p:nvSpPr>
          <p:spPr>
            <a:xfrm rot="16200000">
              <a:off x="4618332" y="2820999"/>
              <a:ext cx="1056071" cy="689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4592</a:t>
              </a:r>
            </a:p>
          </p:txBody>
        </p:sp>
        <p:sp>
          <p:nvSpPr>
            <p:cNvPr id="118" name="Textfeld 117">
              <a:extLst>
                <a:ext uri="{FF2B5EF4-FFF2-40B4-BE49-F238E27FC236}">
                  <a16:creationId xmlns:a16="http://schemas.microsoft.com/office/drawing/2014/main" id="{BB32320B-6765-5B49-E446-41FD6C67346D}"/>
                </a:ext>
              </a:extLst>
            </p:cNvPr>
            <p:cNvSpPr txBox="1"/>
            <p:nvPr/>
          </p:nvSpPr>
          <p:spPr>
            <a:xfrm rot="16200000">
              <a:off x="6803783" y="4787743"/>
              <a:ext cx="1056071" cy="689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2471</a:t>
              </a:r>
            </a:p>
          </p:txBody>
        </p:sp>
        <p:sp>
          <p:nvSpPr>
            <p:cNvPr id="119" name="Textfeld 118">
              <a:extLst>
                <a:ext uri="{FF2B5EF4-FFF2-40B4-BE49-F238E27FC236}">
                  <a16:creationId xmlns:a16="http://schemas.microsoft.com/office/drawing/2014/main" id="{B2FE2CFE-CD3D-2572-F09A-CF2A9CEDF763}"/>
                </a:ext>
              </a:extLst>
            </p:cNvPr>
            <p:cNvSpPr txBox="1"/>
            <p:nvPr/>
          </p:nvSpPr>
          <p:spPr>
            <a:xfrm rot="16200000">
              <a:off x="7846265" y="4792257"/>
              <a:ext cx="1056071" cy="689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2543</a:t>
              </a:r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98A31185-3402-6E82-725C-EBF72CC16E30}"/>
                </a:ext>
              </a:extLst>
            </p:cNvPr>
            <p:cNvSpPr txBox="1"/>
            <p:nvPr/>
          </p:nvSpPr>
          <p:spPr>
            <a:xfrm rot="16200000">
              <a:off x="8866497" y="4792257"/>
              <a:ext cx="1056071" cy="689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4524</a:t>
              </a:r>
            </a:p>
          </p:txBody>
        </p:sp>
        <p:sp>
          <p:nvSpPr>
            <p:cNvPr id="121" name="Textfeld 120">
              <a:extLst>
                <a:ext uri="{FF2B5EF4-FFF2-40B4-BE49-F238E27FC236}">
                  <a16:creationId xmlns:a16="http://schemas.microsoft.com/office/drawing/2014/main" id="{6C34921C-7E08-6F56-1B73-D6065F1B21F2}"/>
                </a:ext>
              </a:extLst>
            </p:cNvPr>
            <p:cNvSpPr txBox="1"/>
            <p:nvPr/>
          </p:nvSpPr>
          <p:spPr>
            <a:xfrm rot="16200000">
              <a:off x="10913377" y="4792257"/>
              <a:ext cx="1056071" cy="689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2541</a:t>
              </a:r>
            </a:p>
          </p:txBody>
        </p:sp>
        <p:sp>
          <p:nvSpPr>
            <p:cNvPr id="122" name="Textfeld 121">
              <a:extLst>
                <a:ext uri="{FF2B5EF4-FFF2-40B4-BE49-F238E27FC236}">
                  <a16:creationId xmlns:a16="http://schemas.microsoft.com/office/drawing/2014/main" id="{3C48CE27-F628-9251-D6C3-205E7FB06987}"/>
                </a:ext>
              </a:extLst>
            </p:cNvPr>
            <p:cNvSpPr txBox="1"/>
            <p:nvPr/>
          </p:nvSpPr>
          <p:spPr>
            <a:xfrm rot="16200000">
              <a:off x="12973553" y="7282757"/>
              <a:ext cx="1056071" cy="689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2053</a:t>
              </a:r>
            </a:p>
          </p:txBody>
        </p:sp>
        <p:sp>
          <p:nvSpPr>
            <p:cNvPr id="124" name="Textfeld 123">
              <a:extLst>
                <a:ext uri="{FF2B5EF4-FFF2-40B4-BE49-F238E27FC236}">
                  <a16:creationId xmlns:a16="http://schemas.microsoft.com/office/drawing/2014/main" id="{31138623-DDC8-1C54-E9D0-EA401F22C207}"/>
                </a:ext>
              </a:extLst>
            </p:cNvPr>
            <p:cNvSpPr txBox="1"/>
            <p:nvPr/>
          </p:nvSpPr>
          <p:spPr>
            <a:xfrm rot="16200000">
              <a:off x="11951188" y="4792257"/>
              <a:ext cx="1056071" cy="689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5603</a:t>
              </a:r>
            </a:p>
          </p:txBody>
        </p:sp>
      </p:grpSp>
      <p:sp>
        <p:nvSpPr>
          <p:cNvPr id="125" name="Textfeld 124">
            <a:extLst>
              <a:ext uri="{FF2B5EF4-FFF2-40B4-BE49-F238E27FC236}">
                <a16:creationId xmlns:a16="http://schemas.microsoft.com/office/drawing/2014/main" id="{1D9ABCA8-EC02-0F0E-5D30-114D2B8576EE}"/>
              </a:ext>
            </a:extLst>
          </p:cNvPr>
          <p:cNvSpPr txBox="1"/>
          <p:nvPr/>
        </p:nvSpPr>
        <p:spPr>
          <a:xfrm>
            <a:off x="633416" y="1297106"/>
            <a:ext cx="1333500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100">
                <a:latin typeface="Open Sans"/>
                <a:ea typeface="Open Sans"/>
                <a:cs typeface="Open Sans"/>
              </a:rPr>
              <a:t>Energia in keV</a:t>
            </a:r>
            <a:endParaRPr lang="en-GB" sz="1100">
              <a:latin typeface="Open Sans"/>
              <a:ea typeface="Open Sans"/>
              <a:cs typeface="Open Sans"/>
            </a:endParaRPr>
          </a:p>
        </p:txBody>
      </p:sp>
      <p:grpSp>
        <p:nvGrpSpPr>
          <p:cNvPr id="141" name="Gruppieren 140">
            <a:extLst>
              <a:ext uri="{FF2B5EF4-FFF2-40B4-BE49-F238E27FC236}">
                <a16:creationId xmlns:a16="http://schemas.microsoft.com/office/drawing/2014/main" id="{1490E06B-D6E4-DC31-176A-6A4DAF4411E5}"/>
              </a:ext>
            </a:extLst>
          </p:cNvPr>
          <p:cNvGrpSpPr/>
          <p:nvPr/>
        </p:nvGrpSpPr>
        <p:grpSpPr>
          <a:xfrm>
            <a:off x="721219" y="5250144"/>
            <a:ext cx="5414400" cy="1387161"/>
            <a:chOff x="722458" y="5097744"/>
            <a:chExt cx="5414400" cy="1387161"/>
          </a:xfrm>
        </p:grpSpPr>
        <p:sp>
          <p:nvSpPr>
            <p:cNvPr id="3" name="Rechteck: abgerundete Ecken 2">
              <a:extLst>
                <a:ext uri="{FF2B5EF4-FFF2-40B4-BE49-F238E27FC236}">
                  <a16:creationId xmlns:a16="http://schemas.microsoft.com/office/drawing/2014/main" id="{0718DADD-4F39-3D10-8200-EDE3BCAFAB96}"/>
                </a:ext>
              </a:extLst>
            </p:cNvPr>
            <p:cNvSpPr/>
            <p:nvPr/>
          </p:nvSpPr>
          <p:spPr>
            <a:xfrm>
              <a:off x="728629" y="5309338"/>
              <a:ext cx="5400000" cy="1175567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07000"/>
                </a:lnSpc>
                <a:spcBef>
                  <a:spcPts val="600"/>
                </a:spcBef>
                <a:spcAft>
                  <a:spcPts val="600"/>
                </a:spcAft>
              </a:pPr>
              <a:br>
                <a:rPr lang="de-DE" sz="900">
                  <a:solidFill>
                    <a:schemeClr val="tx1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Times New Roman" panose="02020603050405020304" pitchFamily="18" charset="0"/>
                </a:rPr>
              </a:br>
              <a:endParaRPr lang="de-DE" sz="900">
                <a:solidFill>
                  <a:schemeClr val="tx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7" name="Rechteck 126">
              <a:extLst>
                <a:ext uri="{FF2B5EF4-FFF2-40B4-BE49-F238E27FC236}">
                  <a16:creationId xmlns:a16="http://schemas.microsoft.com/office/drawing/2014/main" id="{B85B6C2C-0210-0D2B-7F5F-91794A84164E}"/>
                </a:ext>
              </a:extLst>
            </p:cNvPr>
            <p:cNvSpPr/>
            <p:nvPr/>
          </p:nvSpPr>
          <p:spPr>
            <a:xfrm>
              <a:off x="722458" y="5112361"/>
              <a:ext cx="5414400" cy="197758"/>
            </a:xfrm>
            <a:prstGeom prst="rect">
              <a:avLst/>
            </a:prstGeom>
            <a:pattFill prst="wdUpDiag">
              <a:fgClr>
                <a:schemeClr val="tx1">
                  <a:lumMod val="85000"/>
                  <a:lumOff val="15000"/>
                </a:schemeClr>
              </a:fgClr>
              <a:bgClr>
                <a:schemeClr val="tx1">
                  <a:lumMod val="95000"/>
                  <a:lumOff val="5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bg1"/>
                </a:solidFill>
              </a:endParaRPr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03D3B804-FC37-39EF-ACE2-A49BC3C1B6A7}"/>
                </a:ext>
              </a:extLst>
            </p:cNvPr>
            <p:cNvSpPr txBox="1"/>
            <p:nvPr/>
          </p:nvSpPr>
          <p:spPr>
            <a:xfrm>
              <a:off x="735313" y="5097744"/>
              <a:ext cx="2886932" cy="24622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de-DE" sz="1000" b="1">
                  <a:solidFill>
                    <a:schemeClr val="bg1"/>
                  </a:solidFill>
                  <a:latin typeface="Open Sans"/>
                  <a:ea typeface="Open Sans"/>
                  <a:cs typeface="Open Sans"/>
                </a:rPr>
                <a:t>Numero di </a:t>
              </a:r>
              <a:r>
                <a:rPr lang="de-DE" sz="1000" b="1" err="1">
                  <a:solidFill>
                    <a:schemeClr val="bg1"/>
                  </a:solidFill>
                  <a:latin typeface="Open Sans"/>
                  <a:ea typeface="Open Sans"/>
                  <a:cs typeface="Open Sans"/>
                </a:rPr>
                <a:t>proiettili</a:t>
              </a:r>
              <a:endParaRPr lang="de-DE" sz="1000" b="1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2" name="Textfeld 131">
                  <a:extLst>
                    <a:ext uri="{FF2B5EF4-FFF2-40B4-BE49-F238E27FC236}">
                      <a16:creationId xmlns:a16="http://schemas.microsoft.com/office/drawing/2014/main" id="{207779D9-D6EC-D7CC-F90D-C6C46389D5C9}"/>
                    </a:ext>
                  </a:extLst>
                </p:cNvPr>
                <p:cNvSpPr txBox="1"/>
                <p:nvPr/>
              </p:nvSpPr>
              <p:spPr>
                <a:xfrm>
                  <a:off x="3974307" y="5403494"/>
                  <a:ext cx="1860784" cy="1020446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algn="ctr">
                    <a:lnSpc>
                      <a:spcPct val="107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1000" b="1" i="1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bPr>
                          <m:e>
                            <m:r>
                              <a:rPr lang="de-DE" sz="1000" b="1" i="0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𝐍</m:t>
                            </m:r>
                          </m:e>
                          <m:sub>
                            <m:r>
                              <a:rPr lang="de-DE" sz="1000" b="1" i="0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𝐩</m:t>
                            </m:r>
                          </m:sub>
                        </m:sSub>
                        <m:d>
                          <m:dPr>
                            <m:ctrlPr>
                              <a:rPr lang="de-DE" sz="1000" b="1" i="1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lang="de-DE" sz="1000" b="1" i="0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𝐑𝐮𝐧</m:t>
                            </m:r>
                            <m:r>
                              <a:rPr lang="de-DE" sz="1000" b="1" i="0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lang="de-DE" sz="1000" b="1" i="0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</m:t>
                            </m:r>
                          </m:e>
                        </m:d>
                        <m:r>
                          <a:rPr lang="de-DE" sz="1000" b="1" i="0" smtClean="0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lang="de-DE" sz="1000" b="1" i="0" smtClean="0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𝟒𝟒𝟖𝟕𝟐𝟏𝟐</m:t>
                        </m:r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b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𝐍</m:t>
                            </m:r>
                          </m:e>
                          <m:sub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𝐩</m:t>
                            </m:r>
                          </m:sub>
                        </m:sSub>
                        <m:d>
                          <m:d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𝐑𝐮𝐧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lang="de-DE" sz="1000" b="1" i="1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𝟐</m:t>
                            </m:r>
                          </m:e>
                        </m:d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lang="de-DE" sz="1000" b="1" i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𝟒𝟎𝟗𝟎𝟑𝟔𝟑</m:t>
                        </m:r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b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𝐍</m:t>
                            </m:r>
                          </m:e>
                          <m:sub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𝐩</m:t>
                            </m:r>
                          </m:sub>
                        </m:sSub>
                        <m:d>
                          <m:d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𝐑𝐮𝐧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lang="de-DE" sz="1000" b="1" i="1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𝟑</m:t>
                            </m:r>
                          </m:e>
                        </m:d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lang="de-DE" sz="1000" b="1" i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𝟒𝟎𝟐𝟔𝟗𝟎𝟖</m:t>
                        </m:r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b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𝐍</m:t>
                            </m:r>
                          </m:e>
                          <m:sub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𝐩</m:t>
                            </m:r>
                          </m:sub>
                        </m:sSub>
                        <m:d>
                          <m:d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𝐑𝐮𝐧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lang="de-DE" sz="1000" b="1" i="1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𝟒</m:t>
                            </m:r>
                          </m:e>
                        </m:d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lang="de-DE" sz="1000" b="1" i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𝟒𝟏𝟓𝟑𝟏𝟐𝟗</m:t>
                        </m:r>
                      </m:oMath>
                    </m:oMathPara>
                  </a14:m>
                  <a:endParaRPr lang="en-US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mc:Choice>
          <mc:Fallback xmlns="">
            <p:sp>
              <p:nvSpPr>
                <p:cNvPr id="132" name="Textfeld 131">
                  <a:extLst>
                    <a:ext uri="{FF2B5EF4-FFF2-40B4-BE49-F238E27FC236}">
                      <a16:creationId xmlns:a16="http://schemas.microsoft.com/office/drawing/2014/main" id="{207779D9-D6EC-D7CC-F90D-C6C46389D5C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4307" y="5403494"/>
                  <a:ext cx="1860784" cy="1020446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4" name="Gerader Verbinder 133">
              <a:extLst>
                <a:ext uri="{FF2B5EF4-FFF2-40B4-BE49-F238E27FC236}">
                  <a16:creationId xmlns:a16="http://schemas.microsoft.com/office/drawing/2014/main" id="{234C83BB-2B96-A2D1-609D-FD7CF1098B41}"/>
                </a:ext>
              </a:extLst>
            </p:cNvPr>
            <p:cNvCxnSpPr>
              <a:cxnSpLocks/>
            </p:cNvCxnSpPr>
            <p:nvPr/>
          </p:nvCxnSpPr>
          <p:spPr>
            <a:xfrm>
              <a:off x="3705955" y="5370303"/>
              <a:ext cx="0" cy="10536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CD30337A-4BAB-8E24-1FAE-0DD923D36B6D}"/>
              </a:ext>
            </a:extLst>
          </p:cNvPr>
          <p:cNvGrpSpPr/>
          <p:nvPr/>
        </p:nvGrpSpPr>
        <p:grpSpPr>
          <a:xfrm>
            <a:off x="720425" y="6762654"/>
            <a:ext cx="5414400" cy="1375022"/>
            <a:chOff x="721664" y="5109883"/>
            <a:chExt cx="5414400" cy="1375022"/>
          </a:xfrm>
        </p:grpSpPr>
        <p:sp>
          <p:nvSpPr>
            <p:cNvPr id="143" name="Rechteck: abgerundete Ecken 142">
              <a:extLst>
                <a:ext uri="{FF2B5EF4-FFF2-40B4-BE49-F238E27FC236}">
                  <a16:creationId xmlns:a16="http://schemas.microsoft.com/office/drawing/2014/main" id="{CE1DC043-3349-3168-9707-06B6A64DC1A1}"/>
                </a:ext>
              </a:extLst>
            </p:cNvPr>
            <p:cNvSpPr/>
            <p:nvPr/>
          </p:nvSpPr>
          <p:spPr>
            <a:xfrm>
              <a:off x="728629" y="5309338"/>
              <a:ext cx="5400000" cy="1175567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07000"/>
                </a:lnSpc>
                <a:spcBef>
                  <a:spcPts val="600"/>
                </a:spcBef>
                <a:spcAft>
                  <a:spcPts val="600"/>
                </a:spcAft>
              </a:pPr>
              <a:br>
                <a:rPr lang="de-DE" sz="900">
                  <a:solidFill>
                    <a:schemeClr val="tx1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Times New Roman" panose="02020603050405020304" pitchFamily="18" charset="0"/>
                </a:rPr>
              </a:br>
              <a:endParaRPr lang="de-DE" sz="900">
                <a:solidFill>
                  <a:schemeClr val="tx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4" name="Rechteck 143">
              <a:extLst>
                <a:ext uri="{FF2B5EF4-FFF2-40B4-BE49-F238E27FC236}">
                  <a16:creationId xmlns:a16="http://schemas.microsoft.com/office/drawing/2014/main" id="{F6F061D1-9713-7FDC-1BA1-B036E577D2C0}"/>
                </a:ext>
              </a:extLst>
            </p:cNvPr>
            <p:cNvSpPr/>
            <p:nvPr/>
          </p:nvSpPr>
          <p:spPr>
            <a:xfrm>
              <a:off x="721664" y="5112361"/>
              <a:ext cx="5414400" cy="197758"/>
            </a:xfrm>
            <a:prstGeom prst="rect">
              <a:avLst/>
            </a:prstGeom>
            <a:pattFill prst="wdUpDiag">
              <a:fgClr>
                <a:schemeClr val="tx1">
                  <a:lumMod val="85000"/>
                  <a:lumOff val="15000"/>
                </a:schemeClr>
              </a:fgClr>
              <a:bgClr>
                <a:schemeClr val="tx1">
                  <a:lumMod val="95000"/>
                  <a:lumOff val="5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bg1"/>
                </a:solidFill>
              </a:endParaRPr>
            </a:p>
          </p:txBody>
        </p:sp>
        <p:sp>
          <p:nvSpPr>
            <p:cNvPr id="145" name="Textfeld 144">
              <a:extLst>
                <a:ext uri="{FF2B5EF4-FFF2-40B4-BE49-F238E27FC236}">
                  <a16:creationId xmlns:a16="http://schemas.microsoft.com/office/drawing/2014/main" id="{EA7D4BB4-2CC8-8C31-44CA-5B5F6E843976}"/>
                </a:ext>
              </a:extLst>
            </p:cNvPr>
            <p:cNvSpPr txBox="1"/>
            <p:nvPr/>
          </p:nvSpPr>
          <p:spPr>
            <a:xfrm>
              <a:off x="735313" y="5109883"/>
              <a:ext cx="2886932" cy="24622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de-DE" sz="1000" b="1" err="1">
                  <a:solidFill>
                    <a:schemeClr val="bg1"/>
                  </a:solidFill>
                  <a:latin typeface="Open Sans"/>
                  <a:ea typeface="Open Sans"/>
                  <a:cs typeface="Open Sans"/>
                </a:rPr>
                <a:t>Probabilità</a:t>
              </a:r>
              <a:r>
                <a:rPr lang="de-DE" sz="1000" b="1">
                  <a:solidFill>
                    <a:schemeClr val="bg1"/>
                  </a:solidFill>
                  <a:latin typeface="Open Sans"/>
                  <a:ea typeface="Open Sans"/>
                  <a:cs typeface="Open Sans"/>
                </a:rPr>
                <a:t> di </a:t>
              </a:r>
              <a:r>
                <a:rPr lang="de-DE" sz="1000" b="1" err="1">
                  <a:solidFill>
                    <a:schemeClr val="bg1"/>
                  </a:solidFill>
                  <a:latin typeface="Open Sans"/>
                  <a:ea typeface="Open Sans"/>
                  <a:cs typeface="Open Sans"/>
                </a:rPr>
                <a:t>rivelazione</a:t>
              </a:r>
              <a:endParaRPr lang="de-DE" sz="1000" b="1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7" name="Textfeld 146">
                  <a:extLst>
                    <a:ext uri="{FF2B5EF4-FFF2-40B4-BE49-F238E27FC236}">
                      <a16:creationId xmlns:a16="http://schemas.microsoft.com/office/drawing/2014/main" id="{7C05DDB7-99B0-7BF9-B4E6-A24989334987}"/>
                    </a:ext>
                  </a:extLst>
                </p:cNvPr>
                <p:cNvSpPr txBox="1"/>
                <p:nvPr/>
              </p:nvSpPr>
              <p:spPr>
                <a:xfrm>
                  <a:off x="3974307" y="5403494"/>
                  <a:ext cx="1860784" cy="1020446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𝐩</m:t>
                        </m:r>
                        <m:d>
                          <m:d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𝟓𝟔𝟎𝟒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𝐤𝐞𝐕</m:t>
                            </m:r>
                          </m:e>
                        </m:d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𝟖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,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𝟐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p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−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𝟒</m:t>
                            </m:r>
                          </m:sup>
                        </m:sSup>
                      </m:oMath>
                      <m:oMath xmlns:m="http://schemas.openxmlformats.org/officeDocument/2006/math"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𝐩</m:t>
                        </m:r>
                        <m:d>
                          <m:d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𝟒𝟓𝟐𝟒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𝐤𝐞𝐕</m:t>
                            </m:r>
                          </m:e>
                        </m:d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𝟖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,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𝟕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p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−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𝟒</m:t>
                            </m:r>
                          </m:sup>
                        </m:sSup>
                      </m:oMath>
                      <m:oMath xmlns:m="http://schemas.openxmlformats.org/officeDocument/2006/math"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𝐩</m:t>
                        </m:r>
                        <m:d>
                          <m:d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𝟑𝟏𝟑𝟒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𝐤𝐞𝐕</m:t>
                            </m:r>
                          </m:e>
                        </m:d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𝟗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,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𝟖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p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−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𝟒</m:t>
                            </m:r>
                          </m:sup>
                        </m:sSup>
                      </m:oMath>
                      <m:oMath xmlns:m="http://schemas.openxmlformats.org/officeDocument/2006/math"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𝐩</m:t>
                        </m:r>
                        <m:d>
                          <m:d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𝟑𝟎𝟔𝟐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𝐤𝐞𝐕</m:t>
                            </m:r>
                          </m:e>
                        </m:d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𝟗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,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𝟗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p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−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𝟒</m:t>
                            </m:r>
                          </m:sup>
                        </m:sSup>
                      </m:oMath>
                      <m:oMath xmlns:m="http://schemas.openxmlformats.org/officeDocument/2006/math"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𝐩</m:t>
                        </m:r>
                        <m:d>
                          <m:d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𝟐𝟓𝟒𝟐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𝐤𝐞𝐕</m:t>
                            </m:r>
                          </m:e>
                        </m:d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𝟏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,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𝟎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p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−</m:t>
                            </m:r>
                            <m: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𝟑</m:t>
                            </m:r>
                          </m:sup>
                        </m:sSup>
                      </m:oMath>
                    </m:oMathPara>
                  </a14:m>
                  <a:endParaRPr lang="en-US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mc:Choice>
          <mc:Fallback xmlns="">
            <p:sp>
              <p:nvSpPr>
                <p:cNvPr id="147" name="Textfeld 146">
                  <a:extLst>
                    <a:ext uri="{FF2B5EF4-FFF2-40B4-BE49-F238E27FC236}">
                      <a16:creationId xmlns:a16="http://schemas.microsoft.com/office/drawing/2014/main" id="{7C05DDB7-99B0-7BF9-B4E6-A2498933498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4307" y="5403494"/>
                  <a:ext cx="1860784" cy="1020446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8" name="Gerader Verbinder 147">
              <a:extLst>
                <a:ext uri="{FF2B5EF4-FFF2-40B4-BE49-F238E27FC236}">
                  <a16:creationId xmlns:a16="http://schemas.microsoft.com/office/drawing/2014/main" id="{788C30BF-6AFE-369A-B063-9479057EC6F7}"/>
                </a:ext>
              </a:extLst>
            </p:cNvPr>
            <p:cNvCxnSpPr>
              <a:cxnSpLocks/>
            </p:cNvCxnSpPr>
            <p:nvPr/>
          </p:nvCxnSpPr>
          <p:spPr>
            <a:xfrm>
              <a:off x="3705955" y="5370303"/>
              <a:ext cx="0" cy="10536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C9735472-F610-E385-5718-C62802A5D5B5}"/>
              </a:ext>
            </a:extLst>
          </p:cNvPr>
          <p:cNvGrpSpPr/>
          <p:nvPr/>
        </p:nvGrpSpPr>
        <p:grpSpPr>
          <a:xfrm>
            <a:off x="720425" y="8244048"/>
            <a:ext cx="5414400" cy="1110210"/>
            <a:chOff x="721664" y="8091648"/>
            <a:chExt cx="5414400" cy="1110210"/>
          </a:xfrm>
        </p:grpSpPr>
        <p:sp>
          <p:nvSpPr>
            <p:cNvPr id="151" name="Rechteck 150">
              <a:extLst>
                <a:ext uri="{FF2B5EF4-FFF2-40B4-BE49-F238E27FC236}">
                  <a16:creationId xmlns:a16="http://schemas.microsoft.com/office/drawing/2014/main" id="{910CCA83-C177-5D29-69F1-69EF1D604285}"/>
                </a:ext>
              </a:extLst>
            </p:cNvPr>
            <p:cNvSpPr/>
            <p:nvPr/>
          </p:nvSpPr>
          <p:spPr>
            <a:xfrm>
              <a:off x="721664" y="8106265"/>
              <a:ext cx="5414400" cy="197758"/>
            </a:xfrm>
            <a:prstGeom prst="rect">
              <a:avLst/>
            </a:prstGeom>
            <a:pattFill prst="wdUpDiag">
              <a:fgClr>
                <a:schemeClr val="tx1">
                  <a:lumMod val="85000"/>
                  <a:lumOff val="15000"/>
                </a:schemeClr>
              </a:fgClr>
              <a:bgClr>
                <a:schemeClr val="tx1">
                  <a:lumMod val="95000"/>
                  <a:lumOff val="5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bg1"/>
                </a:solidFill>
              </a:endParaRPr>
            </a:p>
          </p:txBody>
        </p:sp>
        <p:sp>
          <p:nvSpPr>
            <p:cNvPr id="152" name="Textfeld 151">
              <a:extLst>
                <a:ext uri="{FF2B5EF4-FFF2-40B4-BE49-F238E27FC236}">
                  <a16:creationId xmlns:a16="http://schemas.microsoft.com/office/drawing/2014/main" id="{DD48155D-C116-ACF2-4E3C-0CE0116AA702}"/>
                </a:ext>
              </a:extLst>
            </p:cNvPr>
            <p:cNvSpPr txBox="1"/>
            <p:nvPr/>
          </p:nvSpPr>
          <p:spPr>
            <a:xfrm>
              <a:off x="735313" y="8091648"/>
              <a:ext cx="2886932" cy="24622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de-DE" sz="1000" b="1" err="1">
                  <a:solidFill>
                    <a:schemeClr val="bg1"/>
                  </a:solidFill>
                  <a:latin typeface="Open Sans"/>
                  <a:ea typeface="Open Sans"/>
                  <a:cs typeface="Open Sans"/>
                </a:rPr>
                <a:t>Densità</a:t>
              </a:r>
              <a:r>
                <a:rPr lang="de-DE" sz="1000" b="1">
                  <a:solidFill>
                    <a:schemeClr val="bg1"/>
                  </a:solidFill>
                  <a:latin typeface="Open Sans"/>
                  <a:ea typeface="Open Sans"/>
                  <a:cs typeface="Open Sans"/>
                </a:rPr>
                <a:t> del </a:t>
              </a:r>
              <a:r>
                <a:rPr lang="de-DE" sz="1000" b="1" err="1">
                  <a:solidFill>
                    <a:schemeClr val="bg1"/>
                  </a:solidFill>
                  <a:latin typeface="Open Sans"/>
                  <a:ea typeface="Open Sans"/>
                  <a:cs typeface="Open Sans"/>
                </a:rPr>
                <a:t>bersaglio</a:t>
              </a:r>
              <a:endParaRPr lang="de-DE" sz="1000" b="1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50" name="Rechteck: abgerundete Ecken 149">
              <a:extLst>
                <a:ext uri="{FF2B5EF4-FFF2-40B4-BE49-F238E27FC236}">
                  <a16:creationId xmlns:a16="http://schemas.microsoft.com/office/drawing/2014/main" id="{C5393AA8-4740-F30D-B3D1-36F9E0793046}"/>
                </a:ext>
              </a:extLst>
            </p:cNvPr>
            <p:cNvSpPr/>
            <p:nvPr/>
          </p:nvSpPr>
          <p:spPr>
            <a:xfrm>
              <a:off x="728629" y="8303242"/>
              <a:ext cx="5400000" cy="898616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07000"/>
                </a:lnSpc>
                <a:spcBef>
                  <a:spcPts val="600"/>
                </a:spcBef>
                <a:spcAft>
                  <a:spcPts val="600"/>
                </a:spcAft>
              </a:pPr>
              <a:br>
                <a:rPr lang="de-DE" sz="900">
                  <a:solidFill>
                    <a:schemeClr val="tx1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Times New Roman" panose="02020603050405020304" pitchFamily="18" charset="0"/>
                </a:rPr>
              </a:br>
              <a:endParaRPr lang="de-DE" sz="900">
                <a:solidFill>
                  <a:schemeClr val="tx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4" name="Textfeld 153">
                  <a:extLst>
                    <a:ext uri="{FF2B5EF4-FFF2-40B4-BE49-F238E27FC236}">
                      <a16:creationId xmlns:a16="http://schemas.microsoft.com/office/drawing/2014/main" id="{187A0E09-E3C9-574C-1C8F-890EAD060400}"/>
                    </a:ext>
                  </a:extLst>
                </p:cNvPr>
                <p:cNvSpPr txBox="1"/>
                <p:nvPr/>
              </p:nvSpPr>
              <p:spPr>
                <a:xfrm>
                  <a:off x="3974307" y="8375216"/>
                  <a:ext cx="1860784" cy="780040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𝐝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𝟑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p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𝟏𝟖</m:t>
                            </m:r>
                          </m:sup>
                        </m:sSup>
                        <m:f>
                          <m:f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fPr>
                          <m:num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𝐜𝐦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²</m:t>
                            </m:r>
                          </m:den>
                        </m:f>
                      </m:oMath>
                    </m:oMathPara>
                  </a14:m>
                  <a:endParaRPr lang="en-US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mc:Choice>
          <mc:Fallback xmlns="">
            <p:sp>
              <p:nvSpPr>
                <p:cNvPr id="154" name="Textfeld 153">
                  <a:extLst>
                    <a:ext uri="{FF2B5EF4-FFF2-40B4-BE49-F238E27FC236}">
                      <a16:creationId xmlns:a16="http://schemas.microsoft.com/office/drawing/2014/main" id="{187A0E09-E3C9-574C-1C8F-890EAD06040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4307" y="8375216"/>
                  <a:ext cx="1860784" cy="78004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5" name="Gerader Verbinder 154">
              <a:extLst>
                <a:ext uri="{FF2B5EF4-FFF2-40B4-BE49-F238E27FC236}">
                  <a16:creationId xmlns:a16="http://schemas.microsoft.com/office/drawing/2014/main" id="{21C70026-3A52-5958-2E81-9FE6EC7DF4F0}"/>
                </a:ext>
              </a:extLst>
            </p:cNvPr>
            <p:cNvCxnSpPr>
              <a:cxnSpLocks/>
            </p:cNvCxnSpPr>
            <p:nvPr/>
          </p:nvCxnSpPr>
          <p:spPr>
            <a:xfrm>
              <a:off x="3705955" y="8349844"/>
              <a:ext cx="0" cy="80541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itel 2">
            <a:extLst>
              <a:ext uri="{FF2B5EF4-FFF2-40B4-BE49-F238E27FC236}">
                <a16:creationId xmlns:a16="http://schemas.microsoft.com/office/drawing/2014/main" id="{4C5CF2F0-0CA7-2D95-DC82-8BEEC03C261B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de-DE" sz="1400" b="1" cap="none" err="1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Analisi</a:t>
            </a:r>
            <a:r>
              <a:rPr lang="de-DE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 </a:t>
            </a:r>
            <a:r>
              <a:rPr lang="de-DE" sz="1400" b="1" cap="none" err="1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Dati</a:t>
            </a:r>
            <a:r>
              <a:rPr lang="de-DE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 della </a:t>
            </a:r>
            <a:r>
              <a:rPr lang="de-DE" sz="1400" b="1" cap="none" err="1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reazione</a:t>
            </a:r>
            <a:r>
              <a:rPr lang="de-DE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de-DE" sz="1400" b="1" cap="none" baseline="30000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14</a:t>
            </a:r>
            <a:r>
              <a:rPr lang="de-DE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N(</a:t>
            </a:r>
            <a:r>
              <a:rPr lang="el-GR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α</a:t>
            </a:r>
            <a:r>
              <a:rPr lang="de-DE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,</a:t>
            </a:r>
            <a:r>
              <a:rPr lang="el-GR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γ</a:t>
            </a:r>
            <a:r>
              <a:rPr lang="de-DE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)</a:t>
            </a:r>
            <a:r>
              <a:rPr lang="de-DE" sz="1400" b="1" cap="none" baseline="30000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18</a:t>
            </a:r>
            <a:r>
              <a:rPr lang="de-DE" sz="1400" b="1" cap="none">
                <a:solidFill>
                  <a:srgbClr val="FF4343"/>
                </a:solidFill>
                <a:latin typeface="Open Sans"/>
                <a:ea typeface="Open Sans"/>
                <a:cs typeface="Open Sans"/>
              </a:rPr>
              <a:t>F  </a:t>
            </a:r>
            <a:endParaRPr lang="de-DE" sz="1400" b="1">
              <a:solidFill>
                <a:srgbClr val="FF434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Textfeld 35">
            <a:extLst>
              <a:ext uri="{FF2B5EF4-FFF2-40B4-BE49-F238E27FC236}">
                <a16:creationId xmlns:a16="http://schemas.microsoft.com/office/drawing/2014/main" id="{F88D8E8A-6109-5165-0DC2-75D756B0E56E}"/>
              </a:ext>
            </a:extLst>
          </p:cNvPr>
          <p:cNvSpPr txBox="1"/>
          <p:nvPr/>
        </p:nvSpPr>
        <p:spPr>
          <a:xfrm>
            <a:off x="718042" y="5532673"/>
            <a:ext cx="2933548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8100" lvl="1" algn="just"/>
            <a:r>
              <a:rPr lang="en-GB" sz="1000" dirty="0">
                <a:latin typeface="Open Sans"/>
                <a:ea typeface="Open Sans"/>
                <a:cs typeface="Open Sans"/>
              </a:rPr>
              <a:t>Il </a:t>
            </a:r>
            <a:r>
              <a:rPr lang="en-GB" sz="1000" dirty="0" err="1">
                <a:latin typeface="Open Sans"/>
                <a:ea typeface="Open Sans"/>
                <a:cs typeface="Open Sans"/>
              </a:rPr>
              <a:t>numero</a:t>
            </a:r>
            <a:r>
              <a:rPr lang="en-GB" sz="1000" dirty="0">
                <a:latin typeface="Open Sans"/>
                <a:ea typeface="Open Sans"/>
                <a:cs typeface="Open Sans"/>
              </a:rPr>
              <a:t> di </a:t>
            </a:r>
            <a:r>
              <a:rPr lang="en-GB" sz="1000" dirty="0" err="1">
                <a:latin typeface="Open Sans"/>
                <a:ea typeface="Open Sans"/>
                <a:cs typeface="Open Sans"/>
              </a:rPr>
              <a:t>proiettili</a:t>
            </a:r>
            <a:r>
              <a:rPr lang="en-GB" sz="1000" dirty="0">
                <a:latin typeface="Open Sans"/>
                <a:ea typeface="Open Sans"/>
                <a:cs typeface="Open Sans"/>
              </a:rPr>
              <a:t> </a:t>
            </a:r>
            <a:r>
              <a:rPr lang="en-GB" sz="1000" b="1" dirty="0">
                <a:latin typeface="Open Sans"/>
                <a:ea typeface="Open Sans"/>
                <a:cs typeface="Open Sans"/>
              </a:rPr>
              <a:t>N</a:t>
            </a:r>
            <a:r>
              <a:rPr lang="en-GB" sz="1000" b="1" baseline="-25000" dirty="0">
                <a:latin typeface="Open Sans"/>
                <a:ea typeface="Open Sans"/>
                <a:cs typeface="Open Sans"/>
              </a:rPr>
              <a:t>p </a:t>
            </a:r>
            <a:r>
              <a:rPr lang="en-GB" sz="1000" dirty="0">
                <a:latin typeface="Open Sans"/>
                <a:ea typeface="Open Sans"/>
                <a:cs typeface="Open Sans"/>
              </a:rPr>
              <a:t>indica il </a:t>
            </a:r>
            <a:r>
              <a:rPr lang="en-GB" sz="1000" dirty="0" err="1">
                <a:latin typeface="Open Sans"/>
                <a:ea typeface="Open Sans"/>
                <a:cs typeface="Open Sans"/>
              </a:rPr>
              <a:t>numero</a:t>
            </a:r>
            <a:r>
              <a:rPr lang="en-GB" sz="1000" dirty="0">
                <a:latin typeface="Open Sans"/>
                <a:ea typeface="Open Sans"/>
                <a:cs typeface="Open Sans"/>
              </a:rPr>
              <a:t> </a:t>
            </a:r>
            <a:r>
              <a:rPr lang="en-GB" sz="1000" dirty="0" err="1">
                <a:latin typeface="Open Sans"/>
                <a:ea typeface="Open Sans"/>
                <a:cs typeface="Open Sans"/>
              </a:rPr>
              <a:t>totale</a:t>
            </a:r>
            <a:r>
              <a:rPr lang="en-GB" sz="1000" dirty="0">
                <a:latin typeface="Open Sans"/>
                <a:ea typeface="Open Sans"/>
                <a:cs typeface="Open Sans"/>
              </a:rPr>
              <a:t> di nuclei </a:t>
            </a:r>
            <a:r>
              <a:rPr lang="en-GB" sz="1000" dirty="0" err="1">
                <a:latin typeface="Open Sans"/>
                <a:ea typeface="Open Sans"/>
                <a:cs typeface="Open Sans"/>
              </a:rPr>
              <a:t>proiettili</a:t>
            </a:r>
            <a:r>
              <a:rPr lang="en-GB" sz="1000" dirty="0">
                <a:latin typeface="Open Sans"/>
                <a:ea typeface="Open Sans"/>
                <a:cs typeface="Open Sans"/>
              </a:rPr>
              <a:t> </a:t>
            </a:r>
            <a:r>
              <a:rPr lang="en-GB" sz="1000" dirty="0" err="1">
                <a:latin typeface="Open Sans"/>
                <a:ea typeface="Open Sans"/>
                <a:cs typeface="Open Sans"/>
              </a:rPr>
              <a:t>che</a:t>
            </a:r>
            <a:r>
              <a:rPr lang="en-GB" sz="1000" dirty="0">
                <a:latin typeface="Open Sans"/>
                <a:ea typeface="Open Sans"/>
                <a:cs typeface="Open Sans"/>
              </a:rPr>
              <a:t> </a:t>
            </a:r>
            <a:r>
              <a:rPr lang="en-GB" sz="1000" b="1" dirty="0" err="1">
                <a:latin typeface="Open Sans"/>
                <a:ea typeface="Open Sans"/>
                <a:cs typeface="Open Sans"/>
              </a:rPr>
              <a:t>entrano</a:t>
            </a:r>
            <a:r>
              <a:rPr lang="en-GB" sz="1000" b="1" dirty="0">
                <a:latin typeface="Open Sans"/>
                <a:ea typeface="Open Sans"/>
                <a:cs typeface="Open Sans"/>
              </a:rPr>
              <a:t> </a:t>
            </a:r>
            <a:r>
              <a:rPr lang="en-GB" sz="1000" b="1" dirty="0" err="1">
                <a:latin typeface="Open Sans"/>
                <a:ea typeface="Open Sans"/>
                <a:cs typeface="Open Sans"/>
              </a:rPr>
              <a:t>nel</a:t>
            </a:r>
            <a:r>
              <a:rPr lang="en-GB" sz="1000" b="1" dirty="0">
                <a:latin typeface="Open Sans"/>
                <a:ea typeface="Open Sans"/>
                <a:cs typeface="Open Sans"/>
              </a:rPr>
              <a:t> </a:t>
            </a:r>
            <a:r>
              <a:rPr lang="en-GB" sz="1000" b="1" dirty="0" err="1">
                <a:latin typeface="Open Sans"/>
                <a:ea typeface="Open Sans"/>
                <a:cs typeface="Open Sans"/>
              </a:rPr>
              <a:t>bersaglio</a:t>
            </a:r>
            <a:r>
              <a:rPr lang="en-GB" sz="1000" dirty="0">
                <a:latin typeface="Open Sans"/>
                <a:ea typeface="Open Sans"/>
                <a:cs typeface="Open Sans"/>
              </a:rPr>
              <a:t>. </a:t>
            </a:r>
            <a:r>
              <a:rPr lang="en-GB" sz="1000" dirty="0" err="1">
                <a:latin typeface="Open Sans"/>
                <a:ea typeface="Open Sans"/>
                <a:cs typeface="Open Sans"/>
              </a:rPr>
              <a:t>Ogni</a:t>
            </a:r>
            <a:r>
              <a:rPr lang="en-GB" sz="1000" dirty="0">
                <a:latin typeface="Open Sans"/>
                <a:ea typeface="Open Sans"/>
                <a:cs typeface="Open Sans"/>
              </a:rPr>
              <a:t> </a:t>
            </a:r>
            <a:r>
              <a:rPr lang="en-GB" sz="1000" dirty="0" err="1">
                <a:latin typeface="Open Sans"/>
                <a:ea typeface="Open Sans"/>
                <a:cs typeface="Open Sans"/>
              </a:rPr>
              <a:t>proiettile</a:t>
            </a:r>
            <a:r>
              <a:rPr lang="en-GB" sz="1000" dirty="0">
                <a:latin typeface="Open Sans"/>
                <a:ea typeface="Open Sans"/>
                <a:cs typeface="Open Sans"/>
              </a:rPr>
              <a:t> </a:t>
            </a:r>
            <a:r>
              <a:rPr lang="en-GB" sz="1000" dirty="0" err="1">
                <a:latin typeface="Open Sans"/>
                <a:ea typeface="Open Sans"/>
                <a:cs typeface="Open Sans"/>
              </a:rPr>
              <a:t>innesca</a:t>
            </a:r>
            <a:r>
              <a:rPr lang="en-GB" sz="1000" dirty="0">
                <a:latin typeface="Open Sans"/>
                <a:ea typeface="Open Sans"/>
                <a:cs typeface="Open Sans"/>
              </a:rPr>
              <a:t> </a:t>
            </a:r>
            <a:r>
              <a:rPr lang="en-GB" sz="1000" dirty="0" err="1">
                <a:latin typeface="Open Sans"/>
                <a:ea typeface="Open Sans"/>
                <a:cs typeface="Open Sans"/>
              </a:rPr>
              <a:t>una</a:t>
            </a:r>
            <a:r>
              <a:rPr lang="en-GB" sz="1000" dirty="0">
                <a:latin typeface="Open Sans"/>
                <a:ea typeface="Open Sans"/>
                <a:cs typeface="Open Sans"/>
              </a:rPr>
              <a:t> </a:t>
            </a:r>
            <a:r>
              <a:rPr lang="en-GB" sz="1000" dirty="0" err="1">
                <a:latin typeface="Open Sans"/>
                <a:ea typeface="Open Sans"/>
                <a:cs typeface="Open Sans"/>
              </a:rPr>
              <a:t>reazione</a:t>
            </a:r>
            <a:r>
              <a:rPr lang="en-GB" sz="1000" dirty="0">
                <a:latin typeface="Open Sans"/>
                <a:ea typeface="Open Sans"/>
                <a:cs typeface="Open Sans"/>
              </a:rPr>
              <a:t> con </a:t>
            </a:r>
            <a:r>
              <a:rPr lang="en-GB" sz="1000" dirty="0" err="1">
                <a:latin typeface="Open Sans"/>
                <a:ea typeface="Open Sans"/>
                <a:cs typeface="Open Sans"/>
              </a:rPr>
              <a:t>una</a:t>
            </a:r>
            <a:r>
              <a:rPr lang="en-GB" sz="1000" dirty="0">
                <a:latin typeface="Open Sans"/>
                <a:ea typeface="Open Sans"/>
                <a:cs typeface="Open Sans"/>
              </a:rPr>
              <a:t> </a:t>
            </a:r>
            <a:r>
              <a:rPr lang="en-GB" sz="1000" dirty="0" err="1">
                <a:latin typeface="Open Sans"/>
                <a:ea typeface="Open Sans"/>
                <a:cs typeface="Open Sans"/>
              </a:rPr>
              <a:t>certa</a:t>
            </a:r>
            <a:r>
              <a:rPr lang="en-GB" sz="1000" dirty="0">
                <a:latin typeface="Open Sans"/>
                <a:ea typeface="Open Sans"/>
                <a:cs typeface="Open Sans"/>
              </a:rPr>
              <a:t> </a:t>
            </a:r>
            <a:r>
              <a:rPr lang="en-GB" sz="1000" dirty="0" err="1">
                <a:latin typeface="Open Sans"/>
                <a:ea typeface="Open Sans"/>
                <a:cs typeface="Open Sans"/>
              </a:rPr>
              <a:t>probabilità</a:t>
            </a:r>
            <a:r>
              <a:rPr lang="en-GB" sz="1000" dirty="0">
                <a:latin typeface="Open Sans"/>
                <a:ea typeface="Open Sans"/>
                <a:cs typeface="Open Sans"/>
              </a:rPr>
              <a:t>. Il </a:t>
            </a:r>
            <a:r>
              <a:rPr lang="en-GB" sz="1000" dirty="0" err="1">
                <a:latin typeface="Open Sans"/>
                <a:ea typeface="Open Sans"/>
                <a:cs typeface="Open Sans"/>
              </a:rPr>
              <a:t>numero</a:t>
            </a:r>
            <a:r>
              <a:rPr lang="en-GB" sz="1000" dirty="0">
                <a:latin typeface="Open Sans"/>
                <a:ea typeface="Open Sans"/>
                <a:cs typeface="Open Sans"/>
              </a:rPr>
              <a:t> di </a:t>
            </a:r>
            <a:r>
              <a:rPr lang="en-GB" sz="1000" dirty="0" err="1">
                <a:latin typeface="Open Sans"/>
                <a:ea typeface="Open Sans"/>
                <a:cs typeface="Open Sans"/>
              </a:rPr>
              <a:t>proiettili</a:t>
            </a:r>
            <a:r>
              <a:rPr lang="en-GB" sz="1000" dirty="0">
                <a:latin typeface="Open Sans"/>
                <a:ea typeface="Open Sans"/>
                <a:cs typeface="Open Sans"/>
              </a:rPr>
              <a:t> è </a:t>
            </a:r>
            <a:r>
              <a:rPr lang="en-GB" sz="1000" dirty="0" err="1">
                <a:latin typeface="Open Sans"/>
                <a:ea typeface="Open Sans"/>
                <a:cs typeface="Open Sans"/>
              </a:rPr>
              <a:t>diverso</a:t>
            </a:r>
            <a:r>
              <a:rPr lang="en-GB" sz="1000" dirty="0">
                <a:latin typeface="Open Sans"/>
                <a:ea typeface="Open Sans"/>
                <a:cs typeface="Open Sans"/>
              </a:rPr>
              <a:t> per </a:t>
            </a:r>
            <a:r>
              <a:rPr lang="en-GB" sz="1000" dirty="0" err="1">
                <a:latin typeface="Open Sans"/>
                <a:ea typeface="Open Sans"/>
                <a:cs typeface="Open Sans"/>
              </a:rPr>
              <a:t>ciascuna</a:t>
            </a:r>
            <a:r>
              <a:rPr lang="en-GB" sz="1000" dirty="0">
                <a:latin typeface="Open Sans"/>
                <a:ea typeface="Open Sans"/>
                <a:cs typeface="Open Sans"/>
              </a:rPr>
              <a:t> </a:t>
            </a:r>
            <a:r>
              <a:rPr lang="en-GB" sz="1000" dirty="0" err="1">
                <a:latin typeface="Open Sans"/>
                <a:ea typeface="Open Sans"/>
                <a:cs typeface="Open Sans"/>
              </a:rPr>
              <a:t>serie</a:t>
            </a:r>
            <a:r>
              <a:rPr lang="en-GB" sz="1000" dirty="0">
                <a:latin typeface="Open Sans"/>
                <a:ea typeface="Open Sans"/>
                <a:cs typeface="Open Sans"/>
              </a:rPr>
              <a:t> di </a:t>
            </a:r>
            <a:r>
              <a:rPr lang="en-GB" sz="1000" dirty="0" err="1">
                <a:latin typeface="Open Sans"/>
                <a:ea typeface="Open Sans"/>
                <a:cs typeface="Open Sans"/>
              </a:rPr>
              <a:t>misure</a:t>
            </a:r>
            <a:r>
              <a:rPr lang="en-GB" sz="1000" dirty="0">
                <a:latin typeface="Open Sans"/>
                <a:ea typeface="Open Sans"/>
                <a:cs typeface="Open Sans"/>
              </a:rPr>
              <a:t> (Run).</a:t>
            </a:r>
          </a:p>
        </p:txBody>
      </p:sp>
      <p:sp>
        <p:nvSpPr>
          <p:cNvPr id="18" name="Textfeld 35">
            <a:extLst>
              <a:ext uri="{FF2B5EF4-FFF2-40B4-BE49-F238E27FC236}">
                <a16:creationId xmlns:a16="http://schemas.microsoft.com/office/drawing/2014/main" id="{343646B0-D0B3-56F6-8F7E-4C3AC86DA011}"/>
              </a:ext>
            </a:extLst>
          </p:cNvPr>
          <p:cNvSpPr txBox="1"/>
          <p:nvPr/>
        </p:nvSpPr>
        <p:spPr>
          <a:xfrm>
            <a:off x="717629" y="7003499"/>
            <a:ext cx="2933548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8100" lvl="1" algn="just"/>
            <a:r>
              <a:rPr lang="en-GB" sz="1000">
                <a:latin typeface="Open Sans"/>
                <a:ea typeface="Open Sans"/>
                <a:cs typeface="Open Sans"/>
              </a:rPr>
              <a:t>La </a:t>
            </a:r>
            <a:r>
              <a:rPr lang="en-GB" sz="1000" err="1">
                <a:latin typeface="Open Sans"/>
                <a:ea typeface="Open Sans"/>
                <a:cs typeface="Open Sans"/>
              </a:rPr>
              <a:t>probabilità</a:t>
            </a:r>
            <a:r>
              <a:rPr lang="en-GB" sz="1000">
                <a:latin typeface="Open Sans"/>
                <a:ea typeface="Open Sans"/>
                <a:cs typeface="Open Sans"/>
              </a:rPr>
              <a:t> di </a:t>
            </a:r>
            <a:r>
              <a:rPr lang="en-GB" sz="1000" err="1">
                <a:latin typeface="Open Sans"/>
                <a:ea typeface="Open Sans"/>
                <a:cs typeface="Open Sans"/>
              </a:rPr>
              <a:t>rivelazione</a:t>
            </a:r>
            <a:r>
              <a:rPr lang="en-GB" sz="1000">
                <a:latin typeface="Open Sans"/>
                <a:ea typeface="Open Sans"/>
                <a:cs typeface="Open Sans"/>
              </a:rPr>
              <a:t> </a:t>
            </a:r>
            <a:r>
              <a:rPr lang="en-GB" sz="1000" b="1">
                <a:latin typeface="Open Sans"/>
                <a:ea typeface="Open Sans"/>
                <a:cs typeface="Open Sans"/>
              </a:rPr>
              <a:t>p</a:t>
            </a:r>
            <a:r>
              <a:rPr lang="en-GB" sz="1000">
                <a:latin typeface="Open Sans"/>
                <a:ea typeface="Open Sans"/>
                <a:cs typeface="Open Sans"/>
              </a:rPr>
              <a:t> o </a:t>
            </a:r>
            <a:r>
              <a:rPr lang="en-GB" sz="1000" err="1">
                <a:latin typeface="Open Sans"/>
                <a:ea typeface="Open Sans"/>
                <a:cs typeface="Open Sans"/>
              </a:rPr>
              <a:t>efficienza</a:t>
            </a:r>
            <a:r>
              <a:rPr lang="en-GB" sz="1000">
                <a:latin typeface="Open Sans"/>
                <a:ea typeface="Open Sans"/>
                <a:cs typeface="Open Sans"/>
              </a:rPr>
              <a:t> del </a:t>
            </a:r>
            <a:r>
              <a:rPr lang="en-GB" sz="1000" err="1">
                <a:latin typeface="Open Sans"/>
                <a:ea typeface="Open Sans"/>
                <a:cs typeface="Open Sans"/>
              </a:rPr>
              <a:t>rivelatore</a:t>
            </a:r>
            <a:r>
              <a:rPr lang="en-GB" sz="1000">
                <a:latin typeface="Open Sans"/>
                <a:ea typeface="Open Sans"/>
                <a:cs typeface="Open Sans"/>
              </a:rPr>
              <a:t> indica la </a:t>
            </a:r>
            <a:r>
              <a:rPr lang="en-GB" sz="1000" err="1">
                <a:latin typeface="Open Sans"/>
                <a:ea typeface="Open Sans"/>
                <a:cs typeface="Open Sans"/>
              </a:rPr>
              <a:t>probabilità</a:t>
            </a:r>
            <a:r>
              <a:rPr lang="en-GB" sz="1000">
                <a:latin typeface="Open Sans"/>
                <a:ea typeface="Open Sans"/>
                <a:cs typeface="Open Sans"/>
              </a:rPr>
              <a:t> </a:t>
            </a:r>
            <a:r>
              <a:rPr lang="en-GB" sz="1000" err="1">
                <a:latin typeface="Open Sans"/>
                <a:ea typeface="Open Sans"/>
                <a:cs typeface="Open Sans"/>
              </a:rPr>
              <a:t>che</a:t>
            </a:r>
            <a:r>
              <a:rPr lang="en-GB" sz="1000">
                <a:latin typeface="Open Sans"/>
                <a:ea typeface="Open Sans"/>
                <a:cs typeface="Open Sans"/>
              </a:rPr>
              <a:t> </a:t>
            </a:r>
            <a:r>
              <a:rPr lang="en-GB" sz="1000" err="1">
                <a:latin typeface="Open Sans"/>
                <a:ea typeface="Open Sans"/>
                <a:cs typeface="Open Sans"/>
              </a:rPr>
              <a:t>una</a:t>
            </a:r>
            <a:r>
              <a:rPr lang="en-GB" sz="1000">
                <a:latin typeface="Open Sans"/>
                <a:ea typeface="Open Sans"/>
                <a:cs typeface="Open Sans"/>
              </a:rPr>
              <a:t> </a:t>
            </a:r>
            <a:r>
              <a:rPr lang="en-GB" sz="1000" err="1">
                <a:latin typeface="Open Sans"/>
                <a:ea typeface="Open Sans"/>
                <a:cs typeface="Open Sans"/>
              </a:rPr>
              <a:t>reazione</a:t>
            </a:r>
            <a:r>
              <a:rPr lang="en-GB" sz="1000">
                <a:latin typeface="Open Sans"/>
                <a:ea typeface="Open Sans"/>
                <a:cs typeface="Open Sans"/>
              </a:rPr>
              <a:t> </a:t>
            </a:r>
            <a:r>
              <a:rPr lang="en-GB" sz="1000" err="1">
                <a:latin typeface="Open Sans"/>
                <a:ea typeface="Open Sans"/>
                <a:cs typeface="Open Sans"/>
              </a:rPr>
              <a:t>venga</a:t>
            </a:r>
            <a:r>
              <a:rPr lang="en-GB" sz="1000">
                <a:latin typeface="Open Sans"/>
                <a:ea typeface="Open Sans"/>
                <a:cs typeface="Open Sans"/>
              </a:rPr>
              <a:t> </a:t>
            </a:r>
            <a:r>
              <a:rPr lang="en-GB" sz="1000" err="1">
                <a:latin typeface="Open Sans"/>
                <a:ea typeface="Open Sans"/>
                <a:cs typeface="Open Sans"/>
              </a:rPr>
              <a:t>effettivamente</a:t>
            </a:r>
            <a:r>
              <a:rPr lang="en-GB" sz="1000">
                <a:latin typeface="Open Sans"/>
                <a:ea typeface="Open Sans"/>
                <a:cs typeface="Open Sans"/>
              </a:rPr>
              <a:t> </a:t>
            </a:r>
            <a:r>
              <a:rPr lang="en-GB" sz="1000" err="1">
                <a:latin typeface="Open Sans"/>
                <a:ea typeface="Open Sans"/>
                <a:cs typeface="Open Sans"/>
              </a:rPr>
              <a:t>registrata</a:t>
            </a:r>
            <a:r>
              <a:rPr lang="en-GB" sz="1000">
                <a:latin typeface="Open Sans"/>
                <a:ea typeface="Open Sans"/>
                <a:cs typeface="Open Sans"/>
              </a:rPr>
              <a:t>. La </a:t>
            </a:r>
            <a:r>
              <a:rPr lang="en-GB" sz="1000" err="1">
                <a:latin typeface="Open Sans"/>
                <a:ea typeface="Open Sans"/>
                <a:cs typeface="Open Sans"/>
              </a:rPr>
              <a:t>probabilità</a:t>
            </a:r>
            <a:r>
              <a:rPr lang="en-GB" sz="1000">
                <a:latin typeface="Open Sans"/>
                <a:ea typeface="Open Sans"/>
                <a:cs typeface="Open Sans"/>
              </a:rPr>
              <a:t> di </a:t>
            </a:r>
            <a:r>
              <a:rPr lang="en-GB" sz="1000" err="1">
                <a:latin typeface="Open Sans"/>
                <a:ea typeface="Open Sans"/>
                <a:cs typeface="Open Sans"/>
              </a:rPr>
              <a:t>rivelazione</a:t>
            </a:r>
            <a:r>
              <a:rPr lang="en-GB" sz="1000">
                <a:latin typeface="Open Sans"/>
                <a:ea typeface="Open Sans"/>
                <a:cs typeface="Open Sans"/>
              </a:rPr>
              <a:t> </a:t>
            </a:r>
            <a:r>
              <a:rPr lang="en-GB" sz="1000" err="1">
                <a:latin typeface="Open Sans"/>
                <a:ea typeface="Open Sans"/>
                <a:cs typeface="Open Sans"/>
              </a:rPr>
              <a:t>dipende</a:t>
            </a:r>
            <a:r>
              <a:rPr lang="en-GB" sz="1000">
                <a:latin typeface="Open Sans"/>
                <a:ea typeface="Open Sans"/>
                <a:cs typeface="Open Sans"/>
              </a:rPr>
              <a:t> </a:t>
            </a:r>
            <a:r>
              <a:rPr lang="en-GB" sz="1000" err="1">
                <a:latin typeface="Open Sans"/>
                <a:ea typeface="Open Sans"/>
                <a:cs typeface="Open Sans"/>
              </a:rPr>
              <a:t>dall'energia</a:t>
            </a:r>
            <a:r>
              <a:rPr lang="en-GB" sz="1000">
                <a:latin typeface="Open Sans"/>
                <a:ea typeface="Open Sans"/>
                <a:cs typeface="Open Sans"/>
              </a:rPr>
              <a:t> del </a:t>
            </a:r>
            <a:r>
              <a:rPr lang="en-GB" sz="1000" err="1">
                <a:latin typeface="Open Sans"/>
                <a:ea typeface="Open Sans"/>
                <a:cs typeface="Open Sans"/>
              </a:rPr>
              <a:t>fotone</a:t>
            </a:r>
            <a:r>
              <a:rPr lang="en-GB" sz="1000">
                <a:latin typeface="Open Sans"/>
                <a:ea typeface="Open Sans"/>
                <a:cs typeface="Open Sans"/>
              </a:rPr>
              <a:t> ed è </a:t>
            </a:r>
            <a:r>
              <a:rPr lang="en-GB" sz="1000" err="1">
                <a:latin typeface="Open Sans"/>
                <a:ea typeface="Open Sans"/>
                <a:cs typeface="Open Sans"/>
              </a:rPr>
              <a:t>differente</a:t>
            </a:r>
            <a:r>
              <a:rPr lang="en-GB" sz="1000">
                <a:latin typeface="Open Sans"/>
                <a:ea typeface="Open Sans"/>
                <a:cs typeface="Open Sans"/>
              </a:rPr>
              <a:t> per </a:t>
            </a:r>
            <a:r>
              <a:rPr lang="en-GB" sz="1000" err="1">
                <a:latin typeface="Open Sans"/>
                <a:ea typeface="Open Sans"/>
                <a:cs typeface="Open Sans"/>
              </a:rPr>
              <a:t>ciascuna</a:t>
            </a:r>
            <a:r>
              <a:rPr lang="en-GB" sz="1000">
                <a:latin typeface="Open Sans"/>
                <a:ea typeface="Open Sans"/>
                <a:cs typeface="Open Sans"/>
              </a:rPr>
              <a:t> </a:t>
            </a:r>
            <a:r>
              <a:rPr lang="en-GB" sz="1000" err="1">
                <a:latin typeface="Open Sans"/>
                <a:ea typeface="Open Sans"/>
                <a:cs typeface="Open Sans"/>
              </a:rPr>
              <a:t>transizione</a:t>
            </a:r>
            <a:r>
              <a:rPr lang="en-GB" sz="1000">
                <a:latin typeface="Open Sans"/>
                <a:ea typeface="Open Sans"/>
                <a:cs typeface="Open Sans"/>
              </a:rPr>
              <a:t>.</a:t>
            </a:r>
          </a:p>
        </p:txBody>
      </p:sp>
      <p:sp>
        <p:nvSpPr>
          <p:cNvPr id="20" name="Textfeld 35">
            <a:extLst>
              <a:ext uri="{FF2B5EF4-FFF2-40B4-BE49-F238E27FC236}">
                <a16:creationId xmlns:a16="http://schemas.microsoft.com/office/drawing/2014/main" id="{B4772F9E-5CBF-8120-F5CE-F36A0E7F630B}"/>
              </a:ext>
            </a:extLst>
          </p:cNvPr>
          <p:cNvSpPr txBox="1"/>
          <p:nvPr/>
        </p:nvSpPr>
        <p:spPr>
          <a:xfrm>
            <a:off x="723347" y="8541741"/>
            <a:ext cx="2933548" cy="7848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8100" lvl="1" algn="just"/>
            <a:r>
              <a:rPr lang="en-GB" sz="900" dirty="0">
                <a:latin typeface="Open Sans"/>
                <a:ea typeface="Open Sans"/>
                <a:cs typeface="Open Sans"/>
              </a:rPr>
              <a:t>La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densità</a:t>
            </a:r>
            <a:r>
              <a:rPr lang="en-GB" sz="900" dirty="0">
                <a:latin typeface="Open Sans"/>
                <a:ea typeface="Open Sans"/>
                <a:cs typeface="Open Sans"/>
              </a:rPr>
              <a:t> del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bersaglio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b="1" dirty="0">
                <a:latin typeface="Open Sans"/>
                <a:ea typeface="Open Sans"/>
                <a:cs typeface="Open Sans"/>
              </a:rPr>
              <a:t>d</a:t>
            </a:r>
            <a:r>
              <a:rPr lang="en-GB" sz="900" dirty="0">
                <a:latin typeface="Open Sans"/>
                <a:ea typeface="Open Sans"/>
                <a:cs typeface="Open Sans"/>
              </a:rPr>
              <a:t> indica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quante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particelle</a:t>
            </a:r>
            <a:r>
              <a:rPr lang="en-GB" sz="900" dirty="0">
                <a:latin typeface="Open Sans"/>
                <a:ea typeface="Open Sans"/>
                <a:cs typeface="Open Sans"/>
              </a:rPr>
              <a:t> (nuclei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atomici</a:t>
            </a:r>
            <a:r>
              <a:rPr lang="en-GB" sz="900" dirty="0">
                <a:latin typeface="Open Sans"/>
                <a:ea typeface="Open Sans"/>
                <a:cs typeface="Open Sans"/>
              </a:rPr>
              <a:t>)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si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trovano</a:t>
            </a:r>
            <a:r>
              <a:rPr lang="en-GB" sz="900" dirty="0">
                <a:latin typeface="Open Sans"/>
                <a:ea typeface="Open Sans"/>
                <a:cs typeface="Open Sans"/>
              </a:rPr>
              <a:t> in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una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certa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b="1" dirty="0">
                <a:latin typeface="Open Sans"/>
                <a:ea typeface="Open Sans"/>
                <a:cs typeface="Open Sans"/>
              </a:rPr>
              <a:t>area del </a:t>
            </a:r>
            <a:r>
              <a:rPr lang="en-GB" sz="900" b="1" dirty="0" err="1">
                <a:latin typeface="Open Sans"/>
                <a:ea typeface="Open Sans"/>
                <a:cs typeface="Open Sans"/>
              </a:rPr>
              <a:t>bersaglio</a:t>
            </a:r>
            <a:r>
              <a:rPr lang="en-GB" sz="900" dirty="0">
                <a:latin typeface="Open Sans"/>
                <a:ea typeface="Open Sans"/>
                <a:cs typeface="Open Sans"/>
              </a:rPr>
              <a:t>. La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densità</a:t>
            </a:r>
            <a:r>
              <a:rPr lang="en-GB" sz="900" dirty="0">
                <a:latin typeface="Open Sans"/>
                <a:ea typeface="Open Sans"/>
                <a:cs typeface="Open Sans"/>
              </a:rPr>
              <a:t> del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bersaglio</a:t>
            </a:r>
            <a:r>
              <a:rPr lang="en-GB" sz="900" dirty="0">
                <a:latin typeface="Open Sans"/>
                <a:ea typeface="Open Sans"/>
                <a:cs typeface="Open Sans"/>
              </a:rPr>
              <a:t> è la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stessa</a:t>
            </a:r>
            <a:r>
              <a:rPr lang="en-GB" sz="900" dirty="0">
                <a:latin typeface="Open Sans"/>
                <a:ea typeface="Open Sans"/>
                <a:cs typeface="Open Sans"/>
              </a:rPr>
              <a:t> per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tutte</a:t>
            </a:r>
            <a:r>
              <a:rPr lang="en-GB" sz="900" dirty="0">
                <a:latin typeface="Open Sans"/>
                <a:ea typeface="Open Sans"/>
                <a:cs typeface="Open Sans"/>
              </a:rPr>
              <a:t> le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serie</a:t>
            </a:r>
            <a:r>
              <a:rPr lang="en-GB" sz="900" dirty="0">
                <a:latin typeface="Open Sans"/>
                <a:ea typeface="Open Sans"/>
                <a:cs typeface="Open Sans"/>
              </a:rPr>
              <a:t> di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misure</a:t>
            </a:r>
            <a:r>
              <a:rPr lang="en-GB" sz="900" dirty="0">
                <a:latin typeface="Open Sans"/>
                <a:ea typeface="Open Sans"/>
                <a:cs typeface="Open Sans"/>
              </a:rPr>
              <a:t>,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poiché</a:t>
            </a:r>
            <a:r>
              <a:rPr lang="en-GB" sz="900" dirty="0">
                <a:latin typeface="Open Sans"/>
                <a:ea typeface="Open Sans"/>
                <a:cs typeface="Open Sans"/>
              </a:rPr>
              <a:t> è 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stato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usato</a:t>
            </a:r>
            <a:r>
              <a:rPr lang="en-GB" sz="900" dirty="0">
                <a:latin typeface="Open Sans"/>
                <a:ea typeface="Open Sans"/>
                <a:cs typeface="Open Sans"/>
              </a:rPr>
              <a:t> lo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stesso</a:t>
            </a:r>
            <a:r>
              <a:rPr lang="en-GB" sz="900" dirty="0">
                <a:latin typeface="Open Sans"/>
                <a:ea typeface="Open Sans"/>
                <a:cs typeface="Open Sans"/>
              </a:rPr>
              <a:t> </a:t>
            </a:r>
            <a:r>
              <a:rPr lang="en-GB" sz="900" dirty="0" err="1">
                <a:latin typeface="Open Sans"/>
                <a:ea typeface="Open Sans"/>
                <a:cs typeface="Open Sans"/>
              </a:rPr>
              <a:t>bersaglio</a:t>
            </a:r>
            <a:r>
              <a:rPr lang="en-GB" sz="900" dirty="0">
                <a:latin typeface="Open Sans"/>
                <a:ea typeface="Open Sans"/>
                <a:cs typeface="Open San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5364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93C833E8-3453-4819-98F6-9ECE7047E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340188"/>
            <a:ext cx="5768201" cy="611241"/>
          </a:xfrm>
        </p:spPr>
        <p:txBody>
          <a:bodyPr/>
          <a:lstStyle/>
          <a:p>
            <a:r>
              <a:rPr lang="de-DE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Corsa </a:t>
            </a:r>
            <a:r>
              <a:rPr lang="de-DE" sz="2000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dei</a:t>
            </a:r>
            <a:r>
              <a:rPr lang="de-DE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2000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Nuclidi</a:t>
            </a:r>
            <a:r>
              <a:rPr lang="de-DE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de-DE" sz="2000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Regolamento</a:t>
            </a:r>
            <a:endParaRPr lang="de-DE" sz="2000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2" name="Titel 2">
            <a:extLst>
              <a:ext uri="{FF2B5EF4-FFF2-40B4-BE49-F238E27FC236}">
                <a16:creationId xmlns:a16="http://schemas.microsoft.com/office/drawing/2014/main" id="{D9683AA3-2721-4CF3-81C2-31BCD69C4508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de-DE" sz="1400" b="1" cap="none" dirty="0">
                <a:solidFill>
                  <a:srgbClr val="FAC05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Come si </a:t>
            </a:r>
            <a:r>
              <a:rPr lang="de-DE" sz="1400" b="1" cap="none" dirty="0" err="1">
                <a:solidFill>
                  <a:srgbClr val="FAC05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creano</a:t>
            </a:r>
            <a:r>
              <a:rPr lang="de-DE" sz="1400" b="1" cap="none" dirty="0">
                <a:solidFill>
                  <a:srgbClr val="FAC05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400" b="1" cap="none" dirty="0" err="1">
                <a:solidFill>
                  <a:srgbClr val="FAC05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gli</a:t>
            </a:r>
            <a:r>
              <a:rPr lang="de-DE" sz="1400" b="1" cap="none" dirty="0">
                <a:solidFill>
                  <a:srgbClr val="FAC05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400" b="1" cap="none" dirty="0" err="1">
                <a:solidFill>
                  <a:srgbClr val="FAC05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elementi</a:t>
            </a:r>
            <a:r>
              <a:rPr lang="de-DE" sz="1400" b="1" cap="none" dirty="0">
                <a:solidFill>
                  <a:srgbClr val="FAC05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400" b="1" cap="none" dirty="0" err="1">
                <a:solidFill>
                  <a:srgbClr val="FAC05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pesanti</a:t>
            </a:r>
            <a:endParaRPr lang="de-DE" sz="1400" b="1" cap="none" dirty="0">
              <a:solidFill>
                <a:srgbClr val="FAC05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6" name="Picture 2">
            <a:extLst>
              <a:ext uri="{FF2B5EF4-FFF2-40B4-BE49-F238E27FC236}">
                <a16:creationId xmlns:a16="http://schemas.microsoft.com/office/drawing/2014/main" id="{CEC56EE9-1F49-6B5A-0342-1AF52CC13F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B72FA933-284C-2FE9-88AC-A64A6735C01D}"/>
              </a:ext>
            </a:extLst>
          </p:cNvPr>
          <p:cNvSpPr txBox="1"/>
          <p:nvPr/>
        </p:nvSpPr>
        <p:spPr>
          <a:xfrm>
            <a:off x="618312" y="968073"/>
            <a:ext cx="5501493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Scopo</a:t>
            </a:r>
            <a:r>
              <a:rPr lang="de-DE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del </a:t>
            </a:r>
            <a:r>
              <a:rPr lang="de-DE" sz="16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Gioco</a:t>
            </a:r>
            <a:br>
              <a:rPr lang="de-DE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Il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compito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del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giocatore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è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quello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produrre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l‘elemento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voluto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l‘aiuto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processi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cattura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neutronica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quindi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raggiungendolo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il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proprio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pedina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Cercate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raggiungere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il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traguardo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prima del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vostro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avversario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endParaRPr lang="de-DE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de-DE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Schema di </a:t>
            </a:r>
            <a:r>
              <a:rPr lang="de-DE" sz="16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Gioco</a:t>
            </a:r>
            <a:endParaRPr lang="de-DE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avanzare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nella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nucleosintesi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devi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cercare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scalare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 zona in alto 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destra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della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carta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nuclidi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cattura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neutronica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aiuterà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farlo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D’altra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cattura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neutronica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può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avvenire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solo con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determinate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probabilità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nuclei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instabili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potrebbero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decadere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prima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cattura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neutronica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possa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avvenire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Entrambi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giocatori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iniziano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il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primo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turno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contemporaneamente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seguendo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stessa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sequenza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azioni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Calcolare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il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rapporto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probabilità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per il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nucleo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cui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trova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è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ottenuto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confrontando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il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fattore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cattura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neutronica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con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quello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decadimento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del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nucleo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):</a:t>
            </a:r>
          </a:p>
          <a:p>
            <a:pPr marL="370060" indent="-370060">
              <a:buFont typeface="+mj-lt"/>
              <a:buAutoNum type="arabicPeriod"/>
            </a:pPr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70060" indent="-370060">
              <a:buFont typeface="+mj-lt"/>
              <a:buAutoNum type="arabicPeriod"/>
            </a:pP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Ognuno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individua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nella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tabella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quale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numero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dovrà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lanciare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affinché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cattura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neutronica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abbia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successo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Più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è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alto il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rapporto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probabilità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maggiori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saranno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le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possibilità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ottenere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cattura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neutronica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370060" indent="-370060">
              <a:buFont typeface="+mj-lt"/>
              <a:buAutoNum type="arabicPeriod"/>
            </a:pP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giocatori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alternano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tirare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dadi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per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cercare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ottenere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cattura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neutronica</a:t>
            </a:r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sono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due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possibili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risultati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827221" lvl="1" indent="-370060">
              <a:buFont typeface="+mj-lt"/>
              <a:buAutoNum type="arabicPeriod"/>
            </a:pP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 il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risultato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del dado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è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abbastanza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alto,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sì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può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fare un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movimento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cattura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neutronica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sulla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plancia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gioco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continuare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tirare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il dado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ripartendo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dal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passo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1. </a:t>
            </a:r>
          </a:p>
          <a:p>
            <a:pPr marL="827221" lvl="1" indent="-370060">
              <a:buFont typeface="+mj-lt"/>
              <a:buAutoNum type="arabicPeriod"/>
            </a:pP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 il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risultato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del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tiro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è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troppo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basso, il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nucleo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cui ci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trova 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decade.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Quindi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il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giocatore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muove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il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segnalino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accordo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con le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regole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del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decadimento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nucleare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de-DE" sz="1000" dirty="0">
                <a:solidFill>
                  <a:schemeClr val="accent6"/>
                </a:solidFill>
                <a:latin typeface="Symbol" pitchFamily="2" charset="2"/>
                <a:ea typeface="Open Sans" panose="020B0606030504020204" pitchFamily="34" charset="0"/>
                <a:cs typeface="Open Sans" panose="020B0606030504020204" pitchFamily="34" charset="0"/>
              </a:rPr>
              <a:t>b</a:t>
            </a:r>
            <a:r>
              <a:rPr lang="de-DE" sz="1000" baseline="300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de-DE" sz="1000" dirty="0" err="1">
                <a:solidFill>
                  <a:srgbClr val="39934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doppio</a:t>
            </a:r>
            <a:r>
              <a:rPr lang="de-DE" sz="1000" dirty="0">
                <a:solidFill>
                  <a:srgbClr val="39934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000" dirty="0">
                <a:solidFill>
                  <a:srgbClr val="399348"/>
                </a:solidFill>
                <a:latin typeface="Symbol" pitchFamily="2" charset="2"/>
                <a:ea typeface="Open Sans" panose="020B0606030504020204" pitchFamily="34" charset="0"/>
                <a:cs typeface="Open Sans" panose="020B0606030504020204" pitchFamily="34" charset="0"/>
              </a:rPr>
              <a:t>b</a:t>
            </a:r>
            <a:r>
              <a:rPr lang="de-DE" sz="1000" baseline="30000" dirty="0">
                <a:solidFill>
                  <a:srgbClr val="39934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de-DE" sz="1000" dirty="0">
                <a:solidFill>
                  <a:srgbClr val="39934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000" dirty="0">
                <a:solidFill>
                  <a:srgbClr val="5CB6D2"/>
                </a:solidFill>
                <a:latin typeface="Symbol" pitchFamily="2" charset="2"/>
                <a:ea typeface="Open Sans" panose="020B0606030504020204" pitchFamily="34" charset="0"/>
                <a:cs typeface="Open Sans" panose="020B0606030504020204" pitchFamily="34" charset="0"/>
              </a:rPr>
              <a:t>b</a:t>
            </a:r>
            <a:r>
              <a:rPr lang="de-DE" sz="1000" baseline="30000" dirty="0">
                <a:solidFill>
                  <a:srgbClr val="5CB6D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</a:t>
            </a:r>
            <a: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o </a:t>
            </a:r>
            <a:r>
              <a:rPr lang="de-DE" sz="1000" dirty="0" err="1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doppia</a:t>
            </a:r>
            <a:r>
              <a:rPr lang="de-DE" sz="1000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000" dirty="0" err="1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cattura</a:t>
            </a:r>
            <a:r>
              <a:rPr lang="de-DE" sz="1000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000" dirty="0" err="1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elettronica</a:t>
            </a:r>
            <a:r>
              <a:rPr lang="de-DE" sz="1000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br>
              <a:rPr lang="de-DE" sz="1000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punto il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turno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finisce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Ogni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giocatore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può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continuare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il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turno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finisce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con un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decadimento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nucleare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punto il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gioco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riparte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con un nuovo passaggio di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catture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neutroniche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decadimenti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nucleari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br>
              <a: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de-D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Il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giocatore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raggiunge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un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numero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minore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mosse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il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nucleo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deve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formare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assegnatogli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inizialmente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vince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gara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Dopo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ogni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partita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consiglia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ai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giocatori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confrontare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percorsi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de-DE" sz="1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elle 1024">
                <a:extLst>
                  <a:ext uri="{FF2B5EF4-FFF2-40B4-BE49-F238E27FC236}">
                    <a16:creationId xmlns:a16="http://schemas.microsoft.com/office/drawing/2014/main" id="{12F8A7F4-673C-E733-B635-79DA1CC3A89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4326" y="6832472"/>
              <a:ext cx="6068674" cy="24964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03085">
                      <a:extLst>
                        <a:ext uri="{9D8B030D-6E8A-4147-A177-3AD203B41FA5}">
                          <a16:colId xmlns:a16="http://schemas.microsoft.com/office/drawing/2014/main" val="2924213593"/>
                        </a:ext>
                      </a:extLst>
                    </a:gridCol>
                    <a:gridCol w="3565589">
                      <a:extLst>
                        <a:ext uri="{9D8B030D-6E8A-4147-A177-3AD203B41FA5}">
                          <a16:colId xmlns:a16="http://schemas.microsoft.com/office/drawing/2014/main" val="1589787973"/>
                        </a:ext>
                      </a:extLst>
                    </a:gridCol>
                  </a:tblGrid>
                  <a:tr h="3676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Probability Ratio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sz="1400" b="1" i="1" smtClean="0"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400" b="1" i="0" smtClean="0"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𝐩</m:t>
                                  </m:r>
                                </m:e>
                                <m:sub>
                                  <m:r>
                                    <a:rPr lang="de-DE" sz="1400" b="1" i="0" smtClean="0"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𝐧</m:t>
                                  </m:r>
                                </m:sub>
                              </m:sSub>
                              <m:r>
                                <a:rPr lang="de-DE" sz="1400" b="1" i="0" smtClean="0"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/</m:t>
                              </m:r>
                              <m:r>
                                <a:rPr lang="de-DE" sz="1400" b="1" i="0" smtClean="0"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𝛌</m:t>
                              </m:r>
                            </m:oMath>
                          </a14:m>
                          <a:endParaRPr lang="de-DE" sz="1400" i="0" dirty="0"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</a:txBody>
                      <a:tcPr marL="98694" marR="98694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Required number for a Neutron capture</a:t>
                          </a:r>
                        </a:p>
                      </a:txBody>
                      <a:tcPr marL="98694" marR="98694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6491100"/>
                      </a:ext>
                    </a:extLst>
                  </a:tr>
                  <a:tr h="197044">
                    <a:tc>
                      <a:txBody>
                        <a:bodyPr/>
                        <a:lstStyle/>
                        <a:p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&lt; 0,0001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Neutron Capture not possible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6699207"/>
                      </a:ext>
                    </a:extLst>
                  </a:tr>
                  <a:tr h="197044">
                    <a:tc>
                      <a:txBody>
                        <a:bodyPr/>
                        <a:lstStyle/>
                        <a:p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0,0001 – 0,009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7558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75004893"/>
                      </a:ext>
                    </a:extLst>
                  </a:tr>
                  <a:tr h="197044">
                    <a:tc>
                      <a:txBody>
                        <a:bodyPr/>
                        <a:lstStyle/>
                        <a:p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0,001 - 0,09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7558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5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or</a:t>
                          </a: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8131294"/>
                      </a:ext>
                    </a:extLst>
                  </a:tr>
                  <a:tr h="197044">
                    <a:tc>
                      <a:txBody>
                        <a:bodyPr/>
                        <a:lstStyle/>
                        <a:p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0,1 - 99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4,5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or</a:t>
                          </a: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97243085"/>
                      </a:ext>
                    </a:extLst>
                  </a:tr>
                  <a:tr h="197044">
                    <a:tc>
                      <a:txBody>
                        <a:bodyPr/>
                        <a:lstStyle/>
                        <a:p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100 – 9 999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3, 4, 5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or</a:t>
                          </a: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670572"/>
                      </a:ext>
                    </a:extLst>
                  </a:tr>
                  <a:tr h="197044">
                    <a:tc>
                      <a:txBody>
                        <a:bodyPr/>
                        <a:lstStyle/>
                        <a:p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10 000 – 100 000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2,3,4,5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or</a:t>
                          </a: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81474105"/>
                      </a:ext>
                    </a:extLst>
                  </a:tr>
                  <a:tr h="197044">
                    <a:tc>
                      <a:txBody>
                        <a:bodyPr/>
                        <a:lstStyle/>
                        <a:p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&gt; 100 000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or</a:t>
                          </a: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stable</a:t>
                          </a:r>
                          <a:endParaRPr lang="de-DE" sz="1200" i="1" dirty="0"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1,2,3,4,5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or</a:t>
                          </a: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075377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elle 1024">
                <a:extLst>
                  <a:ext uri="{FF2B5EF4-FFF2-40B4-BE49-F238E27FC236}">
                    <a16:creationId xmlns:a16="http://schemas.microsoft.com/office/drawing/2014/main" id="{12F8A7F4-673C-E733-B635-79DA1CC3A89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79692048"/>
                  </p:ext>
                </p:extLst>
              </p:nvPr>
            </p:nvGraphicFramePr>
            <p:xfrm>
              <a:off x="314326" y="6832472"/>
              <a:ext cx="6068674" cy="24964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03085">
                      <a:extLst>
                        <a:ext uri="{9D8B030D-6E8A-4147-A177-3AD203B41FA5}">
                          <a16:colId xmlns:a16="http://schemas.microsoft.com/office/drawing/2014/main" val="2924213593"/>
                        </a:ext>
                      </a:extLst>
                    </a:gridCol>
                    <a:gridCol w="3565589">
                      <a:extLst>
                        <a:ext uri="{9D8B030D-6E8A-4147-A177-3AD203B41FA5}">
                          <a16:colId xmlns:a16="http://schemas.microsoft.com/office/drawing/2014/main" val="1589787973"/>
                        </a:ext>
                      </a:extLst>
                    </a:gridCol>
                  </a:tblGrid>
                  <a:tr h="525412">
                    <a:tc>
                      <a:txBody>
                        <a:bodyPr/>
                        <a:lstStyle/>
                        <a:p>
                          <a:endParaRPr lang="en-IT"/>
                        </a:p>
                      </a:txBody>
                      <a:tcPr marL="98694" marR="98694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r="-142424" b="-37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Required number for a Neutron capture</a:t>
                          </a:r>
                        </a:p>
                      </a:txBody>
                      <a:tcPr marL="98694" marR="98694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6491100"/>
                      </a:ext>
                    </a:extLst>
                  </a:tr>
                  <a:tr h="281572">
                    <a:tc>
                      <a:txBody>
                        <a:bodyPr/>
                        <a:lstStyle/>
                        <a:p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&lt; 0,0001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Neutron Capture not possible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6699207"/>
                      </a:ext>
                    </a:extLst>
                  </a:tr>
                  <a:tr h="281572">
                    <a:tc>
                      <a:txBody>
                        <a:bodyPr/>
                        <a:lstStyle/>
                        <a:p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0,0001 – 0,009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7558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75004893"/>
                      </a:ext>
                    </a:extLst>
                  </a:tr>
                  <a:tr h="281572">
                    <a:tc>
                      <a:txBody>
                        <a:bodyPr/>
                        <a:lstStyle/>
                        <a:p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0,001 - 0,09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7558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5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or</a:t>
                          </a: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8131294"/>
                      </a:ext>
                    </a:extLst>
                  </a:tr>
                  <a:tr h="281572">
                    <a:tc>
                      <a:txBody>
                        <a:bodyPr/>
                        <a:lstStyle/>
                        <a:p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0,1 - 99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4,5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or</a:t>
                          </a: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97243085"/>
                      </a:ext>
                    </a:extLst>
                  </a:tr>
                  <a:tr h="281572">
                    <a:tc>
                      <a:txBody>
                        <a:bodyPr/>
                        <a:lstStyle/>
                        <a:p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100 – 9 999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3, 4, 5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or</a:t>
                          </a: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670572"/>
                      </a:ext>
                    </a:extLst>
                  </a:tr>
                  <a:tr h="281572">
                    <a:tc>
                      <a:txBody>
                        <a:bodyPr/>
                        <a:lstStyle/>
                        <a:p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10 000 – 100 000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2,3,4,5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or</a:t>
                          </a: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81474105"/>
                      </a:ext>
                    </a:extLst>
                  </a:tr>
                  <a:tr h="281572">
                    <a:tc>
                      <a:txBody>
                        <a:bodyPr/>
                        <a:lstStyle/>
                        <a:p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&gt; 100 000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or</a:t>
                          </a: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stable</a:t>
                          </a:r>
                          <a:endParaRPr lang="de-DE" sz="1200" i="1" dirty="0"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1,2,3,4,5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or</a:t>
                          </a: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0753770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026" name="Picture 2" descr="Icon CC BY SA">
            <a:extLst>
              <a:ext uri="{FF2B5EF4-FFF2-40B4-BE49-F238E27FC236}">
                <a16:creationId xmlns:a16="http://schemas.microsoft.com/office/drawing/2014/main" id="{A2263CDB-2A8F-BD60-0D89-E901CBAA91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19F67C6F-DB71-6E2C-F4AA-BCF52FB0D035}"/>
              </a:ext>
            </a:extLst>
          </p:cNvPr>
          <p:cNvSpPr txBox="1"/>
          <p:nvPr/>
        </p:nvSpPr>
        <p:spPr>
          <a:xfrm>
            <a:off x="15164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Materials created by Hannes Nitsche</a:t>
            </a:r>
            <a:br>
              <a:rPr lang="en-GB" sz="600" dirty="0">
                <a:solidFill>
                  <a:schemeClr val="bg1"/>
                </a:solidFill>
              </a:rPr>
            </a:br>
            <a:r>
              <a:rPr lang="en-GB" sz="600" dirty="0">
                <a:solidFill>
                  <a:schemeClr val="bg1"/>
                </a:solidFill>
                <a:hlinkClick r:id="rId5"/>
              </a:rPr>
              <a:t>Creative Commons Attribution-</a:t>
            </a:r>
            <a:r>
              <a:rPr lang="en-GB" sz="600" dirty="0" err="1">
                <a:solidFill>
                  <a:schemeClr val="bg1"/>
                </a:solidFill>
                <a:hlinkClick r:id="rId5"/>
              </a:rPr>
              <a:t>ShareAlike</a:t>
            </a:r>
            <a:r>
              <a:rPr lang="en-GB" sz="600" dirty="0">
                <a:solidFill>
                  <a:schemeClr val="bg1"/>
                </a:solidFill>
                <a:hlinkClick r:id="rId5"/>
              </a:rPr>
              <a:t> 4.0 International (CC-BY-SA 4.0)</a:t>
            </a:r>
            <a:r>
              <a:rPr lang="en-GB" sz="6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05C815D4-F182-D133-5BF5-4A94DACBF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014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C1EB741CA56E43920671C55BB100DD" ma:contentTypeVersion="2" ma:contentTypeDescription="Create a new document." ma:contentTypeScope="" ma:versionID="bff23862c4fa1e9187b607c34dd75c41">
  <xsd:schema xmlns:xsd="http://www.w3.org/2001/XMLSchema" xmlns:xs="http://www.w3.org/2001/XMLSchema" xmlns:p="http://schemas.microsoft.com/office/2006/metadata/properties" xmlns:ns2="9b70eeca-fdf7-4e6f-b4ae-156c358a02df" targetNamespace="http://schemas.microsoft.com/office/2006/metadata/properties" ma:root="true" ma:fieldsID="a1fb8ecbebef0f9b45a2abc47391d4b0" ns2:_="">
    <xsd:import namespace="9b70eeca-fdf7-4e6f-b4ae-156c358a02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70eeca-fdf7-4e6f-b4ae-156c358a02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AA0626-9D39-4ECA-9193-2D56B3C15296}">
  <ds:schemaRefs>
    <ds:schemaRef ds:uri="9b70eeca-fdf7-4e6f-b4ae-156c358a02d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65EB24F-B616-4437-9EB5-06B0F404DD3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7FCAFAB-301F-4BD5-8535-4633A7C054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3428</Words>
  <Application>Microsoft Office PowerPoint</Application>
  <PresentationFormat>A4-Papier (210 x 297 mm)</PresentationFormat>
  <Paragraphs>245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11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21" baseType="lpstr">
      <vt:lpstr>Arial</vt:lpstr>
      <vt:lpstr>Calibri</vt:lpstr>
      <vt:lpstr>Cambria Math</vt:lpstr>
      <vt:lpstr>Nexa Bold</vt:lpstr>
      <vt:lpstr>Nexa Text Demo Bold</vt:lpstr>
      <vt:lpstr>Open Sans</vt:lpstr>
      <vt:lpstr>Source Sans Pro</vt:lpstr>
      <vt:lpstr>Standard Symbols PS</vt:lpstr>
      <vt:lpstr>Symbol</vt:lpstr>
      <vt:lpstr>Tw Cen MT Condensed</vt:lpstr>
      <vt:lpstr>Wingdings</vt:lpstr>
      <vt:lpstr>Office</vt:lpstr>
      <vt:lpstr>1_Office</vt:lpstr>
      <vt:lpstr>PowerPoint-Präsentation</vt:lpstr>
      <vt:lpstr>Gruppo II : Conversione β+ </vt:lpstr>
      <vt:lpstr>Gruppo III : Fusione Nucleare</vt:lpstr>
      <vt:lpstr>Gruppo IV : Cattura Neutronica</vt:lpstr>
      <vt:lpstr>01  Come catturare un fotone</vt:lpstr>
      <vt:lpstr>02  Analisi Dati</vt:lpstr>
      <vt:lpstr>Appendice</vt:lpstr>
      <vt:lpstr>La Corsa dei Nuclidi: Regolamento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ms998392</dc:creator>
  <cp:lastModifiedBy>Hannes Nitsche</cp:lastModifiedBy>
  <cp:revision>76</cp:revision>
  <dcterms:created xsi:type="dcterms:W3CDTF">2020-02-13T17:38:00Z</dcterms:created>
  <dcterms:modified xsi:type="dcterms:W3CDTF">2024-10-07T12:48:38Z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0x01010075C1EB741CA56E43920671C55BB100DD</vt:lpwstr>
  </property>
</Properties>
</file>