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3" r:id="rId2"/>
  </p:sldMasterIdLst>
  <p:notesMasterIdLst>
    <p:notesMasterId r:id="rId11"/>
  </p:notesMasterIdLst>
  <p:sldIdLst>
    <p:sldId id="268" r:id="rId3"/>
    <p:sldId id="271" r:id="rId4"/>
    <p:sldId id="269" r:id="rId5"/>
    <p:sldId id="272" r:id="rId6"/>
    <p:sldId id="274" r:id="rId7"/>
    <p:sldId id="270" r:id="rId8"/>
    <p:sldId id="275" r:id="rId9"/>
    <p:sldId id="273" r:id="rId1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5"/>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nne\Desktop\picture_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0281787400927"/>
          <c:y val="7.1390321948671051E-2"/>
          <c:w val="0.92964541855815286"/>
          <c:h val="0.84595954884271995"/>
        </c:manualLayout>
      </c:layout>
      <c:barChart>
        <c:barDir val="col"/>
        <c:grouping val="clustered"/>
        <c:varyColors val="0"/>
        <c:ser>
          <c:idx val="0"/>
          <c:order val="0"/>
          <c:tx>
            <c:strRef>
              <c:f>'Run536_1 (2)'!$D$2</c:f>
              <c:strCache>
                <c:ptCount val="1"/>
                <c:pt idx="0">
                  <c:v>Counts</c:v>
                </c:pt>
              </c:strCache>
            </c:strRef>
          </c:tx>
          <c:spPr>
            <a:solidFill>
              <a:srgbClr val="0070C0"/>
            </a:solidFill>
            <a:ln w="635">
              <a:noFill/>
            </a:ln>
            <a:effectLst/>
          </c:spPr>
          <c:invertIfNegative val="0"/>
          <c:dPt>
            <c:idx val="116"/>
            <c:invertIfNegative val="0"/>
            <c:bubble3D val="0"/>
            <c:spPr>
              <a:solidFill>
                <a:srgbClr val="0070C0"/>
              </a:solidFill>
              <a:ln w="6350">
                <a:noFill/>
              </a:ln>
              <a:effectLst/>
            </c:spPr>
            <c:extLst>
              <c:ext xmlns:c16="http://schemas.microsoft.com/office/drawing/2014/chart" uri="{C3380CC4-5D6E-409C-BE32-E72D297353CC}">
                <c16:uniqueId val="{00000001-14CF-4CA4-B901-EF890543EEA1}"/>
              </c:ext>
            </c:extLst>
          </c:dPt>
          <c:cat>
            <c:numRef>
              <c:f>'Run536_1 (2)'!$C$4:$C$804</c:f>
              <c:numCache>
                <c:formatCode>0</c:formatCode>
                <c:ptCount val="801"/>
                <c:pt idx="0">
                  <c:v>2400</c:v>
                </c:pt>
                <c:pt idx="1">
                  <c:v>2401</c:v>
                </c:pt>
                <c:pt idx="2">
                  <c:v>2402</c:v>
                </c:pt>
                <c:pt idx="3">
                  <c:v>2403</c:v>
                </c:pt>
                <c:pt idx="4">
                  <c:v>2404</c:v>
                </c:pt>
                <c:pt idx="5">
                  <c:v>2405</c:v>
                </c:pt>
                <c:pt idx="6">
                  <c:v>2406</c:v>
                </c:pt>
                <c:pt idx="7">
                  <c:v>2407</c:v>
                </c:pt>
                <c:pt idx="8">
                  <c:v>2408</c:v>
                </c:pt>
                <c:pt idx="9">
                  <c:v>2409</c:v>
                </c:pt>
                <c:pt idx="10">
                  <c:v>2410</c:v>
                </c:pt>
                <c:pt idx="11">
                  <c:v>2411</c:v>
                </c:pt>
                <c:pt idx="12">
                  <c:v>2412</c:v>
                </c:pt>
                <c:pt idx="13">
                  <c:v>2413</c:v>
                </c:pt>
                <c:pt idx="14">
                  <c:v>2414</c:v>
                </c:pt>
                <c:pt idx="15">
                  <c:v>2415</c:v>
                </c:pt>
                <c:pt idx="16">
                  <c:v>2416</c:v>
                </c:pt>
                <c:pt idx="17">
                  <c:v>2417</c:v>
                </c:pt>
                <c:pt idx="18">
                  <c:v>2418</c:v>
                </c:pt>
                <c:pt idx="19">
                  <c:v>2419</c:v>
                </c:pt>
                <c:pt idx="20">
                  <c:v>2420</c:v>
                </c:pt>
                <c:pt idx="21">
                  <c:v>2421</c:v>
                </c:pt>
                <c:pt idx="22">
                  <c:v>2422</c:v>
                </c:pt>
                <c:pt idx="23">
                  <c:v>2423</c:v>
                </c:pt>
                <c:pt idx="24">
                  <c:v>2424</c:v>
                </c:pt>
                <c:pt idx="25">
                  <c:v>2425</c:v>
                </c:pt>
                <c:pt idx="26">
                  <c:v>2426</c:v>
                </c:pt>
                <c:pt idx="27">
                  <c:v>2427</c:v>
                </c:pt>
                <c:pt idx="28">
                  <c:v>2428</c:v>
                </c:pt>
                <c:pt idx="29">
                  <c:v>2429</c:v>
                </c:pt>
                <c:pt idx="30">
                  <c:v>2430</c:v>
                </c:pt>
                <c:pt idx="31">
                  <c:v>2431</c:v>
                </c:pt>
                <c:pt idx="32">
                  <c:v>2432</c:v>
                </c:pt>
                <c:pt idx="33">
                  <c:v>2433</c:v>
                </c:pt>
                <c:pt idx="34">
                  <c:v>2434</c:v>
                </c:pt>
                <c:pt idx="35">
                  <c:v>2435</c:v>
                </c:pt>
                <c:pt idx="36">
                  <c:v>2436</c:v>
                </c:pt>
                <c:pt idx="37">
                  <c:v>2437</c:v>
                </c:pt>
                <c:pt idx="38">
                  <c:v>2438</c:v>
                </c:pt>
                <c:pt idx="39">
                  <c:v>2439</c:v>
                </c:pt>
                <c:pt idx="40">
                  <c:v>2440</c:v>
                </c:pt>
                <c:pt idx="41">
                  <c:v>2441</c:v>
                </c:pt>
                <c:pt idx="42">
                  <c:v>2442</c:v>
                </c:pt>
                <c:pt idx="43">
                  <c:v>2443</c:v>
                </c:pt>
                <c:pt idx="44">
                  <c:v>2444</c:v>
                </c:pt>
                <c:pt idx="45">
                  <c:v>2445</c:v>
                </c:pt>
                <c:pt idx="46">
                  <c:v>2446</c:v>
                </c:pt>
                <c:pt idx="47">
                  <c:v>2447</c:v>
                </c:pt>
                <c:pt idx="48">
                  <c:v>2448</c:v>
                </c:pt>
                <c:pt idx="49">
                  <c:v>2449</c:v>
                </c:pt>
                <c:pt idx="50">
                  <c:v>2450</c:v>
                </c:pt>
                <c:pt idx="51">
                  <c:v>2451</c:v>
                </c:pt>
                <c:pt idx="52">
                  <c:v>2452</c:v>
                </c:pt>
                <c:pt idx="53">
                  <c:v>2453</c:v>
                </c:pt>
                <c:pt idx="54">
                  <c:v>2454</c:v>
                </c:pt>
                <c:pt idx="55">
                  <c:v>2455</c:v>
                </c:pt>
                <c:pt idx="56">
                  <c:v>2456</c:v>
                </c:pt>
                <c:pt idx="57">
                  <c:v>2457</c:v>
                </c:pt>
                <c:pt idx="58">
                  <c:v>2458</c:v>
                </c:pt>
                <c:pt idx="59">
                  <c:v>2459</c:v>
                </c:pt>
                <c:pt idx="60">
                  <c:v>2460</c:v>
                </c:pt>
                <c:pt idx="61">
                  <c:v>2461</c:v>
                </c:pt>
                <c:pt idx="62">
                  <c:v>2462</c:v>
                </c:pt>
                <c:pt idx="63">
                  <c:v>2463</c:v>
                </c:pt>
                <c:pt idx="64">
                  <c:v>2464</c:v>
                </c:pt>
                <c:pt idx="65">
                  <c:v>2465</c:v>
                </c:pt>
                <c:pt idx="66">
                  <c:v>2466</c:v>
                </c:pt>
                <c:pt idx="67">
                  <c:v>2467</c:v>
                </c:pt>
                <c:pt idx="68">
                  <c:v>2468</c:v>
                </c:pt>
                <c:pt idx="69">
                  <c:v>2469</c:v>
                </c:pt>
                <c:pt idx="70">
                  <c:v>2470</c:v>
                </c:pt>
                <c:pt idx="71">
                  <c:v>2471</c:v>
                </c:pt>
                <c:pt idx="72">
                  <c:v>2472</c:v>
                </c:pt>
                <c:pt idx="73">
                  <c:v>2473</c:v>
                </c:pt>
                <c:pt idx="74">
                  <c:v>2474</c:v>
                </c:pt>
                <c:pt idx="75">
                  <c:v>2475</c:v>
                </c:pt>
                <c:pt idx="76">
                  <c:v>2476</c:v>
                </c:pt>
                <c:pt idx="77">
                  <c:v>2477</c:v>
                </c:pt>
                <c:pt idx="78">
                  <c:v>2478</c:v>
                </c:pt>
                <c:pt idx="79">
                  <c:v>2479</c:v>
                </c:pt>
                <c:pt idx="80">
                  <c:v>2480</c:v>
                </c:pt>
                <c:pt idx="81">
                  <c:v>2481</c:v>
                </c:pt>
                <c:pt idx="82">
                  <c:v>2482</c:v>
                </c:pt>
                <c:pt idx="83">
                  <c:v>2483</c:v>
                </c:pt>
                <c:pt idx="84">
                  <c:v>2484</c:v>
                </c:pt>
                <c:pt idx="85">
                  <c:v>2485</c:v>
                </c:pt>
                <c:pt idx="86">
                  <c:v>2486</c:v>
                </c:pt>
                <c:pt idx="87">
                  <c:v>2487</c:v>
                </c:pt>
                <c:pt idx="88">
                  <c:v>2488</c:v>
                </c:pt>
                <c:pt idx="89">
                  <c:v>2489</c:v>
                </c:pt>
                <c:pt idx="90">
                  <c:v>2490</c:v>
                </c:pt>
                <c:pt idx="91">
                  <c:v>2491</c:v>
                </c:pt>
                <c:pt idx="92">
                  <c:v>2492</c:v>
                </c:pt>
                <c:pt idx="93">
                  <c:v>2493</c:v>
                </c:pt>
                <c:pt idx="94">
                  <c:v>2494</c:v>
                </c:pt>
                <c:pt idx="95">
                  <c:v>2495</c:v>
                </c:pt>
                <c:pt idx="96">
                  <c:v>2496</c:v>
                </c:pt>
                <c:pt idx="97">
                  <c:v>2497</c:v>
                </c:pt>
                <c:pt idx="98">
                  <c:v>2498</c:v>
                </c:pt>
                <c:pt idx="99">
                  <c:v>2499</c:v>
                </c:pt>
                <c:pt idx="100">
                  <c:v>2500</c:v>
                </c:pt>
                <c:pt idx="101">
                  <c:v>2501</c:v>
                </c:pt>
                <c:pt idx="102">
                  <c:v>2502</c:v>
                </c:pt>
                <c:pt idx="103">
                  <c:v>2503</c:v>
                </c:pt>
                <c:pt idx="104">
                  <c:v>2504</c:v>
                </c:pt>
                <c:pt idx="105">
                  <c:v>2505</c:v>
                </c:pt>
                <c:pt idx="106">
                  <c:v>2506</c:v>
                </c:pt>
                <c:pt idx="107">
                  <c:v>2507</c:v>
                </c:pt>
                <c:pt idx="108">
                  <c:v>2508</c:v>
                </c:pt>
                <c:pt idx="109">
                  <c:v>2509</c:v>
                </c:pt>
                <c:pt idx="110">
                  <c:v>2510</c:v>
                </c:pt>
                <c:pt idx="111">
                  <c:v>2511</c:v>
                </c:pt>
                <c:pt idx="112">
                  <c:v>2512</c:v>
                </c:pt>
                <c:pt idx="113">
                  <c:v>2513</c:v>
                </c:pt>
                <c:pt idx="114">
                  <c:v>2514</c:v>
                </c:pt>
                <c:pt idx="115">
                  <c:v>2515</c:v>
                </c:pt>
                <c:pt idx="116">
                  <c:v>2516</c:v>
                </c:pt>
                <c:pt idx="117">
                  <c:v>2517</c:v>
                </c:pt>
                <c:pt idx="118">
                  <c:v>2518</c:v>
                </c:pt>
                <c:pt idx="119">
                  <c:v>2519</c:v>
                </c:pt>
                <c:pt idx="120">
                  <c:v>2520</c:v>
                </c:pt>
                <c:pt idx="121">
                  <c:v>2521</c:v>
                </c:pt>
                <c:pt idx="122">
                  <c:v>2522</c:v>
                </c:pt>
                <c:pt idx="123">
                  <c:v>2523</c:v>
                </c:pt>
                <c:pt idx="124">
                  <c:v>2524</c:v>
                </c:pt>
                <c:pt idx="125">
                  <c:v>2525</c:v>
                </c:pt>
                <c:pt idx="126">
                  <c:v>2526</c:v>
                </c:pt>
                <c:pt idx="127">
                  <c:v>2527</c:v>
                </c:pt>
                <c:pt idx="128">
                  <c:v>2528</c:v>
                </c:pt>
                <c:pt idx="129">
                  <c:v>2529</c:v>
                </c:pt>
                <c:pt idx="130">
                  <c:v>2530</c:v>
                </c:pt>
                <c:pt idx="131">
                  <c:v>2531</c:v>
                </c:pt>
                <c:pt idx="132">
                  <c:v>2532</c:v>
                </c:pt>
                <c:pt idx="133">
                  <c:v>2533</c:v>
                </c:pt>
                <c:pt idx="134">
                  <c:v>2534</c:v>
                </c:pt>
                <c:pt idx="135">
                  <c:v>2535</c:v>
                </c:pt>
                <c:pt idx="136">
                  <c:v>2536</c:v>
                </c:pt>
                <c:pt idx="137">
                  <c:v>2537</c:v>
                </c:pt>
                <c:pt idx="138">
                  <c:v>2538</c:v>
                </c:pt>
                <c:pt idx="139">
                  <c:v>2539</c:v>
                </c:pt>
                <c:pt idx="140">
                  <c:v>2540</c:v>
                </c:pt>
                <c:pt idx="141">
                  <c:v>2541</c:v>
                </c:pt>
                <c:pt idx="142">
                  <c:v>2542</c:v>
                </c:pt>
                <c:pt idx="143">
                  <c:v>2543</c:v>
                </c:pt>
                <c:pt idx="144">
                  <c:v>2544</c:v>
                </c:pt>
                <c:pt idx="145">
                  <c:v>2545</c:v>
                </c:pt>
                <c:pt idx="146">
                  <c:v>2546</c:v>
                </c:pt>
                <c:pt idx="147">
                  <c:v>2547</c:v>
                </c:pt>
                <c:pt idx="148">
                  <c:v>2548</c:v>
                </c:pt>
                <c:pt idx="149">
                  <c:v>2549</c:v>
                </c:pt>
                <c:pt idx="150">
                  <c:v>2550</c:v>
                </c:pt>
                <c:pt idx="151">
                  <c:v>2551</c:v>
                </c:pt>
                <c:pt idx="152">
                  <c:v>2552</c:v>
                </c:pt>
                <c:pt idx="153">
                  <c:v>2553</c:v>
                </c:pt>
                <c:pt idx="154">
                  <c:v>2554</c:v>
                </c:pt>
                <c:pt idx="155">
                  <c:v>2555</c:v>
                </c:pt>
                <c:pt idx="156">
                  <c:v>2556</c:v>
                </c:pt>
                <c:pt idx="157">
                  <c:v>2557</c:v>
                </c:pt>
                <c:pt idx="158">
                  <c:v>2558</c:v>
                </c:pt>
                <c:pt idx="159">
                  <c:v>2559</c:v>
                </c:pt>
                <c:pt idx="160">
                  <c:v>2560</c:v>
                </c:pt>
                <c:pt idx="161">
                  <c:v>2561</c:v>
                </c:pt>
                <c:pt idx="162">
                  <c:v>2562</c:v>
                </c:pt>
                <c:pt idx="163">
                  <c:v>2563</c:v>
                </c:pt>
                <c:pt idx="164">
                  <c:v>2564</c:v>
                </c:pt>
                <c:pt idx="165">
                  <c:v>2565</c:v>
                </c:pt>
                <c:pt idx="166">
                  <c:v>2566</c:v>
                </c:pt>
                <c:pt idx="167">
                  <c:v>2567</c:v>
                </c:pt>
                <c:pt idx="168">
                  <c:v>2568</c:v>
                </c:pt>
                <c:pt idx="169">
                  <c:v>2569</c:v>
                </c:pt>
                <c:pt idx="170">
                  <c:v>2570</c:v>
                </c:pt>
                <c:pt idx="171">
                  <c:v>2571</c:v>
                </c:pt>
                <c:pt idx="172">
                  <c:v>2572</c:v>
                </c:pt>
                <c:pt idx="173">
                  <c:v>2573</c:v>
                </c:pt>
                <c:pt idx="174">
                  <c:v>2574</c:v>
                </c:pt>
                <c:pt idx="175">
                  <c:v>2575</c:v>
                </c:pt>
                <c:pt idx="176">
                  <c:v>2576</c:v>
                </c:pt>
                <c:pt idx="177">
                  <c:v>2577</c:v>
                </c:pt>
                <c:pt idx="178">
                  <c:v>2578</c:v>
                </c:pt>
                <c:pt idx="179">
                  <c:v>2579</c:v>
                </c:pt>
                <c:pt idx="180">
                  <c:v>2580</c:v>
                </c:pt>
                <c:pt idx="181">
                  <c:v>2581</c:v>
                </c:pt>
                <c:pt idx="182">
                  <c:v>2582</c:v>
                </c:pt>
                <c:pt idx="183">
                  <c:v>2583</c:v>
                </c:pt>
                <c:pt idx="184">
                  <c:v>2584</c:v>
                </c:pt>
                <c:pt idx="185">
                  <c:v>2585</c:v>
                </c:pt>
                <c:pt idx="186">
                  <c:v>2586</c:v>
                </c:pt>
                <c:pt idx="187">
                  <c:v>2587</c:v>
                </c:pt>
                <c:pt idx="188">
                  <c:v>2588</c:v>
                </c:pt>
                <c:pt idx="189">
                  <c:v>2589</c:v>
                </c:pt>
                <c:pt idx="190">
                  <c:v>2590</c:v>
                </c:pt>
                <c:pt idx="191">
                  <c:v>2591</c:v>
                </c:pt>
                <c:pt idx="192">
                  <c:v>2592</c:v>
                </c:pt>
                <c:pt idx="193">
                  <c:v>2593</c:v>
                </c:pt>
                <c:pt idx="194">
                  <c:v>2594</c:v>
                </c:pt>
                <c:pt idx="195">
                  <c:v>2595</c:v>
                </c:pt>
                <c:pt idx="196">
                  <c:v>2596</c:v>
                </c:pt>
                <c:pt idx="197">
                  <c:v>2597</c:v>
                </c:pt>
                <c:pt idx="198">
                  <c:v>2598</c:v>
                </c:pt>
                <c:pt idx="199">
                  <c:v>2599</c:v>
                </c:pt>
                <c:pt idx="200">
                  <c:v>2600</c:v>
                </c:pt>
                <c:pt idx="201">
                  <c:v>2601</c:v>
                </c:pt>
                <c:pt idx="202">
                  <c:v>2602</c:v>
                </c:pt>
                <c:pt idx="203">
                  <c:v>2603</c:v>
                </c:pt>
                <c:pt idx="204">
                  <c:v>2604</c:v>
                </c:pt>
                <c:pt idx="205">
                  <c:v>2605</c:v>
                </c:pt>
                <c:pt idx="206">
                  <c:v>2606</c:v>
                </c:pt>
                <c:pt idx="207">
                  <c:v>2607</c:v>
                </c:pt>
                <c:pt idx="208">
                  <c:v>2608</c:v>
                </c:pt>
                <c:pt idx="209">
                  <c:v>2609</c:v>
                </c:pt>
                <c:pt idx="210">
                  <c:v>2610</c:v>
                </c:pt>
                <c:pt idx="211">
                  <c:v>2611</c:v>
                </c:pt>
                <c:pt idx="212">
                  <c:v>2612</c:v>
                </c:pt>
                <c:pt idx="213">
                  <c:v>2613</c:v>
                </c:pt>
                <c:pt idx="214">
                  <c:v>2614</c:v>
                </c:pt>
                <c:pt idx="215">
                  <c:v>2615</c:v>
                </c:pt>
                <c:pt idx="216">
                  <c:v>2616</c:v>
                </c:pt>
                <c:pt idx="217">
                  <c:v>2617</c:v>
                </c:pt>
                <c:pt idx="218">
                  <c:v>2618</c:v>
                </c:pt>
                <c:pt idx="219">
                  <c:v>2619</c:v>
                </c:pt>
                <c:pt idx="220">
                  <c:v>2620</c:v>
                </c:pt>
                <c:pt idx="221">
                  <c:v>2621</c:v>
                </c:pt>
                <c:pt idx="222">
                  <c:v>2622</c:v>
                </c:pt>
                <c:pt idx="223">
                  <c:v>2623</c:v>
                </c:pt>
                <c:pt idx="224">
                  <c:v>2624</c:v>
                </c:pt>
                <c:pt idx="225">
                  <c:v>2625</c:v>
                </c:pt>
                <c:pt idx="226">
                  <c:v>2626</c:v>
                </c:pt>
                <c:pt idx="227">
                  <c:v>2627</c:v>
                </c:pt>
                <c:pt idx="228">
                  <c:v>2628</c:v>
                </c:pt>
                <c:pt idx="229">
                  <c:v>2629</c:v>
                </c:pt>
                <c:pt idx="230">
                  <c:v>2630</c:v>
                </c:pt>
                <c:pt idx="231">
                  <c:v>2631</c:v>
                </c:pt>
                <c:pt idx="232">
                  <c:v>2632</c:v>
                </c:pt>
                <c:pt idx="233">
                  <c:v>2633</c:v>
                </c:pt>
                <c:pt idx="234">
                  <c:v>2634</c:v>
                </c:pt>
                <c:pt idx="235">
                  <c:v>2635</c:v>
                </c:pt>
                <c:pt idx="236">
                  <c:v>2636</c:v>
                </c:pt>
                <c:pt idx="237">
                  <c:v>2637</c:v>
                </c:pt>
                <c:pt idx="238">
                  <c:v>2638</c:v>
                </c:pt>
                <c:pt idx="239">
                  <c:v>2639</c:v>
                </c:pt>
                <c:pt idx="240">
                  <c:v>2640</c:v>
                </c:pt>
                <c:pt idx="241">
                  <c:v>2641</c:v>
                </c:pt>
                <c:pt idx="242">
                  <c:v>2642</c:v>
                </c:pt>
                <c:pt idx="243">
                  <c:v>2643</c:v>
                </c:pt>
                <c:pt idx="244">
                  <c:v>2644</c:v>
                </c:pt>
                <c:pt idx="245">
                  <c:v>2645</c:v>
                </c:pt>
                <c:pt idx="246">
                  <c:v>2646</c:v>
                </c:pt>
                <c:pt idx="247">
                  <c:v>2647</c:v>
                </c:pt>
                <c:pt idx="248">
                  <c:v>2648</c:v>
                </c:pt>
                <c:pt idx="249">
                  <c:v>2649</c:v>
                </c:pt>
                <c:pt idx="250">
                  <c:v>2650</c:v>
                </c:pt>
                <c:pt idx="251">
                  <c:v>2651</c:v>
                </c:pt>
                <c:pt idx="252">
                  <c:v>2652</c:v>
                </c:pt>
                <c:pt idx="253">
                  <c:v>2653</c:v>
                </c:pt>
                <c:pt idx="254">
                  <c:v>2654</c:v>
                </c:pt>
                <c:pt idx="255">
                  <c:v>2655</c:v>
                </c:pt>
                <c:pt idx="256">
                  <c:v>2656</c:v>
                </c:pt>
                <c:pt idx="257">
                  <c:v>2657</c:v>
                </c:pt>
                <c:pt idx="258">
                  <c:v>2658</c:v>
                </c:pt>
                <c:pt idx="259">
                  <c:v>2659</c:v>
                </c:pt>
                <c:pt idx="260">
                  <c:v>2660</c:v>
                </c:pt>
                <c:pt idx="261">
                  <c:v>2661</c:v>
                </c:pt>
                <c:pt idx="262">
                  <c:v>2662</c:v>
                </c:pt>
                <c:pt idx="263">
                  <c:v>2663</c:v>
                </c:pt>
                <c:pt idx="264">
                  <c:v>2664</c:v>
                </c:pt>
                <c:pt idx="265">
                  <c:v>2665</c:v>
                </c:pt>
                <c:pt idx="266">
                  <c:v>2666</c:v>
                </c:pt>
                <c:pt idx="267">
                  <c:v>2667</c:v>
                </c:pt>
                <c:pt idx="268">
                  <c:v>2668</c:v>
                </c:pt>
                <c:pt idx="269">
                  <c:v>2669</c:v>
                </c:pt>
                <c:pt idx="270">
                  <c:v>2670</c:v>
                </c:pt>
                <c:pt idx="271">
                  <c:v>2671</c:v>
                </c:pt>
                <c:pt idx="272">
                  <c:v>2672</c:v>
                </c:pt>
                <c:pt idx="273">
                  <c:v>2673</c:v>
                </c:pt>
                <c:pt idx="274">
                  <c:v>2674</c:v>
                </c:pt>
                <c:pt idx="275">
                  <c:v>2675</c:v>
                </c:pt>
                <c:pt idx="276">
                  <c:v>2676</c:v>
                </c:pt>
                <c:pt idx="277">
                  <c:v>2677</c:v>
                </c:pt>
                <c:pt idx="278">
                  <c:v>2678</c:v>
                </c:pt>
                <c:pt idx="279">
                  <c:v>2679</c:v>
                </c:pt>
                <c:pt idx="280">
                  <c:v>2680</c:v>
                </c:pt>
                <c:pt idx="281">
                  <c:v>2681</c:v>
                </c:pt>
                <c:pt idx="282">
                  <c:v>2682</c:v>
                </c:pt>
                <c:pt idx="283">
                  <c:v>2683</c:v>
                </c:pt>
                <c:pt idx="284">
                  <c:v>2684</c:v>
                </c:pt>
                <c:pt idx="285">
                  <c:v>2685</c:v>
                </c:pt>
                <c:pt idx="286">
                  <c:v>2686</c:v>
                </c:pt>
                <c:pt idx="287">
                  <c:v>2687</c:v>
                </c:pt>
                <c:pt idx="288">
                  <c:v>2688</c:v>
                </c:pt>
                <c:pt idx="289">
                  <c:v>2689</c:v>
                </c:pt>
                <c:pt idx="290">
                  <c:v>2690</c:v>
                </c:pt>
                <c:pt idx="291">
                  <c:v>2691</c:v>
                </c:pt>
                <c:pt idx="292">
                  <c:v>2692</c:v>
                </c:pt>
                <c:pt idx="293">
                  <c:v>2693</c:v>
                </c:pt>
                <c:pt idx="294">
                  <c:v>2694</c:v>
                </c:pt>
                <c:pt idx="295">
                  <c:v>2695</c:v>
                </c:pt>
                <c:pt idx="296">
                  <c:v>2696</c:v>
                </c:pt>
                <c:pt idx="297">
                  <c:v>2697</c:v>
                </c:pt>
                <c:pt idx="298">
                  <c:v>2698</c:v>
                </c:pt>
                <c:pt idx="299">
                  <c:v>2699</c:v>
                </c:pt>
                <c:pt idx="300">
                  <c:v>2700</c:v>
                </c:pt>
                <c:pt idx="301">
                  <c:v>2701</c:v>
                </c:pt>
                <c:pt idx="302">
                  <c:v>2702</c:v>
                </c:pt>
                <c:pt idx="303">
                  <c:v>2703</c:v>
                </c:pt>
                <c:pt idx="304">
                  <c:v>2704</c:v>
                </c:pt>
                <c:pt idx="305">
                  <c:v>2705</c:v>
                </c:pt>
                <c:pt idx="306">
                  <c:v>2706</c:v>
                </c:pt>
                <c:pt idx="307">
                  <c:v>2707</c:v>
                </c:pt>
                <c:pt idx="308">
                  <c:v>2708</c:v>
                </c:pt>
                <c:pt idx="309">
                  <c:v>2709</c:v>
                </c:pt>
                <c:pt idx="310">
                  <c:v>2710</c:v>
                </c:pt>
                <c:pt idx="311">
                  <c:v>2711</c:v>
                </c:pt>
                <c:pt idx="312">
                  <c:v>2712</c:v>
                </c:pt>
                <c:pt idx="313">
                  <c:v>2713</c:v>
                </c:pt>
                <c:pt idx="314">
                  <c:v>2714</c:v>
                </c:pt>
                <c:pt idx="315">
                  <c:v>2715</c:v>
                </c:pt>
                <c:pt idx="316">
                  <c:v>2716</c:v>
                </c:pt>
                <c:pt idx="317">
                  <c:v>2717</c:v>
                </c:pt>
                <c:pt idx="318">
                  <c:v>2718</c:v>
                </c:pt>
                <c:pt idx="319">
                  <c:v>2719</c:v>
                </c:pt>
                <c:pt idx="320">
                  <c:v>2720</c:v>
                </c:pt>
                <c:pt idx="321">
                  <c:v>2721</c:v>
                </c:pt>
                <c:pt idx="322">
                  <c:v>2722</c:v>
                </c:pt>
                <c:pt idx="323">
                  <c:v>2723</c:v>
                </c:pt>
                <c:pt idx="324">
                  <c:v>2724</c:v>
                </c:pt>
                <c:pt idx="325">
                  <c:v>2725</c:v>
                </c:pt>
                <c:pt idx="326">
                  <c:v>2726</c:v>
                </c:pt>
                <c:pt idx="327">
                  <c:v>2727</c:v>
                </c:pt>
                <c:pt idx="328">
                  <c:v>2728</c:v>
                </c:pt>
                <c:pt idx="329">
                  <c:v>2729</c:v>
                </c:pt>
                <c:pt idx="330">
                  <c:v>2730</c:v>
                </c:pt>
                <c:pt idx="331">
                  <c:v>2731</c:v>
                </c:pt>
                <c:pt idx="332">
                  <c:v>2732</c:v>
                </c:pt>
                <c:pt idx="333">
                  <c:v>2733</c:v>
                </c:pt>
                <c:pt idx="334">
                  <c:v>2734</c:v>
                </c:pt>
                <c:pt idx="335">
                  <c:v>2735</c:v>
                </c:pt>
                <c:pt idx="336">
                  <c:v>2736</c:v>
                </c:pt>
                <c:pt idx="337">
                  <c:v>2737</c:v>
                </c:pt>
                <c:pt idx="338">
                  <c:v>2738</c:v>
                </c:pt>
                <c:pt idx="339">
                  <c:v>2739</c:v>
                </c:pt>
                <c:pt idx="340">
                  <c:v>2740</c:v>
                </c:pt>
                <c:pt idx="341">
                  <c:v>2741</c:v>
                </c:pt>
                <c:pt idx="342">
                  <c:v>2742</c:v>
                </c:pt>
                <c:pt idx="343">
                  <c:v>2743</c:v>
                </c:pt>
                <c:pt idx="344">
                  <c:v>2744</c:v>
                </c:pt>
                <c:pt idx="345">
                  <c:v>2745</c:v>
                </c:pt>
                <c:pt idx="346">
                  <c:v>2746</c:v>
                </c:pt>
                <c:pt idx="347">
                  <c:v>2747</c:v>
                </c:pt>
                <c:pt idx="348">
                  <c:v>2748</c:v>
                </c:pt>
                <c:pt idx="349">
                  <c:v>2749</c:v>
                </c:pt>
                <c:pt idx="350">
                  <c:v>2750</c:v>
                </c:pt>
                <c:pt idx="351">
                  <c:v>2751</c:v>
                </c:pt>
                <c:pt idx="352">
                  <c:v>2752</c:v>
                </c:pt>
                <c:pt idx="353">
                  <c:v>2753</c:v>
                </c:pt>
                <c:pt idx="354">
                  <c:v>2754</c:v>
                </c:pt>
                <c:pt idx="355">
                  <c:v>2755</c:v>
                </c:pt>
                <c:pt idx="356">
                  <c:v>2756</c:v>
                </c:pt>
                <c:pt idx="357">
                  <c:v>2757</c:v>
                </c:pt>
                <c:pt idx="358">
                  <c:v>2758</c:v>
                </c:pt>
                <c:pt idx="359">
                  <c:v>2759</c:v>
                </c:pt>
                <c:pt idx="360">
                  <c:v>2760</c:v>
                </c:pt>
                <c:pt idx="361">
                  <c:v>2761</c:v>
                </c:pt>
                <c:pt idx="362">
                  <c:v>2762</c:v>
                </c:pt>
                <c:pt idx="363">
                  <c:v>2763</c:v>
                </c:pt>
                <c:pt idx="364">
                  <c:v>2764</c:v>
                </c:pt>
                <c:pt idx="365">
                  <c:v>2765</c:v>
                </c:pt>
                <c:pt idx="366">
                  <c:v>2766</c:v>
                </c:pt>
                <c:pt idx="367">
                  <c:v>2767</c:v>
                </c:pt>
                <c:pt idx="368">
                  <c:v>2768</c:v>
                </c:pt>
                <c:pt idx="369">
                  <c:v>2769</c:v>
                </c:pt>
                <c:pt idx="370">
                  <c:v>2770</c:v>
                </c:pt>
                <c:pt idx="371">
                  <c:v>2771</c:v>
                </c:pt>
                <c:pt idx="372">
                  <c:v>2772</c:v>
                </c:pt>
                <c:pt idx="373">
                  <c:v>2773</c:v>
                </c:pt>
                <c:pt idx="374">
                  <c:v>2774</c:v>
                </c:pt>
                <c:pt idx="375">
                  <c:v>2775</c:v>
                </c:pt>
                <c:pt idx="376">
                  <c:v>2776</c:v>
                </c:pt>
                <c:pt idx="377">
                  <c:v>2777</c:v>
                </c:pt>
                <c:pt idx="378">
                  <c:v>2778</c:v>
                </c:pt>
                <c:pt idx="379">
                  <c:v>2779</c:v>
                </c:pt>
                <c:pt idx="380">
                  <c:v>2780</c:v>
                </c:pt>
                <c:pt idx="381">
                  <c:v>2781</c:v>
                </c:pt>
                <c:pt idx="382">
                  <c:v>2782</c:v>
                </c:pt>
                <c:pt idx="383">
                  <c:v>2783</c:v>
                </c:pt>
                <c:pt idx="384">
                  <c:v>2784</c:v>
                </c:pt>
                <c:pt idx="385">
                  <c:v>2785</c:v>
                </c:pt>
                <c:pt idx="386">
                  <c:v>2786</c:v>
                </c:pt>
                <c:pt idx="387">
                  <c:v>2787</c:v>
                </c:pt>
                <c:pt idx="388">
                  <c:v>2788</c:v>
                </c:pt>
                <c:pt idx="389">
                  <c:v>2789</c:v>
                </c:pt>
                <c:pt idx="390">
                  <c:v>2790</c:v>
                </c:pt>
                <c:pt idx="391">
                  <c:v>2791</c:v>
                </c:pt>
                <c:pt idx="392">
                  <c:v>2792</c:v>
                </c:pt>
                <c:pt idx="393">
                  <c:v>2793</c:v>
                </c:pt>
                <c:pt idx="394">
                  <c:v>2794</c:v>
                </c:pt>
                <c:pt idx="395">
                  <c:v>2795</c:v>
                </c:pt>
                <c:pt idx="396">
                  <c:v>2796</c:v>
                </c:pt>
                <c:pt idx="397">
                  <c:v>2797</c:v>
                </c:pt>
                <c:pt idx="398">
                  <c:v>2798</c:v>
                </c:pt>
                <c:pt idx="399">
                  <c:v>2799</c:v>
                </c:pt>
                <c:pt idx="400">
                  <c:v>2800</c:v>
                </c:pt>
                <c:pt idx="401">
                  <c:v>2801</c:v>
                </c:pt>
                <c:pt idx="402">
                  <c:v>2802</c:v>
                </c:pt>
                <c:pt idx="403">
                  <c:v>2803</c:v>
                </c:pt>
                <c:pt idx="404">
                  <c:v>2804</c:v>
                </c:pt>
                <c:pt idx="405">
                  <c:v>2805</c:v>
                </c:pt>
                <c:pt idx="406">
                  <c:v>2806</c:v>
                </c:pt>
                <c:pt idx="407">
                  <c:v>2807</c:v>
                </c:pt>
                <c:pt idx="408">
                  <c:v>2808</c:v>
                </c:pt>
                <c:pt idx="409">
                  <c:v>2809</c:v>
                </c:pt>
                <c:pt idx="410">
                  <c:v>2810</c:v>
                </c:pt>
                <c:pt idx="411">
                  <c:v>2811</c:v>
                </c:pt>
                <c:pt idx="412">
                  <c:v>2812</c:v>
                </c:pt>
                <c:pt idx="413">
                  <c:v>2813</c:v>
                </c:pt>
                <c:pt idx="414">
                  <c:v>2814</c:v>
                </c:pt>
                <c:pt idx="415">
                  <c:v>2815</c:v>
                </c:pt>
                <c:pt idx="416">
                  <c:v>2816</c:v>
                </c:pt>
                <c:pt idx="417">
                  <c:v>2817</c:v>
                </c:pt>
                <c:pt idx="418">
                  <c:v>2818</c:v>
                </c:pt>
                <c:pt idx="419">
                  <c:v>2819</c:v>
                </c:pt>
                <c:pt idx="420">
                  <c:v>2820</c:v>
                </c:pt>
                <c:pt idx="421">
                  <c:v>2821</c:v>
                </c:pt>
                <c:pt idx="422">
                  <c:v>2822</c:v>
                </c:pt>
                <c:pt idx="423">
                  <c:v>2823</c:v>
                </c:pt>
                <c:pt idx="424">
                  <c:v>2824</c:v>
                </c:pt>
                <c:pt idx="425">
                  <c:v>2825</c:v>
                </c:pt>
                <c:pt idx="426">
                  <c:v>2826</c:v>
                </c:pt>
                <c:pt idx="427">
                  <c:v>2827</c:v>
                </c:pt>
                <c:pt idx="428">
                  <c:v>2828</c:v>
                </c:pt>
                <c:pt idx="429">
                  <c:v>2829</c:v>
                </c:pt>
                <c:pt idx="430">
                  <c:v>2830</c:v>
                </c:pt>
                <c:pt idx="431">
                  <c:v>2831</c:v>
                </c:pt>
                <c:pt idx="432">
                  <c:v>2832</c:v>
                </c:pt>
                <c:pt idx="433">
                  <c:v>2833</c:v>
                </c:pt>
                <c:pt idx="434">
                  <c:v>2834</c:v>
                </c:pt>
                <c:pt idx="435">
                  <c:v>2835</c:v>
                </c:pt>
                <c:pt idx="436">
                  <c:v>2836</c:v>
                </c:pt>
                <c:pt idx="437">
                  <c:v>2837</c:v>
                </c:pt>
                <c:pt idx="438">
                  <c:v>2838</c:v>
                </c:pt>
                <c:pt idx="439">
                  <c:v>2839</c:v>
                </c:pt>
                <c:pt idx="440">
                  <c:v>2840</c:v>
                </c:pt>
                <c:pt idx="441">
                  <c:v>2841</c:v>
                </c:pt>
                <c:pt idx="442">
                  <c:v>2842</c:v>
                </c:pt>
                <c:pt idx="443">
                  <c:v>2843</c:v>
                </c:pt>
                <c:pt idx="444">
                  <c:v>2844</c:v>
                </c:pt>
                <c:pt idx="445">
                  <c:v>2845</c:v>
                </c:pt>
                <c:pt idx="446">
                  <c:v>2846</c:v>
                </c:pt>
                <c:pt idx="447">
                  <c:v>2847</c:v>
                </c:pt>
                <c:pt idx="448">
                  <c:v>2848</c:v>
                </c:pt>
                <c:pt idx="449">
                  <c:v>2849</c:v>
                </c:pt>
                <c:pt idx="450">
                  <c:v>2850</c:v>
                </c:pt>
                <c:pt idx="451">
                  <c:v>2851</c:v>
                </c:pt>
                <c:pt idx="452">
                  <c:v>2852</c:v>
                </c:pt>
                <c:pt idx="453">
                  <c:v>2853</c:v>
                </c:pt>
                <c:pt idx="454">
                  <c:v>2854</c:v>
                </c:pt>
                <c:pt idx="455">
                  <c:v>2855</c:v>
                </c:pt>
                <c:pt idx="456">
                  <c:v>2856</c:v>
                </c:pt>
                <c:pt idx="457">
                  <c:v>2857</c:v>
                </c:pt>
                <c:pt idx="458">
                  <c:v>2858</c:v>
                </c:pt>
                <c:pt idx="459">
                  <c:v>2859</c:v>
                </c:pt>
                <c:pt idx="460">
                  <c:v>2860</c:v>
                </c:pt>
                <c:pt idx="461">
                  <c:v>2861</c:v>
                </c:pt>
                <c:pt idx="462">
                  <c:v>2862</c:v>
                </c:pt>
                <c:pt idx="463">
                  <c:v>2863</c:v>
                </c:pt>
                <c:pt idx="464">
                  <c:v>2864</c:v>
                </c:pt>
                <c:pt idx="465">
                  <c:v>2865</c:v>
                </c:pt>
                <c:pt idx="466">
                  <c:v>2866</c:v>
                </c:pt>
                <c:pt idx="467">
                  <c:v>2867</c:v>
                </c:pt>
                <c:pt idx="468">
                  <c:v>2868</c:v>
                </c:pt>
                <c:pt idx="469">
                  <c:v>2869</c:v>
                </c:pt>
                <c:pt idx="470">
                  <c:v>2870</c:v>
                </c:pt>
                <c:pt idx="471">
                  <c:v>2871</c:v>
                </c:pt>
                <c:pt idx="472">
                  <c:v>2872</c:v>
                </c:pt>
                <c:pt idx="473">
                  <c:v>2873</c:v>
                </c:pt>
                <c:pt idx="474">
                  <c:v>2874</c:v>
                </c:pt>
                <c:pt idx="475">
                  <c:v>2875</c:v>
                </c:pt>
                <c:pt idx="476">
                  <c:v>2876</c:v>
                </c:pt>
                <c:pt idx="477">
                  <c:v>2877</c:v>
                </c:pt>
                <c:pt idx="478">
                  <c:v>2878</c:v>
                </c:pt>
                <c:pt idx="479">
                  <c:v>2879</c:v>
                </c:pt>
                <c:pt idx="480">
                  <c:v>2880</c:v>
                </c:pt>
                <c:pt idx="481">
                  <c:v>2881</c:v>
                </c:pt>
                <c:pt idx="482">
                  <c:v>2882</c:v>
                </c:pt>
                <c:pt idx="483">
                  <c:v>2883</c:v>
                </c:pt>
                <c:pt idx="484">
                  <c:v>2884</c:v>
                </c:pt>
                <c:pt idx="485">
                  <c:v>2885</c:v>
                </c:pt>
                <c:pt idx="486">
                  <c:v>2886</c:v>
                </c:pt>
                <c:pt idx="487">
                  <c:v>2887</c:v>
                </c:pt>
                <c:pt idx="488">
                  <c:v>2888</c:v>
                </c:pt>
                <c:pt idx="489">
                  <c:v>2889</c:v>
                </c:pt>
                <c:pt idx="490">
                  <c:v>2890</c:v>
                </c:pt>
                <c:pt idx="491">
                  <c:v>2891</c:v>
                </c:pt>
                <c:pt idx="492">
                  <c:v>2892</c:v>
                </c:pt>
                <c:pt idx="493">
                  <c:v>2893</c:v>
                </c:pt>
                <c:pt idx="494">
                  <c:v>2894</c:v>
                </c:pt>
                <c:pt idx="495">
                  <c:v>2895</c:v>
                </c:pt>
                <c:pt idx="496">
                  <c:v>2896</c:v>
                </c:pt>
                <c:pt idx="497">
                  <c:v>2897</c:v>
                </c:pt>
                <c:pt idx="498">
                  <c:v>2898</c:v>
                </c:pt>
                <c:pt idx="499">
                  <c:v>2899</c:v>
                </c:pt>
                <c:pt idx="500">
                  <c:v>2900</c:v>
                </c:pt>
                <c:pt idx="501">
                  <c:v>2901</c:v>
                </c:pt>
                <c:pt idx="502">
                  <c:v>2902</c:v>
                </c:pt>
                <c:pt idx="503">
                  <c:v>2903</c:v>
                </c:pt>
                <c:pt idx="504">
                  <c:v>2904</c:v>
                </c:pt>
                <c:pt idx="505">
                  <c:v>2905</c:v>
                </c:pt>
                <c:pt idx="506">
                  <c:v>2906</c:v>
                </c:pt>
                <c:pt idx="507">
                  <c:v>2907</c:v>
                </c:pt>
                <c:pt idx="508">
                  <c:v>2908</c:v>
                </c:pt>
                <c:pt idx="509">
                  <c:v>2909</c:v>
                </c:pt>
                <c:pt idx="510">
                  <c:v>2910</c:v>
                </c:pt>
                <c:pt idx="511">
                  <c:v>2911</c:v>
                </c:pt>
                <c:pt idx="512">
                  <c:v>2912</c:v>
                </c:pt>
                <c:pt idx="513">
                  <c:v>2913</c:v>
                </c:pt>
                <c:pt idx="514">
                  <c:v>2914</c:v>
                </c:pt>
                <c:pt idx="515">
                  <c:v>2915</c:v>
                </c:pt>
                <c:pt idx="516">
                  <c:v>2916</c:v>
                </c:pt>
                <c:pt idx="517">
                  <c:v>2917</c:v>
                </c:pt>
                <c:pt idx="518">
                  <c:v>2918</c:v>
                </c:pt>
                <c:pt idx="519">
                  <c:v>2919</c:v>
                </c:pt>
                <c:pt idx="520">
                  <c:v>2920</c:v>
                </c:pt>
                <c:pt idx="521">
                  <c:v>2921</c:v>
                </c:pt>
                <c:pt idx="522">
                  <c:v>2922</c:v>
                </c:pt>
                <c:pt idx="523">
                  <c:v>2923</c:v>
                </c:pt>
                <c:pt idx="524">
                  <c:v>2924</c:v>
                </c:pt>
                <c:pt idx="525">
                  <c:v>2925</c:v>
                </c:pt>
                <c:pt idx="526">
                  <c:v>2926</c:v>
                </c:pt>
                <c:pt idx="527">
                  <c:v>2927</c:v>
                </c:pt>
                <c:pt idx="528">
                  <c:v>2928</c:v>
                </c:pt>
                <c:pt idx="529">
                  <c:v>2929</c:v>
                </c:pt>
                <c:pt idx="530">
                  <c:v>2930</c:v>
                </c:pt>
                <c:pt idx="531">
                  <c:v>2931</c:v>
                </c:pt>
                <c:pt idx="532">
                  <c:v>2932</c:v>
                </c:pt>
                <c:pt idx="533">
                  <c:v>2933</c:v>
                </c:pt>
                <c:pt idx="534">
                  <c:v>2934</c:v>
                </c:pt>
                <c:pt idx="535">
                  <c:v>2935</c:v>
                </c:pt>
                <c:pt idx="536">
                  <c:v>2936</c:v>
                </c:pt>
                <c:pt idx="537">
                  <c:v>2937</c:v>
                </c:pt>
                <c:pt idx="538">
                  <c:v>2938</c:v>
                </c:pt>
                <c:pt idx="539">
                  <c:v>2939</c:v>
                </c:pt>
                <c:pt idx="540">
                  <c:v>2940</c:v>
                </c:pt>
                <c:pt idx="541">
                  <c:v>2941</c:v>
                </c:pt>
                <c:pt idx="542">
                  <c:v>2942</c:v>
                </c:pt>
                <c:pt idx="543">
                  <c:v>2943</c:v>
                </c:pt>
                <c:pt idx="544">
                  <c:v>2944</c:v>
                </c:pt>
                <c:pt idx="545">
                  <c:v>2945</c:v>
                </c:pt>
                <c:pt idx="546">
                  <c:v>2946</c:v>
                </c:pt>
                <c:pt idx="547">
                  <c:v>2947</c:v>
                </c:pt>
                <c:pt idx="548">
                  <c:v>2948</c:v>
                </c:pt>
                <c:pt idx="549">
                  <c:v>2949</c:v>
                </c:pt>
                <c:pt idx="550">
                  <c:v>2950</c:v>
                </c:pt>
                <c:pt idx="551">
                  <c:v>2951</c:v>
                </c:pt>
                <c:pt idx="552">
                  <c:v>2952</c:v>
                </c:pt>
                <c:pt idx="553">
                  <c:v>2953</c:v>
                </c:pt>
                <c:pt idx="554">
                  <c:v>2954</c:v>
                </c:pt>
                <c:pt idx="555">
                  <c:v>2955</c:v>
                </c:pt>
                <c:pt idx="556">
                  <c:v>2956</c:v>
                </c:pt>
                <c:pt idx="557">
                  <c:v>2957</c:v>
                </c:pt>
                <c:pt idx="558">
                  <c:v>2958</c:v>
                </c:pt>
                <c:pt idx="559">
                  <c:v>2959</c:v>
                </c:pt>
                <c:pt idx="560">
                  <c:v>2960</c:v>
                </c:pt>
                <c:pt idx="561">
                  <c:v>2961</c:v>
                </c:pt>
                <c:pt idx="562">
                  <c:v>2962</c:v>
                </c:pt>
                <c:pt idx="563">
                  <c:v>2963</c:v>
                </c:pt>
                <c:pt idx="564">
                  <c:v>2964</c:v>
                </c:pt>
                <c:pt idx="565">
                  <c:v>2965</c:v>
                </c:pt>
                <c:pt idx="566">
                  <c:v>2966</c:v>
                </c:pt>
                <c:pt idx="567">
                  <c:v>2967</c:v>
                </c:pt>
                <c:pt idx="568">
                  <c:v>2968</c:v>
                </c:pt>
                <c:pt idx="569">
                  <c:v>2969</c:v>
                </c:pt>
                <c:pt idx="570">
                  <c:v>2970</c:v>
                </c:pt>
                <c:pt idx="571">
                  <c:v>2971</c:v>
                </c:pt>
                <c:pt idx="572">
                  <c:v>2972</c:v>
                </c:pt>
                <c:pt idx="573">
                  <c:v>2973</c:v>
                </c:pt>
                <c:pt idx="574">
                  <c:v>2974</c:v>
                </c:pt>
                <c:pt idx="575">
                  <c:v>2975</c:v>
                </c:pt>
                <c:pt idx="576">
                  <c:v>2976</c:v>
                </c:pt>
                <c:pt idx="577">
                  <c:v>2977</c:v>
                </c:pt>
                <c:pt idx="578">
                  <c:v>2978</c:v>
                </c:pt>
                <c:pt idx="579">
                  <c:v>2979</c:v>
                </c:pt>
                <c:pt idx="580">
                  <c:v>2980</c:v>
                </c:pt>
                <c:pt idx="581">
                  <c:v>2981</c:v>
                </c:pt>
                <c:pt idx="582">
                  <c:v>2982</c:v>
                </c:pt>
                <c:pt idx="583">
                  <c:v>2983</c:v>
                </c:pt>
                <c:pt idx="584">
                  <c:v>2984</c:v>
                </c:pt>
                <c:pt idx="585">
                  <c:v>2985</c:v>
                </c:pt>
                <c:pt idx="586">
                  <c:v>2986</c:v>
                </c:pt>
                <c:pt idx="587">
                  <c:v>2987</c:v>
                </c:pt>
                <c:pt idx="588">
                  <c:v>2988</c:v>
                </c:pt>
                <c:pt idx="589">
                  <c:v>2989</c:v>
                </c:pt>
                <c:pt idx="590">
                  <c:v>2990</c:v>
                </c:pt>
                <c:pt idx="591">
                  <c:v>2991</c:v>
                </c:pt>
                <c:pt idx="592">
                  <c:v>2992</c:v>
                </c:pt>
                <c:pt idx="593">
                  <c:v>2993</c:v>
                </c:pt>
                <c:pt idx="594">
                  <c:v>2994</c:v>
                </c:pt>
                <c:pt idx="595">
                  <c:v>2995</c:v>
                </c:pt>
                <c:pt idx="596">
                  <c:v>2996</c:v>
                </c:pt>
                <c:pt idx="597">
                  <c:v>2997</c:v>
                </c:pt>
                <c:pt idx="598">
                  <c:v>2998</c:v>
                </c:pt>
                <c:pt idx="599">
                  <c:v>2999</c:v>
                </c:pt>
                <c:pt idx="600">
                  <c:v>3000</c:v>
                </c:pt>
                <c:pt idx="601">
                  <c:v>3001</c:v>
                </c:pt>
                <c:pt idx="602">
                  <c:v>3002</c:v>
                </c:pt>
                <c:pt idx="603">
                  <c:v>3003</c:v>
                </c:pt>
                <c:pt idx="604">
                  <c:v>3004</c:v>
                </c:pt>
                <c:pt idx="605">
                  <c:v>3005</c:v>
                </c:pt>
                <c:pt idx="606">
                  <c:v>3006</c:v>
                </c:pt>
                <c:pt idx="607">
                  <c:v>3007</c:v>
                </c:pt>
                <c:pt idx="608">
                  <c:v>3008</c:v>
                </c:pt>
                <c:pt idx="609">
                  <c:v>3009</c:v>
                </c:pt>
                <c:pt idx="610">
                  <c:v>3010</c:v>
                </c:pt>
                <c:pt idx="611">
                  <c:v>3011</c:v>
                </c:pt>
                <c:pt idx="612">
                  <c:v>3012</c:v>
                </c:pt>
                <c:pt idx="613">
                  <c:v>3013</c:v>
                </c:pt>
                <c:pt idx="614">
                  <c:v>3014</c:v>
                </c:pt>
                <c:pt idx="615">
                  <c:v>3015</c:v>
                </c:pt>
                <c:pt idx="616">
                  <c:v>3016</c:v>
                </c:pt>
                <c:pt idx="617">
                  <c:v>3017</c:v>
                </c:pt>
                <c:pt idx="618">
                  <c:v>3018</c:v>
                </c:pt>
                <c:pt idx="619">
                  <c:v>3019</c:v>
                </c:pt>
                <c:pt idx="620">
                  <c:v>3020</c:v>
                </c:pt>
                <c:pt idx="621">
                  <c:v>3021</c:v>
                </c:pt>
                <c:pt idx="622">
                  <c:v>3022</c:v>
                </c:pt>
                <c:pt idx="623">
                  <c:v>3023</c:v>
                </c:pt>
                <c:pt idx="624">
                  <c:v>3024</c:v>
                </c:pt>
                <c:pt idx="625">
                  <c:v>3025</c:v>
                </c:pt>
                <c:pt idx="626">
                  <c:v>3026</c:v>
                </c:pt>
                <c:pt idx="627">
                  <c:v>3027</c:v>
                </c:pt>
                <c:pt idx="628">
                  <c:v>3028</c:v>
                </c:pt>
                <c:pt idx="629">
                  <c:v>3029</c:v>
                </c:pt>
                <c:pt idx="630">
                  <c:v>3030</c:v>
                </c:pt>
                <c:pt idx="631">
                  <c:v>3031</c:v>
                </c:pt>
                <c:pt idx="632">
                  <c:v>3032</c:v>
                </c:pt>
                <c:pt idx="633">
                  <c:v>3033</c:v>
                </c:pt>
                <c:pt idx="634">
                  <c:v>3034</c:v>
                </c:pt>
                <c:pt idx="635">
                  <c:v>3035</c:v>
                </c:pt>
                <c:pt idx="636">
                  <c:v>3036</c:v>
                </c:pt>
                <c:pt idx="637">
                  <c:v>3037</c:v>
                </c:pt>
                <c:pt idx="638">
                  <c:v>3038</c:v>
                </c:pt>
                <c:pt idx="639">
                  <c:v>3039</c:v>
                </c:pt>
                <c:pt idx="640">
                  <c:v>3040</c:v>
                </c:pt>
                <c:pt idx="641">
                  <c:v>3041</c:v>
                </c:pt>
                <c:pt idx="642">
                  <c:v>3042</c:v>
                </c:pt>
                <c:pt idx="643">
                  <c:v>3043</c:v>
                </c:pt>
                <c:pt idx="644">
                  <c:v>3044</c:v>
                </c:pt>
                <c:pt idx="645">
                  <c:v>3045</c:v>
                </c:pt>
                <c:pt idx="646">
                  <c:v>3046</c:v>
                </c:pt>
                <c:pt idx="647">
                  <c:v>3047</c:v>
                </c:pt>
                <c:pt idx="648">
                  <c:v>3048</c:v>
                </c:pt>
                <c:pt idx="649">
                  <c:v>3049</c:v>
                </c:pt>
                <c:pt idx="650">
                  <c:v>3050</c:v>
                </c:pt>
                <c:pt idx="651">
                  <c:v>3051</c:v>
                </c:pt>
                <c:pt idx="652">
                  <c:v>3052</c:v>
                </c:pt>
                <c:pt idx="653">
                  <c:v>3053</c:v>
                </c:pt>
                <c:pt idx="654">
                  <c:v>3054</c:v>
                </c:pt>
                <c:pt idx="655">
                  <c:v>3055</c:v>
                </c:pt>
                <c:pt idx="656">
                  <c:v>3056</c:v>
                </c:pt>
                <c:pt idx="657">
                  <c:v>3057</c:v>
                </c:pt>
                <c:pt idx="658">
                  <c:v>3058</c:v>
                </c:pt>
                <c:pt idx="659">
                  <c:v>3059</c:v>
                </c:pt>
                <c:pt idx="660">
                  <c:v>3060</c:v>
                </c:pt>
                <c:pt idx="661">
                  <c:v>3061</c:v>
                </c:pt>
                <c:pt idx="662">
                  <c:v>3062</c:v>
                </c:pt>
                <c:pt idx="663">
                  <c:v>3063</c:v>
                </c:pt>
                <c:pt idx="664">
                  <c:v>3064</c:v>
                </c:pt>
                <c:pt idx="665">
                  <c:v>3065</c:v>
                </c:pt>
                <c:pt idx="666">
                  <c:v>3066</c:v>
                </c:pt>
                <c:pt idx="667">
                  <c:v>3067</c:v>
                </c:pt>
                <c:pt idx="668">
                  <c:v>3068</c:v>
                </c:pt>
                <c:pt idx="669">
                  <c:v>3069</c:v>
                </c:pt>
                <c:pt idx="670">
                  <c:v>3070</c:v>
                </c:pt>
                <c:pt idx="671">
                  <c:v>3071</c:v>
                </c:pt>
                <c:pt idx="672">
                  <c:v>3072</c:v>
                </c:pt>
                <c:pt idx="673">
                  <c:v>3073</c:v>
                </c:pt>
                <c:pt idx="674">
                  <c:v>3074</c:v>
                </c:pt>
                <c:pt idx="675">
                  <c:v>3075</c:v>
                </c:pt>
                <c:pt idx="676">
                  <c:v>3076</c:v>
                </c:pt>
                <c:pt idx="677">
                  <c:v>3077</c:v>
                </c:pt>
                <c:pt idx="678">
                  <c:v>3078</c:v>
                </c:pt>
                <c:pt idx="679">
                  <c:v>3079</c:v>
                </c:pt>
                <c:pt idx="680">
                  <c:v>3080</c:v>
                </c:pt>
                <c:pt idx="681">
                  <c:v>3081</c:v>
                </c:pt>
                <c:pt idx="682">
                  <c:v>3082</c:v>
                </c:pt>
                <c:pt idx="683">
                  <c:v>3083</c:v>
                </c:pt>
                <c:pt idx="684">
                  <c:v>3084</c:v>
                </c:pt>
                <c:pt idx="685">
                  <c:v>3085</c:v>
                </c:pt>
                <c:pt idx="686">
                  <c:v>3086</c:v>
                </c:pt>
                <c:pt idx="687">
                  <c:v>3087</c:v>
                </c:pt>
                <c:pt idx="688">
                  <c:v>3088</c:v>
                </c:pt>
                <c:pt idx="689">
                  <c:v>3089</c:v>
                </c:pt>
                <c:pt idx="690">
                  <c:v>3090</c:v>
                </c:pt>
                <c:pt idx="691">
                  <c:v>3091</c:v>
                </c:pt>
                <c:pt idx="692">
                  <c:v>3092</c:v>
                </c:pt>
                <c:pt idx="693">
                  <c:v>3093</c:v>
                </c:pt>
                <c:pt idx="694">
                  <c:v>3094</c:v>
                </c:pt>
                <c:pt idx="695">
                  <c:v>3095</c:v>
                </c:pt>
                <c:pt idx="696">
                  <c:v>3096</c:v>
                </c:pt>
                <c:pt idx="697">
                  <c:v>3097</c:v>
                </c:pt>
                <c:pt idx="698">
                  <c:v>3098</c:v>
                </c:pt>
                <c:pt idx="699">
                  <c:v>3099</c:v>
                </c:pt>
                <c:pt idx="700">
                  <c:v>3100</c:v>
                </c:pt>
                <c:pt idx="701">
                  <c:v>3101</c:v>
                </c:pt>
                <c:pt idx="702">
                  <c:v>3102</c:v>
                </c:pt>
                <c:pt idx="703">
                  <c:v>3103</c:v>
                </c:pt>
                <c:pt idx="704">
                  <c:v>3104</c:v>
                </c:pt>
                <c:pt idx="705">
                  <c:v>3105</c:v>
                </c:pt>
                <c:pt idx="706">
                  <c:v>3106</c:v>
                </c:pt>
                <c:pt idx="707">
                  <c:v>3107</c:v>
                </c:pt>
                <c:pt idx="708">
                  <c:v>3108</c:v>
                </c:pt>
                <c:pt idx="709">
                  <c:v>3109</c:v>
                </c:pt>
                <c:pt idx="710">
                  <c:v>3110</c:v>
                </c:pt>
                <c:pt idx="711">
                  <c:v>3111</c:v>
                </c:pt>
                <c:pt idx="712">
                  <c:v>3112</c:v>
                </c:pt>
                <c:pt idx="713">
                  <c:v>3113</c:v>
                </c:pt>
                <c:pt idx="714">
                  <c:v>3114</c:v>
                </c:pt>
                <c:pt idx="715">
                  <c:v>3115</c:v>
                </c:pt>
                <c:pt idx="716">
                  <c:v>3116</c:v>
                </c:pt>
                <c:pt idx="717">
                  <c:v>3117</c:v>
                </c:pt>
                <c:pt idx="718">
                  <c:v>3118</c:v>
                </c:pt>
                <c:pt idx="719">
                  <c:v>3119</c:v>
                </c:pt>
                <c:pt idx="720">
                  <c:v>3120</c:v>
                </c:pt>
                <c:pt idx="721">
                  <c:v>3121</c:v>
                </c:pt>
                <c:pt idx="722">
                  <c:v>3122</c:v>
                </c:pt>
                <c:pt idx="723">
                  <c:v>3123</c:v>
                </c:pt>
                <c:pt idx="724">
                  <c:v>3124</c:v>
                </c:pt>
                <c:pt idx="725">
                  <c:v>3125</c:v>
                </c:pt>
                <c:pt idx="726">
                  <c:v>3126</c:v>
                </c:pt>
                <c:pt idx="727">
                  <c:v>3127</c:v>
                </c:pt>
                <c:pt idx="728">
                  <c:v>3128</c:v>
                </c:pt>
                <c:pt idx="729">
                  <c:v>3129</c:v>
                </c:pt>
                <c:pt idx="730">
                  <c:v>3130</c:v>
                </c:pt>
                <c:pt idx="731">
                  <c:v>3131</c:v>
                </c:pt>
                <c:pt idx="732">
                  <c:v>3132</c:v>
                </c:pt>
                <c:pt idx="733">
                  <c:v>3133</c:v>
                </c:pt>
                <c:pt idx="734">
                  <c:v>3134</c:v>
                </c:pt>
                <c:pt idx="735">
                  <c:v>3135</c:v>
                </c:pt>
                <c:pt idx="736">
                  <c:v>3136</c:v>
                </c:pt>
                <c:pt idx="737">
                  <c:v>3137</c:v>
                </c:pt>
                <c:pt idx="738">
                  <c:v>3138</c:v>
                </c:pt>
                <c:pt idx="739">
                  <c:v>3139</c:v>
                </c:pt>
                <c:pt idx="740">
                  <c:v>3140</c:v>
                </c:pt>
                <c:pt idx="741">
                  <c:v>3141</c:v>
                </c:pt>
                <c:pt idx="742">
                  <c:v>3142</c:v>
                </c:pt>
                <c:pt idx="743">
                  <c:v>3143</c:v>
                </c:pt>
                <c:pt idx="744">
                  <c:v>3144</c:v>
                </c:pt>
                <c:pt idx="745">
                  <c:v>3145</c:v>
                </c:pt>
                <c:pt idx="746">
                  <c:v>3146</c:v>
                </c:pt>
                <c:pt idx="747">
                  <c:v>3147</c:v>
                </c:pt>
                <c:pt idx="748">
                  <c:v>3148</c:v>
                </c:pt>
                <c:pt idx="749">
                  <c:v>3149</c:v>
                </c:pt>
                <c:pt idx="750">
                  <c:v>3150</c:v>
                </c:pt>
                <c:pt idx="751">
                  <c:v>3151</c:v>
                </c:pt>
                <c:pt idx="752">
                  <c:v>3152</c:v>
                </c:pt>
                <c:pt idx="753">
                  <c:v>3153</c:v>
                </c:pt>
                <c:pt idx="754">
                  <c:v>3154</c:v>
                </c:pt>
                <c:pt idx="755">
                  <c:v>3155</c:v>
                </c:pt>
                <c:pt idx="756">
                  <c:v>3156</c:v>
                </c:pt>
                <c:pt idx="757">
                  <c:v>3157</c:v>
                </c:pt>
                <c:pt idx="758">
                  <c:v>3158</c:v>
                </c:pt>
                <c:pt idx="759">
                  <c:v>3159</c:v>
                </c:pt>
                <c:pt idx="760">
                  <c:v>3160</c:v>
                </c:pt>
                <c:pt idx="761">
                  <c:v>3161</c:v>
                </c:pt>
                <c:pt idx="762">
                  <c:v>3162</c:v>
                </c:pt>
                <c:pt idx="763">
                  <c:v>3163</c:v>
                </c:pt>
                <c:pt idx="764">
                  <c:v>3164</c:v>
                </c:pt>
                <c:pt idx="765">
                  <c:v>3165</c:v>
                </c:pt>
                <c:pt idx="766">
                  <c:v>3166</c:v>
                </c:pt>
                <c:pt idx="767">
                  <c:v>3167</c:v>
                </c:pt>
                <c:pt idx="768">
                  <c:v>3168</c:v>
                </c:pt>
                <c:pt idx="769">
                  <c:v>3169</c:v>
                </c:pt>
                <c:pt idx="770">
                  <c:v>3170</c:v>
                </c:pt>
                <c:pt idx="771">
                  <c:v>3171</c:v>
                </c:pt>
                <c:pt idx="772">
                  <c:v>3172</c:v>
                </c:pt>
                <c:pt idx="773">
                  <c:v>3173</c:v>
                </c:pt>
                <c:pt idx="774">
                  <c:v>3174</c:v>
                </c:pt>
                <c:pt idx="775">
                  <c:v>3175</c:v>
                </c:pt>
                <c:pt idx="776">
                  <c:v>3176</c:v>
                </c:pt>
                <c:pt idx="777">
                  <c:v>3177</c:v>
                </c:pt>
                <c:pt idx="778">
                  <c:v>3178</c:v>
                </c:pt>
                <c:pt idx="779">
                  <c:v>3179</c:v>
                </c:pt>
                <c:pt idx="780">
                  <c:v>3180</c:v>
                </c:pt>
                <c:pt idx="781">
                  <c:v>3181</c:v>
                </c:pt>
                <c:pt idx="782">
                  <c:v>3182</c:v>
                </c:pt>
                <c:pt idx="783">
                  <c:v>3183</c:v>
                </c:pt>
                <c:pt idx="784">
                  <c:v>3184</c:v>
                </c:pt>
                <c:pt idx="785">
                  <c:v>3185</c:v>
                </c:pt>
                <c:pt idx="786">
                  <c:v>3186</c:v>
                </c:pt>
                <c:pt idx="787">
                  <c:v>3187</c:v>
                </c:pt>
                <c:pt idx="788">
                  <c:v>3188</c:v>
                </c:pt>
                <c:pt idx="789">
                  <c:v>3189</c:v>
                </c:pt>
                <c:pt idx="790">
                  <c:v>3190</c:v>
                </c:pt>
                <c:pt idx="791">
                  <c:v>3191</c:v>
                </c:pt>
                <c:pt idx="792">
                  <c:v>3192</c:v>
                </c:pt>
                <c:pt idx="793">
                  <c:v>3193</c:v>
                </c:pt>
                <c:pt idx="794">
                  <c:v>3194</c:v>
                </c:pt>
                <c:pt idx="795">
                  <c:v>3195</c:v>
                </c:pt>
                <c:pt idx="796">
                  <c:v>3196</c:v>
                </c:pt>
                <c:pt idx="797">
                  <c:v>3197</c:v>
                </c:pt>
                <c:pt idx="798">
                  <c:v>3198</c:v>
                </c:pt>
                <c:pt idx="799">
                  <c:v>3199</c:v>
                </c:pt>
                <c:pt idx="800">
                  <c:v>3200</c:v>
                </c:pt>
              </c:numCache>
            </c:numRef>
          </c:cat>
          <c:val>
            <c:numRef>
              <c:f>'Run536_1 (2)'!$D$3:$D$804</c:f>
              <c:numCache>
                <c:formatCode>General</c:formatCode>
                <c:ptCount val="802"/>
                <c:pt idx="0">
                  <c:v>21</c:v>
                </c:pt>
                <c:pt idx="1">
                  <c:v>23</c:v>
                </c:pt>
                <c:pt idx="2">
                  <c:v>19</c:v>
                </c:pt>
                <c:pt idx="3">
                  <c:v>21</c:v>
                </c:pt>
                <c:pt idx="4">
                  <c:v>18</c:v>
                </c:pt>
                <c:pt idx="5">
                  <c:v>9</c:v>
                </c:pt>
                <c:pt idx="6">
                  <c:v>23</c:v>
                </c:pt>
                <c:pt idx="7">
                  <c:v>13</c:v>
                </c:pt>
                <c:pt idx="8">
                  <c:v>25</c:v>
                </c:pt>
                <c:pt idx="9">
                  <c:v>18</c:v>
                </c:pt>
                <c:pt idx="10">
                  <c:v>18</c:v>
                </c:pt>
                <c:pt idx="11">
                  <c:v>20</c:v>
                </c:pt>
                <c:pt idx="12">
                  <c:v>22</c:v>
                </c:pt>
                <c:pt idx="13">
                  <c:v>23</c:v>
                </c:pt>
                <c:pt idx="14">
                  <c:v>17</c:v>
                </c:pt>
                <c:pt idx="15">
                  <c:v>24</c:v>
                </c:pt>
                <c:pt idx="16">
                  <c:v>21</c:v>
                </c:pt>
                <c:pt idx="17">
                  <c:v>19</c:v>
                </c:pt>
                <c:pt idx="18">
                  <c:v>17</c:v>
                </c:pt>
                <c:pt idx="19">
                  <c:v>21</c:v>
                </c:pt>
                <c:pt idx="20">
                  <c:v>15</c:v>
                </c:pt>
                <c:pt idx="21">
                  <c:v>16</c:v>
                </c:pt>
                <c:pt idx="22">
                  <c:v>19</c:v>
                </c:pt>
                <c:pt idx="23">
                  <c:v>14</c:v>
                </c:pt>
                <c:pt idx="24">
                  <c:v>22</c:v>
                </c:pt>
                <c:pt idx="25">
                  <c:v>21</c:v>
                </c:pt>
                <c:pt idx="26">
                  <c:v>18</c:v>
                </c:pt>
                <c:pt idx="27">
                  <c:v>14</c:v>
                </c:pt>
                <c:pt idx="28">
                  <c:v>16</c:v>
                </c:pt>
                <c:pt idx="29">
                  <c:v>14</c:v>
                </c:pt>
                <c:pt idx="30">
                  <c:v>18</c:v>
                </c:pt>
                <c:pt idx="31">
                  <c:v>20</c:v>
                </c:pt>
                <c:pt idx="32">
                  <c:v>26</c:v>
                </c:pt>
                <c:pt idx="33">
                  <c:v>16</c:v>
                </c:pt>
                <c:pt idx="34">
                  <c:v>22</c:v>
                </c:pt>
                <c:pt idx="35">
                  <c:v>18</c:v>
                </c:pt>
                <c:pt idx="36">
                  <c:v>17</c:v>
                </c:pt>
                <c:pt idx="37">
                  <c:v>16</c:v>
                </c:pt>
                <c:pt idx="38">
                  <c:v>21</c:v>
                </c:pt>
                <c:pt idx="39">
                  <c:v>14</c:v>
                </c:pt>
                <c:pt idx="40">
                  <c:v>16</c:v>
                </c:pt>
                <c:pt idx="41">
                  <c:v>17</c:v>
                </c:pt>
                <c:pt idx="42">
                  <c:v>20</c:v>
                </c:pt>
                <c:pt idx="43">
                  <c:v>25</c:v>
                </c:pt>
                <c:pt idx="44">
                  <c:v>15</c:v>
                </c:pt>
                <c:pt idx="45">
                  <c:v>18</c:v>
                </c:pt>
                <c:pt idx="46">
                  <c:v>17</c:v>
                </c:pt>
                <c:pt idx="47">
                  <c:v>20</c:v>
                </c:pt>
                <c:pt idx="48">
                  <c:v>21</c:v>
                </c:pt>
                <c:pt idx="49">
                  <c:v>22</c:v>
                </c:pt>
                <c:pt idx="50">
                  <c:v>19</c:v>
                </c:pt>
                <c:pt idx="51">
                  <c:v>18</c:v>
                </c:pt>
                <c:pt idx="52">
                  <c:v>15</c:v>
                </c:pt>
                <c:pt idx="53">
                  <c:v>13</c:v>
                </c:pt>
                <c:pt idx="54">
                  <c:v>21</c:v>
                </c:pt>
                <c:pt idx="55">
                  <c:v>21</c:v>
                </c:pt>
                <c:pt idx="56">
                  <c:v>12</c:v>
                </c:pt>
                <c:pt idx="57">
                  <c:v>13</c:v>
                </c:pt>
                <c:pt idx="58">
                  <c:v>13</c:v>
                </c:pt>
                <c:pt idx="59">
                  <c:v>20</c:v>
                </c:pt>
                <c:pt idx="60">
                  <c:v>19</c:v>
                </c:pt>
                <c:pt idx="61">
                  <c:v>13</c:v>
                </c:pt>
                <c:pt idx="62">
                  <c:v>12</c:v>
                </c:pt>
                <c:pt idx="63">
                  <c:v>13</c:v>
                </c:pt>
                <c:pt idx="64">
                  <c:v>14</c:v>
                </c:pt>
                <c:pt idx="65">
                  <c:v>14</c:v>
                </c:pt>
                <c:pt idx="66">
                  <c:v>17</c:v>
                </c:pt>
                <c:pt idx="67">
                  <c:v>17</c:v>
                </c:pt>
                <c:pt idx="68">
                  <c:v>15</c:v>
                </c:pt>
                <c:pt idx="69">
                  <c:v>47</c:v>
                </c:pt>
                <c:pt idx="70">
                  <c:v>74</c:v>
                </c:pt>
                <c:pt idx="71">
                  <c:v>98</c:v>
                </c:pt>
                <c:pt idx="72">
                  <c:v>101</c:v>
                </c:pt>
                <c:pt idx="73">
                  <c:v>94</c:v>
                </c:pt>
                <c:pt idx="74">
                  <c:v>88</c:v>
                </c:pt>
                <c:pt idx="75">
                  <c:v>75</c:v>
                </c:pt>
                <c:pt idx="76">
                  <c:v>56</c:v>
                </c:pt>
                <c:pt idx="77">
                  <c:v>34</c:v>
                </c:pt>
                <c:pt idx="78">
                  <c:v>12</c:v>
                </c:pt>
                <c:pt idx="79">
                  <c:v>16</c:v>
                </c:pt>
                <c:pt idx="80">
                  <c:v>8</c:v>
                </c:pt>
                <c:pt idx="81">
                  <c:v>12</c:v>
                </c:pt>
                <c:pt idx="82">
                  <c:v>13</c:v>
                </c:pt>
                <c:pt idx="83">
                  <c:v>12</c:v>
                </c:pt>
                <c:pt idx="84">
                  <c:v>13</c:v>
                </c:pt>
                <c:pt idx="85">
                  <c:v>14</c:v>
                </c:pt>
                <c:pt idx="86">
                  <c:v>14</c:v>
                </c:pt>
                <c:pt idx="87">
                  <c:v>17</c:v>
                </c:pt>
                <c:pt idx="88">
                  <c:v>17</c:v>
                </c:pt>
                <c:pt idx="89">
                  <c:v>15</c:v>
                </c:pt>
                <c:pt idx="90">
                  <c:v>6</c:v>
                </c:pt>
                <c:pt idx="91">
                  <c:v>11</c:v>
                </c:pt>
                <c:pt idx="92">
                  <c:v>14</c:v>
                </c:pt>
                <c:pt idx="93">
                  <c:v>9</c:v>
                </c:pt>
                <c:pt idx="94">
                  <c:v>10</c:v>
                </c:pt>
                <c:pt idx="95">
                  <c:v>8</c:v>
                </c:pt>
                <c:pt idx="96">
                  <c:v>10</c:v>
                </c:pt>
                <c:pt idx="97">
                  <c:v>9</c:v>
                </c:pt>
                <c:pt idx="98">
                  <c:v>10</c:v>
                </c:pt>
                <c:pt idx="99">
                  <c:v>12</c:v>
                </c:pt>
                <c:pt idx="100">
                  <c:v>12</c:v>
                </c:pt>
                <c:pt idx="101">
                  <c:v>13</c:v>
                </c:pt>
                <c:pt idx="102">
                  <c:v>15</c:v>
                </c:pt>
                <c:pt idx="103">
                  <c:v>13</c:v>
                </c:pt>
                <c:pt idx="104">
                  <c:v>15</c:v>
                </c:pt>
                <c:pt idx="105">
                  <c:v>14</c:v>
                </c:pt>
                <c:pt idx="106">
                  <c:v>11</c:v>
                </c:pt>
                <c:pt idx="107">
                  <c:v>13</c:v>
                </c:pt>
                <c:pt idx="108">
                  <c:v>11</c:v>
                </c:pt>
                <c:pt idx="109">
                  <c:v>12</c:v>
                </c:pt>
                <c:pt idx="110">
                  <c:v>15</c:v>
                </c:pt>
                <c:pt idx="111">
                  <c:v>11</c:v>
                </c:pt>
                <c:pt idx="112">
                  <c:v>8</c:v>
                </c:pt>
                <c:pt idx="113">
                  <c:v>10</c:v>
                </c:pt>
                <c:pt idx="114">
                  <c:v>11</c:v>
                </c:pt>
                <c:pt idx="115">
                  <c:v>16</c:v>
                </c:pt>
                <c:pt idx="116">
                  <c:v>10</c:v>
                </c:pt>
                <c:pt idx="117">
                  <c:v>10</c:v>
                </c:pt>
                <c:pt idx="118">
                  <c:v>8</c:v>
                </c:pt>
                <c:pt idx="119">
                  <c:v>6</c:v>
                </c:pt>
                <c:pt idx="120">
                  <c:v>3</c:v>
                </c:pt>
                <c:pt idx="121">
                  <c:v>13</c:v>
                </c:pt>
                <c:pt idx="122">
                  <c:v>11</c:v>
                </c:pt>
                <c:pt idx="123">
                  <c:v>14</c:v>
                </c:pt>
                <c:pt idx="124">
                  <c:v>12</c:v>
                </c:pt>
                <c:pt idx="125">
                  <c:v>9</c:v>
                </c:pt>
                <c:pt idx="126">
                  <c:v>10</c:v>
                </c:pt>
                <c:pt idx="127">
                  <c:v>8</c:v>
                </c:pt>
                <c:pt idx="128">
                  <c:v>10</c:v>
                </c:pt>
                <c:pt idx="129">
                  <c:v>6</c:v>
                </c:pt>
                <c:pt idx="130">
                  <c:v>6</c:v>
                </c:pt>
                <c:pt idx="131">
                  <c:v>15</c:v>
                </c:pt>
                <c:pt idx="132">
                  <c:v>22</c:v>
                </c:pt>
                <c:pt idx="133">
                  <c:v>20</c:v>
                </c:pt>
                <c:pt idx="134">
                  <c:v>12</c:v>
                </c:pt>
                <c:pt idx="135">
                  <c:v>9</c:v>
                </c:pt>
                <c:pt idx="136">
                  <c:v>10</c:v>
                </c:pt>
                <c:pt idx="137">
                  <c:v>8</c:v>
                </c:pt>
                <c:pt idx="138">
                  <c:v>10</c:v>
                </c:pt>
                <c:pt idx="139">
                  <c:v>26</c:v>
                </c:pt>
                <c:pt idx="140">
                  <c:v>58</c:v>
                </c:pt>
                <c:pt idx="141">
                  <c:v>78</c:v>
                </c:pt>
                <c:pt idx="142">
                  <c:v>81</c:v>
                </c:pt>
                <c:pt idx="143">
                  <c:v>96</c:v>
                </c:pt>
                <c:pt idx="144">
                  <c:v>102</c:v>
                </c:pt>
                <c:pt idx="145">
                  <c:v>94</c:v>
                </c:pt>
                <c:pt idx="146">
                  <c:v>72</c:v>
                </c:pt>
                <c:pt idx="147">
                  <c:v>11</c:v>
                </c:pt>
                <c:pt idx="148">
                  <c:v>14</c:v>
                </c:pt>
                <c:pt idx="149">
                  <c:v>7</c:v>
                </c:pt>
                <c:pt idx="150">
                  <c:v>11</c:v>
                </c:pt>
                <c:pt idx="151">
                  <c:v>4</c:v>
                </c:pt>
                <c:pt idx="152">
                  <c:v>14</c:v>
                </c:pt>
                <c:pt idx="153">
                  <c:v>13</c:v>
                </c:pt>
                <c:pt idx="154">
                  <c:v>8</c:v>
                </c:pt>
                <c:pt idx="155">
                  <c:v>6</c:v>
                </c:pt>
                <c:pt idx="156">
                  <c:v>8</c:v>
                </c:pt>
                <c:pt idx="157">
                  <c:v>16</c:v>
                </c:pt>
                <c:pt idx="158">
                  <c:v>12</c:v>
                </c:pt>
                <c:pt idx="159">
                  <c:v>11</c:v>
                </c:pt>
                <c:pt idx="160">
                  <c:v>6</c:v>
                </c:pt>
                <c:pt idx="161">
                  <c:v>12</c:v>
                </c:pt>
                <c:pt idx="162">
                  <c:v>9</c:v>
                </c:pt>
                <c:pt idx="163">
                  <c:v>11</c:v>
                </c:pt>
                <c:pt idx="164">
                  <c:v>7</c:v>
                </c:pt>
                <c:pt idx="165">
                  <c:v>7</c:v>
                </c:pt>
                <c:pt idx="166">
                  <c:v>6</c:v>
                </c:pt>
                <c:pt idx="167">
                  <c:v>8</c:v>
                </c:pt>
                <c:pt idx="168">
                  <c:v>8</c:v>
                </c:pt>
                <c:pt idx="169">
                  <c:v>10</c:v>
                </c:pt>
                <c:pt idx="170">
                  <c:v>8</c:v>
                </c:pt>
                <c:pt idx="171">
                  <c:v>9</c:v>
                </c:pt>
                <c:pt idx="172">
                  <c:v>13</c:v>
                </c:pt>
                <c:pt idx="173">
                  <c:v>8</c:v>
                </c:pt>
                <c:pt idx="174">
                  <c:v>15</c:v>
                </c:pt>
                <c:pt idx="175">
                  <c:v>7</c:v>
                </c:pt>
                <c:pt idx="176">
                  <c:v>9</c:v>
                </c:pt>
                <c:pt idx="177">
                  <c:v>13</c:v>
                </c:pt>
                <c:pt idx="178">
                  <c:v>6</c:v>
                </c:pt>
                <c:pt idx="179">
                  <c:v>10</c:v>
                </c:pt>
                <c:pt idx="180">
                  <c:v>7</c:v>
                </c:pt>
                <c:pt idx="181">
                  <c:v>7</c:v>
                </c:pt>
                <c:pt idx="182">
                  <c:v>7</c:v>
                </c:pt>
                <c:pt idx="183">
                  <c:v>9</c:v>
                </c:pt>
                <c:pt idx="184">
                  <c:v>13</c:v>
                </c:pt>
                <c:pt idx="185">
                  <c:v>13</c:v>
                </c:pt>
                <c:pt idx="186">
                  <c:v>9</c:v>
                </c:pt>
                <c:pt idx="187">
                  <c:v>6</c:v>
                </c:pt>
                <c:pt idx="188">
                  <c:v>11</c:v>
                </c:pt>
                <c:pt idx="189">
                  <c:v>10</c:v>
                </c:pt>
                <c:pt idx="190">
                  <c:v>6</c:v>
                </c:pt>
                <c:pt idx="191">
                  <c:v>13</c:v>
                </c:pt>
                <c:pt idx="192">
                  <c:v>7</c:v>
                </c:pt>
                <c:pt idx="193">
                  <c:v>6</c:v>
                </c:pt>
                <c:pt idx="194">
                  <c:v>11</c:v>
                </c:pt>
                <c:pt idx="195">
                  <c:v>7</c:v>
                </c:pt>
                <c:pt idx="196">
                  <c:v>6</c:v>
                </c:pt>
                <c:pt idx="197">
                  <c:v>8</c:v>
                </c:pt>
                <c:pt idx="198">
                  <c:v>7</c:v>
                </c:pt>
                <c:pt idx="199">
                  <c:v>9</c:v>
                </c:pt>
                <c:pt idx="200">
                  <c:v>5</c:v>
                </c:pt>
                <c:pt idx="201">
                  <c:v>6</c:v>
                </c:pt>
                <c:pt idx="202">
                  <c:v>13</c:v>
                </c:pt>
                <c:pt idx="203">
                  <c:v>15</c:v>
                </c:pt>
                <c:pt idx="204">
                  <c:v>7</c:v>
                </c:pt>
                <c:pt idx="205">
                  <c:v>8</c:v>
                </c:pt>
                <c:pt idx="206">
                  <c:v>10</c:v>
                </c:pt>
                <c:pt idx="207">
                  <c:v>7</c:v>
                </c:pt>
                <c:pt idx="208">
                  <c:v>8</c:v>
                </c:pt>
                <c:pt idx="209">
                  <c:v>14</c:v>
                </c:pt>
                <c:pt idx="210">
                  <c:v>13</c:v>
                </c:pt>
                <c:pt idx="211">
                  <c:v>14</c:v>
                </c:pt>
                <c:pt idx="212">
                  <c:v>15</c:v>
                </c:pt>
                <c:pt idx="213">
                  <c:v>12</c:v>
                </c:pt>
                <c:pt idx="214">
                  <c:v>11</c:v>
                </c:pt>
                <c:pt idx="215">
                  <c:v>12</c:v>
                </c:pt>
                <c:pt idx="216">
                  <c:v>9</c:v>
                </c:pt>
                <c:pt idx="217">
                  <c:v>10</c:v>
                </c:pt>
                <c:pt idx="218">
                  <c:v>14</c:v>
                </c:pt>
                <c:pt idx="219">
                  <c:v>13</c:v>
                </c:pt>
                <c:pt idx="220">
                  <c:v>11</c:v>
                </c:pt>
                <c:pt idx="221">
                  <c:v>9</c:v>
                </c:pt>
                <c:pt idx="222">
                  <c:v>7</c:v>
                </c:pt>
                <c:pt idx="223">
                  <c:v>4</c:v>
                </c:pt>
                <c:pt idx="224">
                  <c:v>6</c:v>
                </c:pt>
                <c:pt idx="225">
                  <c:v>7</c:v>
                </c:pt>
                <c:pt idx="226">
                  <c:v>8</c:v>
                </c:pt>
                <c:pt idx="227">
                  <c:v>8</c:v>
                </c:pt>
                <c:pt idx="228">
                  <c:v>6</c:v>
                </c:pt>
                <c:pt idx="229">
                  <c:v>5</c:v>
                </c:pt>
                <c:pt idx="230">
                  <c:v>1</c:v>
                </c:pt>
                <c:pt idx="231">
                  <c:v>10</c:v>
                </c:pt>
                <c:pt idx="232">
                  <c:v>4</c:v>
                </c:pt>
                <c:pt idx="233">
                  <c:v>3</c:v>
                </c:pt>
                <c:pt idx="234">
                  <c:v>2</c:v>
                </c:pt>
                <c:pt idx="235">
                  <c:v>3</c:v>
                </c:pt>
                <c:pt idx="236">
                  <c:v>7</c:v>
                </c:pt>
                <c:pt idx="237">
                  <c:v>4</c:v>
                </c:pt>
                <c:pt idx="238">
                  <c:v>4</c:v>
                </c:pt>
                <c:pt idx="239">
                  <c:v>4</c:v>
                </c:pt>
                <c:pt idx="240">
                  <c:v>2</c:v>
                </c:pt>
                <c:pt idx="241">
                  <c:v>2</c:v>
                </c:pt>
                <c:pt idx="242">
                  <c:v>6</c:v>
                </c:pt>
                <c:pt idx="243">
                  <c:v>4</c:v>
                </c:pt>
                <c:pt idx="244">
                  <c:v>7</c:v>
                </c:pt>
                <c:pt idx="245">
                  <c:v>5</c:v>
                </c:pt>
                <c:pt idx="246">
                  <c:v>4</c:v>
                </c:pt>
                <c:pt idx="247">
                  <c:v>6</c:v>
                </c:pt>
                <c:pt idx="248">
                  <c:v>5</c:v>
                </c:pt>
                <c:pt idx="249">
                  <c:v>1</c:v>
                </c:pt>
                <c:pt idx="250">
                  <c:v>5</c:v>
                </c:pt>
                <c:pt idx="251">
                  <c:v>3</c:v>
                </c:pt>
                <c:pt idx="252">
                  <c:v>4</c:v>
                </c:pt>
                <c:pt idx="253">
                  <c:v>0</c:v>
                </c:pt>
                <c:pt idx="254">
                  <c:v>5</c:v>
                </c:pt>
                <c:pt idx="255">
                  <c:v>5</c:v>
                </c:pt>
                <c:pt idx="256">
                  <c:v>2</c:v>
                </c:pt>
                <c:pt idx="257">
                  <c:v>5</c:v>
                </c:pt>
                <c:pt idx="258">
                  <c:v>3</c:v>
                </c:pt>
                <c:pt idx="259">
                  <c:v>4</c:v>
                </c:pt>
                <c:pt idx="260">
                  <c:v>3</c:v>
                </c:pt>
                <c:pt idx="261">
                  <c:v>6</c:v>
                </c:pt>
                <c:pt idx="262">
                  <c:v>4</c:v>
                </c:pt>
                <c:pt idx="263">
                  <c:v>8</c:v>
                </c:pt>
                <c:pt idx="264">
                  <c:v>5</c:v>
                </c:pt>
                <c:pt idx="265">
                  <c:v>7</c:v>
                </c:pt>
                <c:pt idx="266">
                  <c:v>5</c:v>
                </c:pt>
                <c:pt idx="267">
                  <c:v>3</c:v>
                </c:pt>
                <c:pt idx="268">
                  <c:v>8</c:v>
                </c:pt>
                <c:pt idx="269">
                  <c:v>3</c:v>
                </c:pt>
                <c:pt idx="270">
                  <c:v>1</c:v>
                </c:pt>
                <c:pt idx="271">
                  <c:v>5</c:v>
                </c:pt>
                <c:pt idx="272">
                  <c:v>4</c:v>
                </c:pt>
                <c:pt idx="273">
                  <c:v>0</c:v>
                </c:pt>
                <c:pt idx="274">
                  <c:v>6</c:v>
                </c:pt>
                <c:pt idx="275">
                  <c:v>3</c:v>
                </c:pt>
                <c:pt idx="276">
                  <c:v>7</c:v>
                </c:pt>
                <c:pt idx="277">
                  <c:v>0</c:v>
                </c:pt>
                <c:pt idx="278">
                  <c:v>6</c:v>
                </c:pt>
                <c:pt idx="279">
                  <c:v>4</c:v>
                </c:pt>
                <c:pt idx="280">
                  <c:v>5</c:v>
                </c:pt>
                <c:pt idx="281">
                  <c:v>2</c:v>
                </c:pt>
                <c:pt idx="282">
                  <c:v>2</c:v>
                </c:pt>
                <c:pt idx="283">
                  <c:v>4</c:v>
                </c:pt>
                <c:pt idx="284">
                  <c:v>5</c:v>
                </c:pt>
                <c:pt idx="285">
                  <c:v>4</c:v>
                </c:pt>
                <c:pt idx="286">
                  <c:v>2</c:v>
                </c:pt>
                <c:pt idx="287">
                  <c:v>6</c:v>
                </c:pt>
                <c:pt idx="288">
                  <c:v>4</c:v>
                </c:pt>
                <c:pt idx="289">
                  <c:v>4</c:v>
                </c:pt>
                <c:pt idx="290">
                  <c:v>3</c:v>
                </c:pt>
                <c:pt idx="291">
                  <c:v>5</c:v>
                </c:pt>
                <c:pt idx="292">
                  <c:v>3</c:v>
                </c:pt>
                <c:pt idx="293">
                  <c:v>3</c:v>
                </c:pt>
                <c:pt idx="294">
                  <c:v>4</c:v>
                </c:pt>
                <c:pt idx="295">
                  <c:v>8</c:v>
                </c:pt>
                <c:pt idx="296">
                  <c:v>6</c:v>
                </c:pt>
                <c:pt idx="297">
                  <c:v>4</c:v>
                </c:pt>
                <c:pt idx="298">
                  <c:v>5</c:v>
                </c:pt>
                <c:pt idx="299">
                  <c:v>2</c:v>
                </c:pt>
                <c:pt idx="300">
                  <c:v>3</c:v>
                </c:pt>
                <c:pt idx="301">
                  <c:v>3</c:v>
                </c:pt>
                <c:pt idx="302">
                  <c:v>3</c:v>
                </c:pt>
                <c:pt idx="303">
                  <c:v>4</c:v>
                </c:pt>
                <c:pt idx="304">
                  <c:v>5</c:v>
                </c:pt>
                <c:pt idx="305">
                  <c:v>7</c:v>
                </c:pt>
                <c:pt idx="306">
                  <c:v>4</c:v>
                </c:pt>
                <c:pt idx="307">
                  <c:v>6</c:v>
                </c:pt>
                <c:pt idx="308">
                  <c:v>4</c:v>
                </c:pt>
                <c:pt idx="309">
                  <c:v>8</c:v>
                </c:pt>
                <c:pt idx="310">
                  <c:v>6</c:v>
                </c:pt>
                <c:pt idx="311">
                  <c:v>4</c:v>
                </c:pt>
                <c:pt idx="312">
                  <c:v>2</c:v>
                </c:pt>
                <c:pt idx="313">
                  <c:v>7</c:v>
                </c:pt>
                <c:pt idx="314">
                  <c:v>5</c:v>
                </c:pt>
                <c:pt idx="315">
                  <c:v>4</c:v>
                </c:pt>
                <c:pt idx="316">
                  <c:v>6</c:v>
                </c:pt>
                <c:pt idx="317">
                  <c:v>4</c:v>
                </c:pt>
                <c:pt idx="318">
                  <c:v>3</c:v>
                </c:pt>
                <c:pt idx="319">
                  <c:v>3</c:v>
                </c:pt>
                <c:pt idx="320">
                  <c:v>6</c:v>
                </c:pt>
                <c:pt idx="321">
                  <c:v>2</c:v>
                </c:pt>
                <c:pt idx="322">
                  <c:v>7</c:v>
                </c:pt>
                <c:pt idx="323">
                  <c:v>5</c:v>
                </c:pt>
                <c:pt idx="324">
                  <c:v>4</c:v>
                </c:pt>
                <c:pt idx="325">
                  <c:v>7</c:v>
                </c:pt>
                <c:pt idx="326">
                  <c:v>4</c:v>
                </c:pt>
                <c:pt idx="327">
                  <c:v>4</c:v>
                </c:pt>
                <c:pt idx="328">
                  <c:v>8</c:v>
                </c:pt>
                <c:pt idx="329">
                  <c:v>4</c:v>
                </c:pt>
                <c:pt idx="330">
                  <c:v>3</c:v>
                </c:pt>
                <c:pt idx="331">
                  <c:v>4</c:v>
                </c:pt>
                <c:pt idx="332">
                  <c:v>6</c:v>
                </c:pt>
                <c:pt idx="333">
                  <c:v>4</c:v>
                </c:pt>
                <c:pt idx="334">
                  <c:v>5</c:v>
                </c:pt>
                <c:pt idx="335">
                  <c:v>4</c:v>
                </c:pt>
                <c:pt idx="336">
                  <c:v>5</c:v>
                </c:pt>
                <c:pt idx="337">
                  <c:v>2</c:v>
                </c:pt>
                <c:pt idx="338">
                  <c:v>5</c:v>
                </c:pt>
                <c:pt idx="339">
                  <c:v>4</c:v>
                </c:pt>
                <c:pt idx="340">
                  <c:v>1</c:v>
                </c:pt>
                <c:pt idx="341">
                  <c:v>5</c:v>
                </c:pt>
                <c:pt idx="342">
                  <c:v>5</c:v>
                </c:pt>
                <c:pt idx="343">
                  <c:v>3</c:v>
                </c:pt>
                <c:pt idx="344">
                  <c:v>7</c:v>
                </c:pt>
                <c:pt idx="345">
                  <c:v>5</c:v>
                </c:pt>
                <c:pt idx="346">
                  <c:v>4</c:v>
                </c:pt>
                <c:pt idx="347">
                  <c:v>3</c:v>
                </c:pt>
                <c:pt idx="348">
                  <c:v>5</c:v>
                </c:pt>
                <c:pt idx="349">
                  <c:v>7</c:v>
                </c:pt>
                <c:pt idx="350">
                  <c:v>3</c:v>
                </c:pt>
                <c:pt idx="351">
                  <c:v>1</c:v>
                </c:pt>
                <c:pt idx="352">
                  <c:v>5</c:v>
                </c:pt>
                <c:pt idx="353">
                  <c:v>3</c:v>
                </c:pt>
                <c:pt idx="354">
                  <c:v>1</c:v>
                </c:pt>
                <c:pt idx="355">
                  <c:v>2</c:v>
                </c:pt>
                <c:pt idx="356">
                  <c:v>4</c:v>
                </c:pt>
                <c:pt idx="357">
                  <c:v>5</c:v>
                </c:pt>
                <c:pt idx="358">
                  <c:v>5</c:v>
                </c:pt>
                <c:pt idx="359">
                  <c:v>3</c:v>
                </c:pt>
                <c:pt idx="360">
                  <c:v>8</c:v>
                </c:pt>
                <c:pt idx="361">
                  <c:v>4</c:v>
                </c:pt>
                <c:pt idx="362">
                  <c:v>9</c:v>
                </c:pt>
                <c:pt idx="363">
                  <c:v>7</c:v>
                </c:pt>
                <c:pt idx="364">
                  <c:v>4</c:v>
                </c:pt>
                <c:pt idx="365">
                  <c:v>1</c:v>
                </c:pt>
                <c:pt idx="366">
                  <c:v>2</c:v>
                </c:pt>
                <c:pt idx="367">
                  <c:v>8</c:v>
                </c:pt>
                <c:pt idx="368">
                  <c:v>5</c:v>
                </c:pt>
                <c:pt idx="369">
                  <c:v>3</c:v>
                </c:pt>
                <c:pt idx="370">
                  <c:v>3</c:v>
                </c:pt>
                <c:pt idx="371">
                  <c:v>7</c:v>
                </c:pt>
                <c:pt idx="372">
                  <c:v>6</c:v>
                </c:pt>
                <c:pt idx="373">
                  <c:v>4</c:v>
                </c:pt>
                <c:pt idx="374">
                  <c:v>1</c:v>
                </c:pt>
                <c:pt idx="375">
                  <c:v>4</c:v>
                </c:pt>
                <c:pt idx="376">
                  <c:v>5</c:v>
                </c:pt>
                <c:pt idx="377">
                  <c:v>4</c:v>
                </c:pt>
                <c:pt idx="378">
                  <c:v>0</c:v>
                </c:pt>
                <c:pt idx="379">
                  <c:v>2</c:v>
                </c:pt>
                <c:pt idx="380">
                  <c:v>1</c:v>
                </c:pt>
                <c:pt idx="381">
                  <c:v>3</c:v>
                </c:pt>
                <c:pt idx="382">
                  <c:v>6</c:v>
                </c:pt>
                <c:pt idx="383">
                  <c:v>3</c:v>
                </c:pt>
                <c:pt idx="384">
                  <c:v>2</c:v>
                </c:pt>
                <c:pt idx="385">
                  <c:v>9</c:v>
                </c:pt>
                <c:pt idx="386">
                  <c:v>2</c:v>
                </c:pt>
                <c:pt idx="387">
                  <c:v>3</c:v>
                </c:pt>
                <c:pt idx="388">
                  <c:v>6</c:v>
                </c:pt>
                <c:pt idx="389">
                  <c:v>5</c:v>
                </c:pt>
                <c:pt idx="390">
                  <c:v>3</c:v>
                </c:pt>
                <c:pt idx="391">
                  <c:v>4</c:v>
                </c:pt>
                <c:pt idx="392">
                  <c:v>4</c:v>
                </c:pt>
                <c:pt idx="393">
                  <c:v>4</c:v>
                </c:pt>
                <c:pt idx="394">
                  <c:v>2</c:v>
                </c:pt>
                <c:pt idx="395">
                  <c:v>0</c:v>
                </c:pt>
                <c:pt idx="396">
                  <c:v>1</c:v>
                </c:pt>
                <c:pt idx="397">
                  <c:v>6</c:v>
                </c:pt>
                <c:pt idx="398">
                  <c:v>3</c:v>
                </c:pt>
                <c:pt idx="399">
                  <c:v>8</c:v>
                </c:pt>
                <c:pt idx="400">
                  <c:v>7</c:v>
                </c:pt>
                <c:pt idx="401">
                  <c:v>4</c:v>
                </c:pt>
                <c:pt idx="402">
                  <c:v>4</c:v>
                </c:pt>
                <c:pt idx="403">
                  <c:v>6</c:v>
                </c:pt>
                <c:pt idx="404">
                  <c:v>5</c:v>
                </c:pt>
                <c:pt idx="405">
                  <c:v>1</c:v>
                </c:pt>
                <c:pt idx="406">
                  <c:v>7</c:v>
                </c:pt>
                <c:pt idx="407">
                  <c:v>8</c:v>
                </c:pt>
                <c:pt idx="408">
                  <c:v>4</c:v>
                </c:pt>
                <c:pt idx="409">
                  <c:v>6</c:v>
                </c:pt>
                <c:pt idx="410">
                  <c:v>2</c:v>
                </c:pt>
                <c:pt idx="411">
                  <c:v>5</c:v>
                </c:pt>
                <c:pt idx="412">
                  <c:v>12</c:v>
                </c:pt>
                <c:pt idx="413">
                  <c:v>4</c:v>
                </c:pt>
                <c:pt idx="414">
                  <c:v>1</c:v>
                </c:pt>
                <c:pt idx="415">
                  <c:v>5</c:v>
                </c:pt>
                <c:pt idx="416">
                  <c:v>3</c:v>
                </c:pt>
                <c:pt idx="417">
                  <c:v>5</c:v>
                </c:pt>
                <c:pt idx="418">
                  <c:v>5</c:v>
                </c:pt>
                <c:pt idx="419">
                  <c:v>7</c:v>
                </c:pt>
                <c:pt idx="420">
                  <c:v>2</c:v>
                </c:pt>
                <c:pt idx="421">
                  <c:v>3</c:v>
                </c:pt>
                <c:pt idx="422">
                  <c:v>3</c:v>
                </c:pt>
                <c:pt idx="423">
                  <c:v>3</c:v>
                </c:pt>
                <c:pt idx="424">
                  <c:v>5</c:v>
                </c:pt>
                <c:pt idx="425">
                  <c:v>4</c:v>
                </c:pt>
                <c:pt idx="426">
                  <c:v>5</c:v>
                </c:pt>
                <c:pt idx="427">
                  <c:v>8</c:v>
                </c:pt>
                <c:pt idx="428">
                  <c:v>7</c:v>
                </c:pt>
                <c:pt idx="429">
                  <c:v>3</c:v>
                </c:pt>
                <c:pt idx="430">
                  <c:v>5</c:v>
                </c:pt>
                <c:pt idx="431">
                  <c:v>8</c:v>
                </c:pt>
                <c:pt idx="432">
                  <c:v>7</c:v>
                </c:pt>
                <c:pt idx="433">
                  <c:v>6</c:v>
                </c:pt>
                <c:pt idx="434">
                  <c:v>9</c:v>
                </c:pt>
                <c:pt idx="435">
                  <c:v>3</c:v>
                </c:pt>
                <c:pt idx="436">
                  <c:v>4</c:v>
                </c:pt>
                <c:pt idx="437">
                  <c:v>6</c:v>
                </c:pt>
                <c:pt idx="438">
                  <c:v>6</c:v>
                </c:pt>
                <c:pt idx="439">
                  <c:v>6</c:v>
                </c:pt>
                <c:pt idx="440">
                  <c:v>4</c:v>
                </c:pt>
                <c:pt idx="441">
                  <c:v>8</c:v>
                </c:pt>
                <c:pt idx="442">
                  <c:v>2</c:v>
                </c:pt>
                <c:pt idx="443">
                  <c:v>4</c:v>
                </c:pt>
                <c:pt idx="444">
                  <c:v>6</c:v>
                </c:pt>
                <c:pt idx="445">
                  <c:v>3</c:v>
                </c:pt>
                <c:pt idx="446">
                  <c:v>7</c:v>
                </c:pt>
                <c:pt idx="447">
                  <c:v>5</c:v>
                </c:pt>
                <c:pt idx="448">
                  <c:v>6</c:v>
                </c:pt>
                <c:pt idx="449">
                  <c:v>4</c:v>
                </c:pt>
                <c:pt idx="450">
                  <c:v>4</c:v>
                </c:pt>
                <c:pt idx="451">
                  <c:v>6</c:v>
                </c:pt>
                <c:pt idx="452">
                  <c:v>2</c:v>
                </c:pt>
                <c:pt idx="453">
                  <c:v>4</c:v>
                </c:pt>
                <c:pt idx="454">
                  <c:v>5</c:v>
                </c:pt>
                <c:pt idx="455">
                  <c:v>2</c:v>
                </c:pt>
                <c:pt idx="456">
                  <c:v>7</c:v>
                </c:pt>
                <c:pt idx="457">
                  <c:v>4</c:v>
                </c:pt>
                <c:pt idx="458">
                  <c:v>6</c:v>
                </c:pt>
                <c:pt idx="459">
                  <c:v>5</c:v>
                </c:pt>
                <c:pt idx="460">
                  <c:v>2</c:v>
                </c:pt>
                <c:pt idx="461">
                  <c:v>6</c:v>
                </c:pt>
                <c:pt idx="462">
                  <c:v>4</c:v>
                </c:pt>
                <c:pt idx="463">
                  <c:v>4</c:v>
                </c:pt>
                <c:pt idx="464">
                  <c:v>3</c:v>
                </c:pt>
                <c:pt idx="465">
                  <c:v>4</c:v>
                </c:pt>
                <c:pt idx="466">
                  <c:v>2</c:v>
                </c:pt>
                <c:pt idx="467">
                  <c:v>10</c:v>
                </c:pt>
                <c:pt idx="468">
                  <c:v>5</c:v>
                </c:pt>
                <c:pt idx="469">
                  <c:v>3</c:v>
                </c:pt>
                <c:pt idx="470">
                  <c:v>2</c:v>
                </c:pt>
                <c:pt idx="471">
                  <c:v>3</c:v>
                </c:pt>
                <c:pt idx="472">
                  <c:v>4</c:v>
                </c:pt>
                <c:pt idx="473">
                  <c:v>5</c:v>
                </c:pt>
                <c:pt idx="474">
                  <c:v>2</c:v>
                </c:pt>
                <c:pt idx="475">
                  <c:v>6</c:v>
                </c:pt>
                <c:pt idx="476">
                  <c:v>2</c:v>
                </c:pt>
                <c:pt idx="477">
                  <c:v>7</c:v>
                </c:pt>
                <c:pt idx="478">
                  <c:v>6</c:v>
                </c:pt>
                <c:pt idx="479">
                  <c:v>8</c:v>
                </c:pt>
                <c:pt idx="480">
                  <c:v>5</c:v>
                </c:pt>
                <c:pt idx="481">
                  <c:v>8</c:v>
                </c:pt>
                <c:pt idx="482">
                  <c:v>5</c:v>
                </c:pt>
                <c:pt idx="483">
                  <c:v>3</c:v>
                </c:pt>
                <c:pt idx="484">
                  <c:v>3</c:v>
                </c:pt>
                <c:pt idx="485">
                  <c:v>5</c:v>
                </c:pt>
                <c:pt idx="486">
                  <c:v>6</c:v>
                </c:pt>
                <c:pt idx="487">
                  <c:v>6</c:v>
                </c:pt>
                <c:pt idx="488">
                  <c:v>5</c:v>
                </c:pt>
                <c:pt idx="489">
                  <c:v>4</c:v>
                </c:pt>
                <c:pt idx="490">
                  <c:v>6</c:v>
                </c:pt>
                <c:pt idx="491">
                  <c:v>5</c:v>
                </c:pt>
                <c:pt idx="492">
                  <c:v>5</c:v>
                </c:pt>
                <c:pt idx="493">
                  <c:v>5</c:v>
                </c:pt>
                <c:pt idx="494">
                  <c:v>2</c:v>
                </c:pt>
                <c:pt idx="495">
                  <c:v>1</c:v>
                </c:pt>
                <c:pt idx="496">
                  <c:v>7</c:v>
                </c:pt>
                <c:pt idx="497">
                  <c:v>6</c:v>
                </c:pt>
                <c:pt idx="498">
                  <c:v>2</c:v>
                </c:pt>
                <c:pt idx="499">
                  <c:v>5</c:v>
                </c:pt>
                <c:pt idx="500">
                  <c:v>3</c:v>
                </c:pt>
                <c:pt idx="501">
                  <c:v>2</c:v>
                </c:pt>
                <c:pt idx="502">
                  <c:v>7</c:v>
                </c:pt>
                <c:pt idx="503">
                  <c:v>5</c:v>
                </c:pt>
                <c:pt idx="504">
                  <c:v>5</c:v>
                </c:pt>
                <c:pt idx="505">
                  <c:v>2</c:v>
                </c:pt>
                <c:pt idx="506">
                  <c:v>7</c:v>
                </c:pt>
                <c:pt idx="507">
                  <c:v>4</c:v>
                </c:pt>
                <c:pt idx="508">
                  <c:v>2</c:v>
                </c:pt>
                <c:pt idx="509">
                  <c:v>2</c:v>
                </c:pt>
                <c:pt idx="510">
                  <c:v>7</c:v>
                </c:pt>
                <c:pt idx="511">
                  <c:v>2</c:v>
                </c:pt>
                <c:pt idx="512">
                  <c:v>4</c:v>
                </c:pt>
                <c:pt idx="513">
                  <c:v>1</c:v>
                </c:pt>
                <c:pt idx="514">
                  <c:v>2</c:v>
                </c:pt>
                <c:pt idx="515">
                  <c:v>2</c:v>
                </c:pt>
                <c:pt idx="516">
                  <c:v>4</c:v>
                </c:pt>
                <c:pt idx="517">
                  <c:v>0</c:v>
                </c:pt>
                <c:pt idx="518">
                  <c:v>2</c:v>
                </c:pt>
                <c:pt idx="519">
                  <c:v>2</c:v>
                </c:pt>
                <c:pt idx="520">
                  <c:v>5</c:v>
                </c:pt>
                <c:pt idx="521">
                  <c:v>6</c:v>
                </c:pt>
                <c:pt idx="522">
                  <c:v>6</c:v>
                </c:pt>
                <c:pt idx="523">
                  <c:v>3</c:v>
                </c:pt>
                <c:pt idx="524">
                  <c:v>2</c:v>
                </c:pt>
                <c:pt idx="525">
                  <c:v>5</c:v>
                </c:pt>
                <c:pt idx="526">
                  <c:v>4</c:v>
                </c:pt>
                <c:pt idx="527">
                  <c:v>9</c:v>
                </c:pt>
                <c:pt idx="528">
                  <c:v>3</c:v>
                </c:pt>
                <c:pt idx="529">
                  <c:v>2</c:v>
                </c:pt>
                <c:pt idx="530">
                  <c:v>6</c:v>
                </c:pt>
                <c:pt idx="531">
                  <c:v>2</c:v>
                </c:pt>
                <c:pt idx="532">
                  <c:v>6</c:v>
                </c:pt>
                <c:pt idx="533">
                  <c:v>4</c:v>
                </c:pt>
                <c:pt idx="534">
                  <c:v>5</c:v>
                </c:pt>
                <c:pt idx="535">
                  <c:v>3</c:v>
                </c:pt>
                <c:pt idx="536">
                  <c:v>0</c:v>
                </c:pt>
                <c:pt idx="537">
                  <c:v>4</c:v>
                </c:pt>
                <c:pt idx="538">
                  <c:v>5</c:v>
                </c:pt>
                <c:pt idx="539">
                  <c:v>6</c:v>
                </c:pt>
                <c:pt idx="540">
                  <c:v>8</c:v>
                </c:pt>
                <c:pt idx="541">
                  <c:v>5</c:v>
                </c:pt>
                <c:pt idx="542">
                  <c:v>1</c:v>
                </c:pt>
                <c:pt idx="543">
                  <c:v>5</c:v>
                </c:pt>
                <c:pt idx="544">
                  <c:v>6</c:v>
                </c:pt>
                <c:pt idx="545">
                  <c:v>3</c:v>
                </c:pt>
                <c:pt idx="546">
                  <c:v>1</c:v>
                </c:pt>
                <c:pt idx="547">
                  <c:v>1</c:v>
                </c:pt>
                <c:pt idx="548">
                  <c:v>2</c:v>
                </c:pt>
                <c:pt idx="549">
                  <c:v>6</c:v>
                </c:pt>
                <c:pt idx="550">
                  <c:v>7</c:v>
                </c:pt>
                <c:pt idx="551">
                  <c:v>2</c:v>
                </c:pt>
                <c:pt idx="552">
                  <c:v>6</c:v>
                </c:pt>
                <c:pt idx="553">
                  <c:v>3</c:v>
                </c:pt>
                <c:pt idx="554">
                  <c:v>1</c:v>
                </c:pt>
                <c:pt idx="555">
                  <c:v>4</c:v>
                </c:pt>
                <c:pt idx="556">
                  <c:v>1</c:v>
                </c:pt>
                <c:pt idx="557">
                  <c:v>4</c:v>
                </c:pt>
                <c:pt idx="558">
                  <c:v>9</c:v>
                </c:pt>
                <c:pt idx="559">
                  <c:v>4</c:v>
                </c:pt>
                <c:pt idx="560">
                  <c:v>2</c:v>
                </c:pt>
                <c:pt idx="561">
                  <c:v>1</c:v>
                </c:pt>
                <c:pt idx="562">
                  <c:v>6</c:v>
                </c:pt>
                <c:pt idx="563">
                  <c:v>2</c:v>
                </c:pt>
                <c:pt idx="564">
                  <c:v>5</c:v>
                </c:pt>
                <c:pt idx="565">
                  <c:v>2</c:v>
                </c:pt>
                <c:pt idx="566">
                  <c:v>2</c:v>
                </c:pt>
                <c:pt idx="567">
                  <c:v>6</c:v>
                </c:pt>
                <c:pt idx="568">
                  <c:v>5</c:v>
                </c:pt>
                <c:pt idx="569">
                  <c:v>3</c:v>
                </c:pt>
                <c:pt idx="570">
                  <c:v>2</c:v>
                </c:pt>
                <c:pt idx="571">
                  <c:v>2</c:v>
                </c:pt>
                <c:pt idx="572">
                  <c:v>3</c:v>
                </c:pt>
                <c:pt idx="573">
                  <c:v>5</c:v>
                </c:pt>
                <c:pt idx="574">
                  <c:v>5</c:v>
                </c:pt>
                <c:pt idx="575">
                  <c:v>6</c:v>
                </c:pt>
                <c:pt idx="576">
                  <c:v>2</c:v>
                </c:pt>
                <c:pt idx="577">
                  <c:v>1</c:v>
                </c:pt>
                <c:pt idx="578">
                  <c:v>3</c:v>
                </c:pt>
                <c:pt idx="579">
                  <c:v>0</c:v>
                </c:pt>
                <c:pt idx="580">
                  <c:v>4</c:v>
                </c:pt>
                <c:pt idx="581">
                  <c:v>4</c:v>
                </c:pt>
                <c:pt idx="582">
                  <c:v>3</c:v>
                </c:pt>
                <c:pt idx="583">
                  <c:v>4</c:v>
                </c:pt>
                <c:pt idx="584">
                  <c:v>3</c:v>
                </c:pt>
                <c:pt idx="585">
                  <c:v>1</c:v>
                </c:pt>
                <c:pt idx="586">
                  <c:v>2</c:v>
                </c:pt>
                <c:pt idx="587">
                  <c:v>2</c:v>
                </c:pt>
                <c:pt idx="588">
                  <c:v>2</c:v>
                </c:pt>
                <c:pt idx="589">
                  <c:v>9</c:v>
                </c:pt>
                <c:pt idx="590">
                  <c:v>4</c:v>
                </c:pt>
                <c:pt idx="591">
                  <c:v>8</c:v>
                </c:pt>
                <c:pt idx="592">
                  <c:v>2</c:v>
                </c:pt>
                <c:pt idx="593">
                  <c:v>2</c:v>
                </c:pt>
                <c:pt idx="594">
                  <c:v>3</c:v>
                </c:pt>
                <c:pt idx="595">
                  <c:v>8</c:v>
                </c:pt>
                <c:pt idx="596">
                  <c:v>4</c:v>
                </c:pt>
                <c:pt idx="597">
                  <c:v>3</c:v>
                </c:pt>
                <c:pt idx="598">
                  <c:v>3</c:v>
                </c:pt>
                <c:pt idx="599">
                  <c:v>5</c:v>
                </c:pt>
                <c:pt idx="600">
                  <c:v>3</c:v>
                </c:pt>
                <c:pt idx="601">
                  <c:v>2</c:v>
                </c:pt>
                <c:pt idx="602">
                  <c:v>3</c:v>
                </c:pt>
                <c:pt idx="603">
                  <c:v>4</c:v>
                </c:pt>
                <c:pt idx="604">
                  <c:v>3</c:v>
                </c:pt>
                <c:pt idx="605">
                  <c:v>5</c:v>
                </c:pt>
                <c:pt idx="606">
                  <c:v>3</c:v>
                </c:pt>
                <c:pt idx="607">
                  <c:v>4</c:v>
                </c:pt>
                <c:pt idx="608">
                  <c:v>5</c:v>
                </c:pt>
                <c:pt idx="609">
                  <c:v>6</c:v>
                </c:pt>
                <c:pt idx="610">
                  <c:v>1</c:v>
                </c:pt>
                <c:pt idx="611">
                  <c:v>2</c:v>
                </c:pt>
                <c:pt idx="612">
                  <c:v>3</c:v>
                </c:pt>
                <c:pt idx="613">
                  <c:v>1</c:v>
                </c:pt>
                <c:pt idx="614">
                  <c:v>3</c:v>
                </c:pt>
                <c:pt idx="615">
                  <c:v>2</c:v>
                </c:pt>
                <c:pt idx="616">
                  <c:v>2</c:v>
                </c:pt>
                <c:pt idx="617">
                  <c:v>8</c:v>
                </c:pt>
                <c:pt idx="618">
                  <c:v>3</c:v>
                </c:pt>
                <c:pt idx="619">
                  <c:v>2</c:v>
                </c:pt>
                <c:pt idx="620">
                  <c:v>2</c:v>
                </c:pt>
                <c:pt idx="621">
                  <c:v>2</c:v>
                </c:pt>
                <c:pt idx="622">
                  <c:v>2</c:v>
                </c:pt>
                <c:pt idx="623">
                  <c:v>2</c:v>
                </c:pt>
                <c:pt idx="624">
                  <c:v>2</c:v>
                </c:pt>
                <c:pt idx="625">
                  <c:v>5</c:v>
                </c:pt>
                <c:pt idx="626">
                  <c:v>3</c:v>
                </c:pt>
                <c:pt idx="627">
                  <c:v>3</c:v>
                </c:pt>
                <c:pt idx="628">
                  <c:v>1</c:v>
                </c:pt>
                <c:pt idx="629">
                  <c:v>1</c:v>
                </c:pt>
                <c:pt idx="630">
                  <c:v>0</c:v>
                </c:pt>
                <c:pt idx="631">
                  <c:v>1</c:v>
                </c:pt>
                <c:pt idx="632">
                  <c:v>4</c:v>
                </c:pt>
                <c:pt idx="633">
                  <c:v>3</c:v>
                </c:pt>
                <c:pt idx="634">
                  <c:v>8</c:v>
                </c:pt>
                <c:pt idx="635">
                  <c:v>5</c:v>
                </c:pt>
                <c:pt idx="636">
                  <c:v>5</c:v>
                </c:pt>
                <c:pt idx="637">
                  <c:v>7</c:v>
                </c:pt>
                <c:pt idx="638">
                  <c:v>4</c:v>
                </c:pt>
                <c:pt idx="639">
                  <c:v>1</c:v>
                </c:pt>
                <c:pt idx="640">
                  <c:v>2</c:v>
                </c:pt>
                <c:pt idx="641">
                  <c:v>6</c:v>
                </c:pt>
                <c:pt idx="642">
                  <c:v>1</c:v>
                </c:pt>
                <c:pt idx="643">
                  <c:v>5</c:v>
                </c:pt>
                <c:pt idx="644">
                  <c:v>3</c:v>
                </c:pt>
                <c:pt idx="645">
                  <c:v>1</c:v>
                </c:pt>
                <c:pt idx="646">
                  <c:v>4</c:v>
                </c:pt>
                <c:pt idx="647">
                  <c:v>3</c:v>
                </c:pt>
                <c:pt idx="648">
                  <c:v>6</c:v>
                </c:pt>
                <c:pt idx="649">
                  <c:v>7</c:v>
                </c:pt>
                <c:pt idx="650">
                  <c:v>1</c:v>
                </c:pt>
                <c:pt idx="651">
                  <c:v>5</c:v>
                </c:pt>
                <c:pt idx="652">
                  <c:v>5</c:v>
                </c:pt>
                <c:pt idx="653">
                  <c:v>9</c:v>
                </c:pt>
                <c:pt idx="654">
                  <c:v>5</c:v>
                </c:pt>
                <c:pt idx="655">
                  <c:v>9</c:v>
                </c:pt>
                <c:pt idx="656">
                  <c:v>11</c:v>
                </c:pt>
                <c:pt idx="657">
                  <c:v>20</c:v>
                </c:pt>
                <c:pt idx="658">
                  <c:v>31</c:v>
                </c:pt>
                <c:pt idx="659">
                  <c:v>44</c:v>
                </c:pt>
                <c:pt idx="660">
                  <c:v>61</c:v>
                </c:pt>
                <c:pt idx="661">
                  <c:v>39</c:v>
                </c:pt>
                <c:pt idx="662">
                  <c:v>31</c:v>
                </c:pt>
                <c:pt idx="663">
                  <c:v>24</c:v>
                </c:pt>
                <c:pt idx="664">
                  <c:v>13</c:v>
                </c:pt>
                <c:pt idx="665">
                  <c:v>9</c:v>
                </c:pt>
                <c:pt idx="666">
                  <c:v>1</c:v>
                </c:pt>
                <c:pt idx="667">
                  <c:v>4</c:v>
                </c:pt>
                <c:pt idx="668">
                  <c:v>4</c:v>
                </c:pt>
                <c:pt idx="669">
                  <c:v>3</c:v>
                </c:pt>
                <c:pt idx="670">
                  <c:v>4</c:v>
                </c:pt>
                <c:pt idx="671">
                  <c:v>2</c:v>
                </c:pt>
                <c:pt idx="672">
                  <c:v>2</c:v>
                </c:pt>
                <c:pt idx="673">
                  <c:v>2</c:v>
                </c:pt>
                <c:pt idx="674">
                  <c:v>9</c:v>
                </c:pt>
                <c:pt idx="675">
                  <c:v>3</c:v>
                </c:pt>
                <c:pt idx="676">
                  <c:v>2</c:v>
                </c:pt>
                <c:pt idx="677">
                  <c:v>4</c:v>
                </c:pt>
                <c:pt idx="678">
                  <c:v>4</c:v>
                </c:pt>
                <c:pt idx="679">
                  <c:v>0</c:v>
                </c:pt>
                <c:pt idx="680">
                  <c:v>1</c:v>
                </c:pt>
                <c:pt idx="681">
                  <c:v>3</c:v>
                </c:pt>
                <c:pt idx="682">
                  <c:v>4</c:v>
                </c:pt>
                <c:pt idx="683">
                  <c:v>2</c:v>
                </c:pt>
                <c:pt idx="684">
                  <c:v>2</c:v>
                </c:pt>
                <c:pt idx="685">
                  <c:v>4</c:v>
                </c:pt>
                <c:pt idx="686">
                  <c:v>4</c:v>
                </c:pt>
                <c:pt idx="687">
                  <c:v>1</c:v>
                </c:pt>
                <c:pt idx="688">
                  <c:v>2</c:v>
                </c:pt>
                <c:pt idx="689">
                  <c:v>1</c:v>
                </c:pt>
                <c:pt idx="690">
                  <c:v>4</c:v>
                </c:pt>
                <c:pt idx="691">
                  <c:v>4</c:v>
                </c:pt>
                <c:pt idx="692">
                  <c:v>3</c:v>
                </c:pt>
                <c:pt idx="693">
                  <c:v>1</c:v>
                </c:pt>
                <c:pt idx="694">
                  <c:v>4</c:v>
                </c:pt>
                <c:pt idx="695">
                  <c:v>1</c:v>
                </c:pt>
                <c:pt idx="696">
                  <c:v>2</c:v>
                </c:pt>
                <c:pt idx="697">
                  <c:v>0</c:v>
                </c:pt>
                <c:pt idx="698">
                  <c:v>1</c:v>
                </c:pt>
                <c:pt idx="699">
                  <c:v>2</c:v>
                </c:pt>
                <c:pt idx="700">
                  <c:v>2</c:v>
                </c:pt>
                <c:pt idx="701">
                  <c:v>1</c:v>
                </c:pt>
                <c:pt idx="702">
                  <c:v>2</c:v>
                </c:pt>
                <c:pt idx="703">
                  <c:v>3</c:v>
                </c:pt>
                <c:pt idx="704">
                  <c:v>3</c:v>
                </c:pt>
                <c:pt idx="705">
                  <c:v>1</c:v>
                </c:pt>
                <c:pt idx="706">
                  <c:v>2</c:v>
                </c:pt>
                <c:pt idx="707">
                  <c:v>5</c:v>
                </c:pt>
                <c:pt idx="708">
                  <c:v>6</c:v>
                </c:pt>
                <c:pt idx="709">
                  <c:v>4</c:v>
                </c:pt>
                <c:pt idx="710">
                  <c:v>3</c:v>
                </c:pt>
                <c:pt idx="711">
                  <c:v>3</c:v>
                </c:pt>
                <c:pt idx="712">
                  <c:v>3</c:v>
                </c:pt>
                <c:pt idx="713">
                  <c:v>4</c:v>
                </c:pt>
                <c:pt idx="714">
                  <c:v>2</c:v>
                </c:pt>
                <c:pt idx="715">
                  <c:v>3</c:v>
                </c:pt>
                <c:pt idx="716">
                  <c:v>1</c:v>
                </c:pt>
                <c:pt idx="717">
                  <c:v>5</c:v>
                </c:pt>
                <c:pt idx="718">
                  <c:v>1</c:v>
                </c:pt>
                <c:pt idx="719">
                  <c:v>4</c:v>
                </c:pt>
                <c:pt idx="720">
                  <c:v>2</c:v>
                </c:pt>
                <c:pt idx="721">
                  <c:v>2</c:v>
                </c:pt>
                <c:pt idx="722">
                  <c:v>4</c:v>
                </c:pt>
                <c:pt idx="723">
                  <c:v>2</c:v>
                </c:pt>
                <c:pt idx="724">
                  <c:v>4</c:v>
                </c:pt>
                <c:pt idx="725">
                  <c:v>0</c:v>
                </c:pt>
                <c:pt idx="726">
                  <c:v>6</c:v>
                </c:pt>
                <c:pt idx="727">
                  <c:v>6</c:v>
                </c:pt>
                <c:pt idx="728">
                  <c:v>7</c:v>
                </c:pt>
                <c:pt idx="729">
                  <c:v>7</c:v>
                </c:pt>
                <c:pt idx="730">
                  <c:v>2</c:v>
                </c:pt>
                <c:pt idx="731">
                  <c:v>4</c:v>
                </c:pt>
                <c:pt idx="732">
                  <c:v>4</c:v>
                </c:pt>
                <c:pt idx="733">
                  <c:v>3</c:v>
                </c:pt>
                <c:pt idx="734">
                  <c:v>6</c:v>
                </c:pt>
                <c:pt idx="735">
                  <c:v>9</c:v>
                </c:pt>
                <c:pt idx="736">
                  <c:v>10</c:v>
                </c:pt>
                <c:pt idx="737">
                  <c:v>14</c:v>
                </c:pt>
                <c:pt idx="738">
                  <c:v>19</c:v>
                </c:pt>
                <c:pt idx="739">
                  <c:v>41</c:v>
                </c:pt>
                <c:pt idx="740">
                  <c:v>49</c:v>
                </c:pt>
                <c:pt idx="741">
                  <c:v>42</c:v>
                </c:pt>
                <c:pt idx="742">
                  <c:v>33</c:v>
                </c:pt>
                <c:pt idx="743">
                  <c:v>19</c:v>
                </c:pt>
                <c:pt idx="744">
                  <c:v>16</c:v>
                </c:pt>
                <c:pt idx="745">
                  <c:v>5</c:v>
                </c:pt>
                <c:pt idx="746">
                  <c:v>2</c:v>
                </c:pt>
                <c:pt idx="747">
                  <c:v>3</c:v>
                </c:pt>
                <c:pt idx="748">
                  <c:v>4</c:v>
                </c:pt>
                <c:pt idx="749">
                  <c:v>5</c:v>
                </c:pt>
                <c:pt idx="750">
                  <c:v>2</c:v>
                </c:pt>
                <c:pt idx="751">
                  <c:v>2</c:v>
                </c:pt>
                <c:pt idx="752">
                  <c:v>1</c:v>
                </c:pt>
                <c:pt idx="753">
                  <c:v>1</c:v>
                </c:pt>
                <c:pt idx="754">
                  <c:v>1</c:v>
                </c:pt>
                <c:pt idx="755">
                  <c:v>5</c:v>
                </c:pt>
                <c:pt idx="756">
                  <c:v>3</c:v>
                </c:pt>
                <c:pt idx="757">
                  <c:v>1</c:v>
                </c:pt>
                <c:pt idx="758">
                  <c:v>0</c:v>
                </c:pt>
                <c:pt idx="759">
                  <c:v>1</c:v>
                </c:pt>
                <c:pt idx="760">
                  <c:v>2</c:v>
                </c:pt>
                <c:pt idx="761">
                  <c:v>0</c:v>
                </c:pt>
                <c:pt idx="762">
                  <c:v>3</c:v>
                </c:pt>
                <c:pt idx="763">
                  <c:v>2</c:v>
                </c:pt>
                <c:pt idx="764">
                  <c:v>4</c:v>
                </c:pt>
                <c:pt idx="765">
                  <c:v>2</c:v>
                </c:pt>
                <c:pt idx="766">
                  <c:v>3</c:v>
                </c:pt>
                <c:pt idx="767">
                  <c:v>1</c:v>
                </c:pt>
                <c:pt idx="768">
                  <c:v>2</c:v>
                </c:pt>
                <c:pt idx="769">
                  <c:v>3</c:v>
                </c:pt>
                <c:pt idx="770">
                  <c:v>3</c:v>
                </c:pt>
                <c:pt idx="771">
                  <c:v>0</c:v>
                </c:pt>
                <c:pt idx="772">
                  <c:v>1</c:v>
                </c:pt>
                <c:pt idx="773">
                  <c:v>5</c:v>
                </c:pt>
                <c:pt idx="774">
                  <c:v>0</c:v>
                </c:pt>
                <c:pt idx="775">
                  <c:v>2</c:v>
                </c:pt>
                <c:pt idx="776">
                  <c:v>2</c:v>
                </c:pt>
                <c:pt idx="777">
                  <c:v>8</c:v>
                </c:pt>
                <c:pt idx="778">
                  <c:v>3</c:v>
                </c:pt>
                <c:pt idx="779">
                  <c:v>2</c:v>
                </c:pt>
                <c:pt idx="780">
                  <c:v>4</c:v>
                </c:pt>
                <c:pt idx="781">
                  <c:v>2</c:v>
                </c:pt>
                <c:pt idx="782">
                  <c:v>4</c:v>
                </c:pt>
                <c:pt idx="783">
                  <c:v>2</c:v>
                </c:pt>
                <c:pt idx="784">
                  <c:v>3</c:v>
                </c:pt>
                <c:pt idx="785">
                  <c:v>1</c:v>
                </c:pt>
                <c:pt idx="786">
                  <c:v>4</c:v>
                </c:pt>
                <c:pt idx="787">
                  <c:v>1</c:v>
                </c:pt>
                <c:pt idx="788">
                  <c:v>4</c:v>
                </c:pt>
                <c:pt idx="789">
                  <c:v>5</c:v>
                </c:pt>
                <c:pt idx="790">
                  <c:v>4</c:v>
                </c:pt>
                <c:pt idx="791">
                  <c:v>2</c:v>
                </c:pt>
                <c:pt idx="792">
                  <c:v>3</c:v>
                </c:pt>
                <c:pt idx="793">
                  <c:v>2</c:v>
                </c:pt>
                <c:pt idx="794">
                  <c:v>2</c:v>
                </c:pt>
                <c:pt idx="795">
                  <c:v>3</c:v>
                </c:pt>
                <c:pt idx="796">
                  <c:v>2</c:v>
                </c:pt>
                <c:pt idx="797">
                  <c:v>4</c:v>
                </c:pt>
                <c:pt idx="798">
                  <c:v>3</c:v>
                </c:pt>
                <c:pt idx="799">
                  <c:v>2</c:v>
                </c:pt>
                <c:pt idx="800">
                  <c:v>2</c:v>
                </c:pt>
                <c:pt idx="801">
                  <c:v>3</c:v>
                </c:pt>
              </c:numCache>
            </c:numRef>
          </c:val>
          <c:extLst>
            <c:ext xmlns:c16="http://schemas.microsoft.com/office/drawing/2014/chart" uri="{C3380CC4-5D6E-409C-BE32-E72D297353CC}">
              <c16:uniqueId val="{00000002-14CF-4CA4-B901-EF890543EEA1}"/>
            </c:ext>
          </c:extLst>
        </c:ser>
        <c:dLbls>
          <c:showLegendKey val="0"/>
          <c:showVal val="0"/>
          <c:showCatName val="0"/>
          <c:showSerName val="0"/>
          <c:showPercent val="0"/>
          <c:showBubbleSize val="0"/>
        </c:dLbls>
        <c:gapWidth val="0"/>
        <c:axId val="138757055"/>
        <c:axId val="138759135"/>
      </c:barChart>
      <c:catAx>
        <c:axId val="138757055"/>
        <c:scaling>
          <c:orientation val="minMax"/>
        </c:scaling>
        <c:delete val="0"/>
        <c:axPos val="b"/>
        <c:numFmt formatCode="0"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9135"/>
        <c:crosses val="autoZero"/>
        <c:auto val="1"/>
        <c:lblAlgn val="ctr"/>
        <c:lblOffset val="100"/>
        <c:tickLblSkip val="100"/>
        <c:tickMarkSkip val="100"/>
        <c:noMultiLvlLbl val="0"/>
      </c:catAx>
      <c:valAx>
        <c:axId val="138759135"/>
        <c:scaling>
          <c:orientation val="minMax"/>
          <c:max val="105"/>
          <c:min val="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7055"/>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C0C39008-DF48-43F4-B767-C96E37EBB713}"/>
              </a:ext>
            </a:extLst>
          </p:cNvPr>
          <p:cNvSpPr>
            <a:spLocks noGrp="1"/>
          </p:cNvSpPr>
          <p:nvPr>
            <p:ph type="ftr" sz="quarter" idx="11"/>
          </p:nvPr>
        </p:nvSpPr>
        <p:spPr>
          <a:xfrm>
            <a:off x="1" y="9654000"/>
            <a:ext cx="4586288" cy="252000"/>
          </a:xfrm>
          <a:prstGeom prst="rect">
            <a:avLst/>
          </a:prstGeom>
        </p:spPr>
        <p:txBody>
          <a:bodyPr/>
          <a:lstStyle/>
          <a:p>
            <a:r>
              <a:rPr lang="de-DE" dirty="0"/>
              <a:t>TU Dresden: Professur für Didaktik der Informatik, Katja </a:t>
            </a:r>
            <a:r>
              <a:rPr lang="de-DE" dirty="0" err="1"/>
              <a:t>Michalowski</a:t>
            </a:r>
            <a:r>
              <a:rPr lang="de-DE" dirty="0"/>
              <a:t> | Markus Sprenger</a:t>
            </a:r>
          </a:p>
        </p:txBody>
      </p:sp>
      <p:sp>
        <p:nvSpPr>
          <p:cNvPr id="5" name="Foliennummernplatzhalter 4">
            <a:extLst>
              <a:ext uri="{FF2B5EF4-FFF2-40B4-BE49-F238E27FC236}">
                <a16:creationId xmlns:a16="http://schemas.microsoft.com/office/drawing/2014/main" id="{DC803BDC-0061-4923-B898-BF0F002981D7}"/>
              </a:ext>
            </a:extLst>
          </p:cNvPr>
          <p:cNvSpPr>
            <a:spLocks noGrp="1"/>
          </p:cNvSpPr>
          <p:nvPr>
            <p:ph type="sldNum" sz="quarter" idx="12"/>
          </p:nvPr>
        </p:nvSpPr>
        <p:spPr>
          <a:xfrm>
            <a:off x="4843463" y="9654000"/>
            <a:ext cx="1543050" cy="252000"/>
          </a:xfrm>
          <a:prstGeom prst="rect">
            <a:avLst/>
          </a:prstGeom>
        </p:spPr>
        <p:txBody>
          <a:bodyPr/>
          <a:lstStyle/>
          <a:p>
            <a:fld id="{96BBF2D3-91B6-4ED7-9E76-4A88DDFBBD94}" type="slidenum">
              <a:rPr lang="de-DE" smtClean="0"/>
              <a:t>‹Nr.›</a:t>
            </a:fld>
            <a:endParaRPr lang="de-DE"/>
          </a:p>
        </p:txBody>
      </p:sp>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95D6490A-813E-45F1-889E-4475E9242A98}"/>
              </a:ext>
            </a:extLst>
          </p:cNvPr>
          <p:cNvSpPr>
            <a:spLocks noGrp="1"/>
          </p:cNvSpPr>
          <p:nvPr>
            <p:ph type="ftr" sz="quarter" idx="3"/>
          </p:nvPr>
        </p:nvSpPr>
        <p:spPr>
          <a:xfrm>
            <a:off x="1" y="9654000"/>
            <a:ext cx="4586288" cy="252000"/>
          </a:xfrm>
          <a:prstGeom prst="rect">
            <a:avLst/>
          </a:prstGeom>
        </p:spPr>
        <p:txBody>
          <a:bodyPr vert="horz" lIns="91440" tIns="45720" rIns="91440" bIns="45720" rtlCol="0" anchor="ctr"/>
          <a:lstStyle>
            <a:lvl1pPr algn="ctr">
              <a:defRPr sz="900">
                <a:solidFill>
                  <a:schemeClr val="bg1"/>
                </a:solidFill>
              </a:defRPr>
            </a:lvl1pPr>
          </a:lstStyle>
          <a:p>
            <a:r>
              <a:rPr lang="de-DE"/>
              <a:t>TU Dresden: Professur für Didaktik der Informatik, Katja Michalowski | Markus Sprenger</a:t>
            </a:r>
          </a:p>
        </p:txBody>
      </p:sp>
      <p:sp>
        <p:nvSpPr>
          <p:cNvPr id="13" name="Slide Number Placeholder 5">
            <a:extLst>
              <a:ext uri="{FF2B5EF4-FFF2-40B4-BE49-F238E27FC236}">
                <a16:creationId xmlns:a16="http://schemas.microsoft.com/office/drawing/2014/main" id="{F1D4B0CD-0BAF-470F-B77E-333F642A7793}"/>
              </a:ext>
            </a:extLst>
          </p:cNvPr>
          <p:cNvSpPr>
            <a:spLocks noGrp="1"/>
          </p:cNvSpPr>
          <p:nvPr>
            <p:ph type="sldNum" sz="quarter" idx="4"/>
          </p:nvPr>
        </p:nvSpPr>
        <p:spPr>
          <a:xfrm>
            <a:off x="4843463" y="9654000"/>
            <a:ext cx="1543050" cy="252000"/>
          </a:xfrm>
          <a:prstGeom prst="rect">
            <a:avLst/>
          </a:prstGeom>
        </p:spPr>
        <p:txBody>
          <a:bodyPr vert="horz" lIns="91440" tIns="45720" rIns="91440" bIns="45720" rtlCol="0" anchor="ctr"/>
          <a:lstStyle>
            <a:lvl1pPr algn="r">
              <a:defRPr sz="900">
                <a:solidFill>
                  <a:schemeClr val="bg1"/>
                </a:solidFill>
              </a:defRPr>
            </a:lvl1pPr>
          </a:lstStyle>
          <a:p>
            <a:fld id="{96BBF2D3-91B6-4ED7-9E76-4A88DDFBBD94}" type="slidenum">
              <a:rPr lang="de-DE" smtClean="0"/>
              <a:pPr/>
              <a:t>‹Nr.›</a:t>
            </a:fld>
            <a:endParaRPr lang="de-DE"/>
          </a:p>
        </p:txBody>
      </p:sp>
      <p:sp>
        <p:nvSpPr>
          <p:cNvPr id="8" name="Text Placeholder 2">
            <a:extLst>
              <a:ext uri="{FF2B5EF4-FFF2-40B4-BE49-F238E27FC236}">
                <a16:creationId xmlns:a16="http://schemas.microsoft.com/office/drawing/2014/main" id="{CA5C3C38-DE55-430E-9AAB-C78057644A4E}"/>
              </a:ext>
            </a:extLst>
          </p:cNvPr>
          <p:cNvSpPr>
            <a:spLocks noGrp="1"/>
          </p:cNvSpPr>
          <p:nvPr>
            <p:ph idx="1"/>
          </p:nvPr>
        </p:nvSpPr>
        <p:spPr>
          <a:xfrm>
            <a:off x="471488"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5" name="Title Placeholder 1">
            <a:extLst>
              <a:ext uri="{FF2B5EF4-FFF2-40B4-BE49-F238E27FC236}">
                <a16:creationId xmlns:a16="http://schemas.microsoft.com/office/drawing/2014/main" id="{E3247460-9416-4B3E-9D7E-18985B8C4048}"/>
              </a:ext>
            </a:extLst>
          </p:cNvPr>
          <p:cNvSpPr>
            <a:spLocks noGrp="1"/>
          </p:cNvSpPr>
          <p:nvPr>
            <p:ph type="title"/>
          </p:nvPr>
        </p:nvSpPr>
        <p:spPr>
          <a:xfrm>
            <a:off x="471488"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338366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enutzerdefiniertes Layout">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C0C39008-DF48-43F4-B767-C96E37EBB713}"/>
              </a:ext>
            </a:extLst>
          </p:cNvPr>
          <p:cNvSpPr>
            <a:spLocks noGrp="1"/>
          </p:cNvSpPr>
          <p:nvPr>
            <p:ph type="ftr" sz="quarter" idx="11"/>
          </p:nvPr>
        </p:nvSpPr>
        <p:spPr/>
        <p:txBody>
          <a:bodyPr/>
          <a:lstStyle/>
          <a:p>
            <a:r>
              <a:rPr lang="de-DE" dirty="0"/>
              <a:t>TU Dresden: Professur für Didaktik der Informatik, Katja </a:t>
            </a:r>
            <a:r>
              <a:rPr lang="de-DE" dirty="0" err="1"/>
              <a:t>Michalowski</a:t>
            </a:r>
            <a:r>
              <a:rPr lang="de-DE" dirty="0"/>
              <a:t> | Markus Sprenger</a:t>
            </a:r>
          </a:p>
        </p:txBody>
      </p:sp>
      <p:sp>
        <p:nvSpPr>
          <p:cNvPr id="5" name="Foliennummernplatzhalter 4">
            <a:extLst>
              <a:ext uri="{FF2B5EF4-FFF2-40B4-BE49-F238E27FC236}">
                <a16:creationId xmlns:a16="http://schemas.microsoft.com/office/drawing/2014/main" id="{DC803BDC-0061-4923-B898-BF0F002981D7}"/>
              </a:ext>
            </a:extLst>
          </p:cNvPr>
          <p:cNvSpPr>
            <a:spLocks noGrp="1"/>
          </p:cNvSpPr>
          <p:nvPr>
            <p:ph type="sldNum" sz="quarter" idx="12"/>
          </p:nvPr>
        </p:nvSpPr>
        <p:spPr/>
        <p:txBody>
          <a:bodyPr/>
          <a:lstStyle/>
          <a:p>
            <a:fld id="{96BBF2D3-91B6-4ED7-9E76-4A88DDFBBD94}" type="slidenum">
              <a:rPr lang="de-DE" smtClean="0"/>
              <a:t>‹Nr.›</a:t>
            </a:fld>
            <a:endParaRPr lang="de-DE"/>
          </a:p>
        </p:txBody>
      </p:sp>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19600222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B986D128-AEC5-4BB9-B801-26CF85451482}"/>
              </a:ext>
            </a:extLst>
          </p:cNvPr>
          <p:cNvSpPr txBox="1">
            <a:spLocks/>
          </p:cNvSpPr>
          <p:nvPr userDrawn="1"/>
        </p:nvSpPr>
        <p:spPr>
          <a:xfrm>
            <a:off x="6038850" y="5210836"/>
            <a:ext cx="819150" cy="3913455"/>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2400" kern="1200">
                <a:solidFill>
                  <a:schemeClr val="tx1"/>
                </a:solidFill>
                <a:latin typeface="+mj-lt"/>
                <a:ea typeface="+mj-ea"/>
                <a:cs typeface="+mj-cs"/>
              </a:defRPr>
            </a:lvl1pPr>
          </a:lstStyle>
          <a:p>
            <a:pPr>
              <a:lnSpc>
                <a:spcPct val="300000"/>
              </a:lnSpc>
            </a:pPr>
            <a:endParaRPr lang="en-US" sz="800" cap="small" baseline="0" dirty="0">
              <a:solidFill>
                <a:schemeClr val="tx1"/>
              </a:solidFill>
              <a:latin typeface="Nexa Text Demo Bold" panose="00000700000000000000" pitchFamily="2" charset="0"/>
            </a:endParaRPr>
          </a:p>
        </p:txBody>
      </p:sp>
      <p:cxnSp>
        <p:nvCxnSpPr>
          <p:cNvPr id="18" name="Gerader Verbinder 17">
            <a:extLst>
              <a:ext uri="{FF2B5EF4-FFF2-40B4-BE49-F238E27FC236}">
                <a16:creationId xmlns:a16="http://schemas.microsoft.com/office/drawing/2014/main" id="{3EEB901F-9F27-4E5E-901F-B46DD130DEE5}"/>
              </a:ext>
            </a:extLst>
          </p:cNvPr>
          <p:cNvCxnSpPr>
            <a:cxnSpLocks/>
          </p:cNvCxnSpPr>
          <p:nvPr userDrawn="1"/>
        </p:nvCxnSpPr>
        <p:spPr>
          <a:xfrm>
            <a:off x="6022316" y="900001"/>
            <a:ext cx="0" cy="8482124"/>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Rechteck 13">
            <a:extLst>
              <a:ext uri="{FF2B5EF4-FFF2-40B4-BE49-F238E27FC236}">
                <a16:creationId xmlns:a16="http://schemas.microsoft.com/office/drawing/2014/main" id="{FBA7D63F-01FA-4248-84AD-AD6DC1392310}"/>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 name="Rechteck 14">
            <a:extLst>
              <a:ext uri="{FF2B5EF4-FFF2-40B4-BE49-F238E27FC236}">
                <a16:creationId xmlns:a16="http://schemas.microsoft.com/office/drawing/2014/main" id="{6F6B8876-E827-46A7-B6F0-13D7B6859125}"/>
              </a:ext>
            </a:extLst>
          </p:cNvPr>
          <p:cNvSpPr/>
          <p:nvPr userDrawn="1"/>
        </p:nvSpPr>
        <p:spPr>
          <a:xfrm>
            <a:off x="0" y="9653998"/>
            <a:ext cx="6858000" cy="252001"/>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6" name="Text Placeholder 2">
            <a:extLst>
              <a:ext uri="{FF2B5EF4-FFF2-40B4-BE49-F238E27FC236}">
                <a16:creationId xmlns:a16="http://schemas.microsoft.com/office/drawing/2014/main" id="{340449BD-684B-49BD-A86B-423A8F02B635}"/>
              </a:ext>
            </a:extLst>
          </p:cNvPr>
          <p:cNvSpPr>
            <a:spLocks noGrp="1"/>
          </p:cNvSpPr>
          <p:nvPr>
            <p:ph type="body" idx="1"/>
          </p:nvPr>
        </p:nvSpPr>
        <p:spPr>
          <a:xfrm>
            <a:off x="471488"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9" name="Footer Placeholder 4">
            <a:extLst>
              <a:ext uri="{FF2B5EF4-FFF2-40B4-BE49-F238E27FC236}">
                <a16:creationId xmlns:a16="http://schemas.microsoft.com/office/drawing/2014/main" id="{987A220C-BE76-4D33-AA83-674A0911C959}"/>
              </a:ext>
            </a:extLst>
          </p:cNvPr>
          <p:cNvSpPr>
            <a:spLocks noGrp="1"/>
          </p:cNvSpPr>
          <p:nvPr>
            <p:ph type="ftr" sz="quarter" idx="3"/>
          </p:nvPr>
        </p:nvSpPr>
        <p:spPr>
          <a:xfrm>
            <a:off x="1" y="9654000"/>
            <a:ext cx="4586288" cy="252000"/>
          </a:xfrm>
          <a:prstGeom prst="rect">
            <a:avLst/>
          </a:prstGeom>
        </p:spPr>
        <p:txBody>
          <a:bodyPr vert="horz" lIns="91440" tIns="45720" rIns="91440" bIns="45720" rtlCol="0" anchor="ctr"/>
          <a:lstStyle>
            <a:lvl1pPr algn="ctr">
              <a:defRPr sz="900">
                <a:solidFill>
                  <a:schemeClr val="bg1"/>
                </a:solidFill>
              </a:defRPr>
            </a:lvl1pPr>
          </a:lstStyle>
          <a:p>
            <a:r>
              <a:rPr lang="de-DE"/>
              <a:t>TU Dresden: Professur für Didaktik der Informatik, Katja Michalowski | Markus Sprenger</a:t>
            </a:r>
          </a:p>
        </p:txBody>
      </p:sp>
      <p:sp>
        <p:nvSpPr>
          <p:cNvPr id="20" name="Slide Number Placeholder 5">
            <a:extLst>
              <a:ext uri="{FF2B5EF4-FFF2-40B4-BE49-F238E27FC236}">
                <a16:creationId xmlns:a16="http://schemas.microsoft.com/office/drawing/2014/main" id="{CFE5ED7D-95D8-45E3-9C7C-80BB9412B3EA}"/>
              </a:ext>
            </a:extLst>
          </p:cNvPr>
          <p:cNvSpPr>
            <a:spLocks noGrp="1"/>
          </p:cNvSpPr>
          <p:nvPr>
            <p:ph type="sldNum" sz="quarter" idx="4"/>
          </p:nvPr>
        </p:nvSpPr>
        <p:spPr>
          <a:xfrm>
            <a:off x="4843463" y="9654000"/>
            <a:ext cx="1543050" cy="252000"/>
          </a:xfrm>
          <a:prstGeom prst="rect">
            <a:avLst/>
          </a:prstGeom>
        </p:spPr>
        <p:txBody>
          <a:bodyPr vert="horz" lIns="91440" tIns="45720" rIns="91440" bIns="45720" rtlCol="0" anchor="ctr"/>
          <a:lstStyle>
            <a:lvl1pPr algn="r">
              <a:defRPr sz="900">
                <a:solidFill>
                  <a:schemeClr val="bg1"/>
                </a:solidFill>
              </a:defRPr>
            </a:lvl1pPr>
          </a:lstStyle>
          <a:p>
            <a:fld id="{96BBF2D3-91B6-4ED7-9E76-4A88DDFBBD94}" type="slidenum">
              <a:rPr lang="de-DE" smtClean="0"/>
              <a:pPr/>
              <a:t>‹Nr.›</a:t>
            </a:fld>
            <a:endParaRPr lang="de-DE"/>
          </a:p>
        </p:txBody>
      </p:sp>
      <p:sp>
        <p:nvSpPr>
          <p:cNvPr id="25" name="Title Placeholder 1">
            <a:extLst>
              <a:ext uri="{FF2B5EF4-FFF2-40B4-BE49-F238E27FC236}">
                <a16:creationId xmlns:a16="http://schemas.microsoft.com/office/drawing/2014/main" id="{CE1AA5C6-3963-4261-B297-D867960ACEDA}"/>
              </a:ext>
            </a:extLst>
          </p:cNvPr>
          <p:cNvSpPr>
            <a:spLocks noGrp="1"/>
          </p:cNvSpPr>
          <p:nvPr>
            <p:ph type="title"/>
          </p:nvPr>
        </p:nvSpPr>
        <p:spPr>
          <a:xfrm>
            <a:off x="471488"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pic>
        <p:nvPicPr>
          <p:cNvPr id="3074" name="Picture 2" descr="Bildergebnis für lego boost logo">
            <a:extLst>
              <a:ext uri="{FF2B5EF4-FFF2-40B4-BE49-F238E27FC236}">
                <a16:creationId xmlns:a16="http://schemas.microsoft.com/office/drawing/2014/main" id="{BCE9B6EC-8839-4B09-8546-CC1C64FE8372}"/>
              </a:ext>
            </a:extLst>
          </p:cNvPr>
          <p:cNvPicPr>
            <a:picLocks noChangeAspect="1" noChangeArrowheads="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6135043" y="501625"/>
            <a:ext cx="626763" cy="17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630512"/>
      </p:ext>
    </p:extLst>
  </p:cSld>
  <p:clrMap bg1="lt1" tx1="dk1" bg2="lt2" tx2="dk2" accent1="accent1" accent2="accent2" accent3="accent3" accent4="accent4" accent5="accent5" accent6="accent6" hlink="hlink" folHlink="folHlink"/>
  <p:sldLayoutIdLst>
    <p:sldLayoutId id="2147483664" r:id="rId1"/>
    <p:sldLayoutId id="2147483666" r:id="rId2"/>
  </p:sldLayoutIdLst>
  <p:hf hdr="0" dt="0"/>
  <p:txStyles>
    <p:titleStyle>
      <a:lvl1pPr algn="r"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9.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8.png"/><Relationship Id="rId5" Type="http://schemas.openxmlformats.org/officeDocument/2006/relationships/image" Target="../media/image13.png"/><Relationship Id="rId10" Type="http://schemas.openxmlformats.org/officeDocument/2006/relationships/image" Target="../media/image7.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9.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8.png"/><Relationship Id="rId4" Type="http://schemas.openxmlformats.org/officeDocument/2006/relationships/image" Target="../media/image17.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9.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8.png"/><Relationship Id="rId4" Type="http://schemas.openxmlformats.org/officeDocument/2006/relationships/image" Target="../media/image23.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7.png"/><Relationship Id="rId7" Type="http://schemas.openxmlformats.org/officeDocument/2006/relationships/chart" Target="../charts/chart1.xml"/><Relationship Id="rId2" Type="http://schemas.openxmlformats.org/officeDocument/2006/relationships/image" Target="../media/image110.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creativecommons.org/licenses/by-sa/4.0/" TargetMode="External"/><Relationship Id="rId4" Type="http://schemas.openxmlformats.org/officeDocument/2006/relationships/image" Target="../media/image8.png"/><Relationship Id="rId9" Type="http://schemas.openxmlformats.org/officeDocument/2006/relationships/image" Target="../media/image60.png"/></Relationships>
</file>

<file path=ppt/slides/_rels/slide6.xml.rels><?xml version="1.0" encoding="UTF-8" standalone="yes"?>
<Relationships xmlns="http://schemas.openxmlformats.org/package/2006/relationships"><Relationship Id="rId8" Type="http://schemas.openxmlformats.org/officeDocument/2006/relationships/hyperlink" Target="https://creativecommons.org/licenses/by-sa/4.0/" TargetMode="External"/><Relationship Id="rId7"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28.png"/><Relationship Id="rId4" Type="http://schemas.openxmlformats.org/officeDocument/2006/relationships/image" Target="../media/image100.png"/><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image" Target="../media/image90.png"/><Relationship Id="rId3" Type="http://schemas.openxmlformats.org/officeDocument/2006/relationships/image" Target="../media/image8.png"/><Relationship Id="rId7" Type="http://schemas.openxmlformats.org/officeDocument/2006/relationships/image" Target="../media/image140.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80.png"/><Relationship Id="rId11" Type="http://schemas.openxmlformats.org/officeDocument/2006/relationships/image" Target="../media/image180.png"/><Relationship Id="rId5" Type="http://schemas.openxmlformats.org/officeDocument/2006/relationships/image" Target="../media/image9.png"/><Relationship Id="rId10" Type="http://schemas.openxmlformats.org/officeDocument/2006/relationships/image" Target="../media/image111.png"/><Relationship Id="rId4" Type="http://schemas.openxmlformats.org/officeDocument/2006/relationships/hyperlink" Target="https://creativecommons.org/licenses/by-sa/4.0/" TargetMode="External"/><Relationship Id="rId9" Type="http://schemas.openxmlformats.org/officeDocument/2006/relationships/image" Target="../media/image160.png"/></Relationships>
</file>

<file path=ppt/slides/_rels/slide8.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hyperlink" Target="https://creativecommons.org/licenses/by-sa/4.0/" TargetMode="Externa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Групов пъзел </a:t>
            </a:r>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 </a:t>
            </a:r>
            <a:r>
              <a:rPr lang="bg-BG"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Ядрени реакции</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 за напреднали </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bg-BG" sz="1100" b="1" dirty="0">
                <a:latin typeface="Open Sans" panose="020B0606030504020204" pitchFamily="34" charset="0"/>
                <a:ea typeface="Open Sans" panose="020B0606030504020204" pitchFamily="34" charset="0"/>
                <a:cs typeface="Open Sans" panose="020B0606030504020204" pitchFamily="34" charset="0"/>
              </a:rPr>
              <a:t>Ядрена медицина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615553"/>
          </a:xfrm>
          <a:prstGeom prst="rect">
            <a:avLst/>
          </a:prstGeom>
          <a:noFill/>
        </p:spPr>
        <p:txBody>
          <a:bodyPr wrap="square" rtlCol="0">
            <a:spAutoFit/>
          </a:bodyPr>
          <a:lstStyle/>
          <a:p>
            <a:pPr marL="38100" lvl="1"/>
            <a:r>
              <a:rPr lang="bg-BG" sz="850" dirty="0">
                <a:latin typeface="Open Sans" panose="020B0606030504020204" pitchFamily="34" charset="0"/>
                <a:ea typeface="Open Sans" panose="020B0606030504020204" pitchFamily="34" charset="0"/>
                <a:cs typeface="Open Sans" panose="020B0606030504020204" pitchFamily="34" charset="0"/>
              </a:rPr>
              <a:t>В медицината радиоактивните нуклиди често се използват за радионуклидна терапия. Например бета-минус емитери се въвеждат в организма, където се разпадат и освобождават радиация. Типичен пример е </a:t>
            </a:r>
            <a:r>
              <a:rPr lang="en-GB" sz="850" dirty="0">
                <a:latin typeface="Open Sans" panose="020B0606030504020204" pitchFamily="34" charset="0"/>
                <a:ea typeface="Open Sans" panose="020B0606030504020204" pitchFamily="34" charset="0"/>
                <a:cs typeface="Open Sans" panose="020B0606030504020204" pitchFamily="34" charset="0"/>
              </a:rPr>
              <a:t>I-131 (</a:t>
            </a:r>
            <a:r>
              <a:rPr lang="bg-BG" sz="850" dirty="0">
                <a:latin typeface="Open Sans" panose="020B0606030504020204" pitchFamily="34" charset="0"/>
                <a:ea typeface="Open Sans" panose="020B0606030504020204" pitchFamily="34" charset="0"/>
                <a:cs typeface="Open Sans" panose="020B0606030504020204" pitchFamily="34" charset="0"/>
              </a:rPr>
              <a:t>йод), който се натрупва в щитовидната жлеза и там претърпява бета-минус разпад.</a:t>
            </a:r>
            <a:endParaRPr lang="en-GB"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565150" y="5082660"/>
            <a:ext cx="5586406" cy="372281"/>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Настройте уравнението на реакцията на </a:t>
            </a:r>
            <a:r>
              <a:rPr lang="en-GB" sz="850" dirty="0">
                <a:latin typeface="Open Sans" panose="020B0606030504020204" pitchFamily="34" charset="0"/>
                <a:ea typeface="Open Sans" panose="020B0606030504020204" pitchFamily="34" charset="0"/>
                <a:cs typeface="Open Sans" panose="020B0606030504020204" pitchFamily="34" charset="0"/>
              </a:rPr>
              <a:t>I-131 </a:t>
            </a:r>
            <a:r>
              <a:rPr lang="bg-BG" sz="850" dirty="0">
                <a:latin typeface="Open Sans" panose="020B0606030504020204" pitchFamily="34" charset="0"/>
                <a:ea typeface="Open Sans" panose="020B0606030504020204" pitchFamily="34" charset="0"/>
                <a:cs typeface="Open Sans" panose="020B0606030504020204" pitchFamily="34" charset="0"/>
              </a:rPr>
              <a:t>и разберете кой елемент се получава. Използвайте нуклидната таблица и общата формула, дадена в резюмето</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bg-BG" sz="850" dirty="0">
                <a:latin typeface="Open Sans" panose="020B0606030504020204" pitchFamily="34" charset="0"/>
                <a:ea typeface="Open Sans" panose="020B0606030504020204" pitchFamily="34" charset="0"/>
                <a:cs typeface="Open Sans" panose="020B0606030504020204" pitchFamily="34" charset="0"/>
              </a:rPr>
              <a:t>  </a:t>
            </a:r>
            <a:endParaRPr lang="en-GB"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514350" y="5925992"/>
            <a:ext cx="5708650" cy="536044"/>
          </a:xfrm>
          <a:prstGeom prst="rect">
            <a:avLst/>
          </a:prstGeom>
          <a:noFill/>
        </p:spPr>
        <p:txBody>
          <a:bodyPr wrap="square" rtlCol="0">
            <a:spAutoFit/>
          </a:bodyPr>
          <a:lstStyle/>
          <a:p>
            <a:pPr marL="266700" lvl="1" indent="-228600">
              <a:spcAft>
                <a:spcPts val="400"/>
              </a:spcAft>
              <a:buFont typeface="+mj-lt"/>
              <a:buAutoNum type="alphaLcParenR" startAt="2"/>
            </a:pPr>
            <a:r>
              <a:rPr lang="bg-BG" sz="850" dirty="0">
                <a:latin typeface="Open Sans" panose="020B0606030504020204" pitchFamily="34" charset="0"/>
                <a:ea typeface="Open Sans" panose="020B0606030504020204" pitchFamily="34" charset="0"/>
                <a:cs typeface="Open Sans" panose="020B0606030504020204" pitchFamily="34" charset="0"/>
              </a:rPr>
              <a:t>Всъщност може да е полезно от медицинска гледна точка да се въведе радиоактивен материал като </a:t>
            </a:r>
            <a:r>
              <a:rPr lang="en-GB" sz="850" dirty="0">
                <a:latin typeface="Open Sans" panose="020B0606030504020204" pitchFamily="34" charset="0"/>
                <a:ea typeface="Open Sans" panose="020B0606030504020204" pitchFamily="34" charset="0"/>
                <a:cs typeface="Open Sans" panose="020B0606030504020204" pitchFamily="34" charset="0"/>
              </a:rPr>
              <a:t>I-131 </a:t>
            </a:r>
            <a:r>
              <a:rPr lang="bg-BG" sz="850" dirty="0">
                <a:latin typeface="Open Sans" panose="020B0606030504020204" pitchFamily="34" charset="0"/>
                <a:ea typeface="Open Sans" panose="020B0606030504020204" pitchFamily="34" charset="0"/>
                <a:cs typeface="Open Sans" panose="020B0606030504020204" pitchFamily="34" charset="0"/>
              </a:rPr>
              <a:t>в човешкото тяло. Направете предположения, за да отговорите на следния въпрос:</a:t>
            </a:r>
            <a:r>
              <a:rPr lang="en-GB" sz="850" dirty="0">
                <a:effectLst/>
                <a:latin typeface="Open Sans" panose="020B0606030504020204" pitchFamily="34" charset="0"/>
                <a:ea typeface="Open Sans" panose="020B0606030504020204" pitchFamily="34" charset="0"/>
                <a:cs typeface="Open Sans" panose="020B0606030504020204" pitchFamily="34" charset="0"/>
              </a:rPr>
              <a:t>:</a:t>
            </a:r>
          </a:p>
          <a:p>
            <a:pPr marL="38100" lvl="1" algn="ctr"/>
            <a:r>
              <a:rPr lang="bg-BG" sz="850" i="1" dirty="0">
                <a:latin typeface="Open Sans" panose="020B0606030504020204" pitchFamily="34" charset="0"/>
                <a:ea typeface="Open Sans" panose="020B0606030504020204" pitchFamily="34" charset="0"/>
                <a:cs typeface="Open Sans" panose="020B0606030504020204" pitchFamily="34" charset="0"/>
              </a:rPr>
              <a:t>Каква медицинска цел може да има радиоактивният йод 131</a:t>
            </a:r>
            <a:r>
              <a:rPr lang="en-GB" sz="850" i="1" dirty="0">
                <a:effectLst/>
                <a:latin typeface="Open Sans" panose="020B0606030504020204" pitchFamily="34" charset="0"/>
                <a:ea typeface="Open Sans" panose="020B0606030504020204" pitchFamily="34" charset="0"/>
                <a:cs typeface="Open Sans" panose="020B0606030504020204" pitchFamily="34" charset="0"/>
              </a:rPr>
              <a:t>?</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7327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1928" y="2113061"/>
            <a:ext cx="1477952"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bg-BG" sz="700" dirty="0">
                <a:latin typeface="Open Sans" panose="020B0606030504020204" pitchFamily="34" charset="0"/>
                <a:ea typeface="Open Sans" panose="020B0606030504020204" pitchFamily="34" charset="0"/>
                <a:cs typeface="Open Sans" panose="020B0606030504020204" pitchFamily="34" charset="0"/>
              </a:rPr>
              <a:t>Стабилно литиево ядро ​​може да бъде създадено от хелиево ядро ​​с неутронен излишък с помощта на бета-минус преобразуване</a:t>
            </a:r>
            <a:endParaRPr lang="en-GB" sz="7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3013"/>
            <a:ext cx="5520542"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79" y="1047749"/>
            <a:ext cx="5475148" cy="276999"/>
          </a:xfrm>
          <a:prstGeom prst="rect">
            <a:avLst/>
          </a:prstGeom>
          <a:noFill/>
        </p:spPr>
        <p:txBody>
          <a:bodyPr wrap="square" rtlCol="0">
            <a:spAutoFit/>
          </a:bodyPr>
          <a:lstStyle/>
          <a:p>
            <a:pPr algn="ctr"/>
            <a:r>
              <a:rPr lang="bg-BG" sz="1200" b="1" dirty="0">
                <a:latin typeface="Open Sans" panose="020B0606030504020204" pitchFamily="34" charset="0"/>
                <a:ea typeface="Open Sans" panose="020B0606030504020204" pitchFamily="34" charset="0"/>
                <a:cs typeface="Open Sans" panose="020B0606030504020204" pitchFamily="34" charset="0"/>
              </a:rPr>
              <a:t>Профил</a:t>
            </a:r>
            <a:r>
              <a:rPr lang="de-DE" sz="1200" b="1" cap="none" dirty="0">
                <a:latin typeface="Open Sans" panose="020B0606030504020204" pitchFamily="34" charset="0"/>
                <a:ea typeface="Open Sans" panose="020B0606030504020204" pitchFamily="34" charset="0"/>
                <a:cs typeface="Open Sans" panose="020B0606030504020204" pitchFamily="34" charset="0"/>
              </a:rPr>
              <a:t>: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a:latin typeface="Open Sans" panose="020B0606030504020204" pitchFamily="34" charset="0"/>
                <a:ea typeface="Open Sans" panose="020B0606030504020204" pitchFamily="34" charset="0"/>
                <a:cs typeface="Open Sans" panose="020B0606030504020204" pitchFamily="34" charset="0"/>
              </a:rPr>
              <a:t>-</a:t>
            </a:r>
            <a:r>
              <a:rPr lang="bg-BG" sz="1200" b="1" cap="none" dirty="0">
                <a:latin typeface="Open Sans" panose="020B0606030504020204" pitchFamily="34" charset="0"/>
                <a:ea typeface="Open Sans" panose="020B0606030504020204" pitchFamily="34" charset="0"/>
                <a:cs typeface="Open Sans" panose="020B0606030504020204" pitchFamily="34" charset="0"/>
              </a:rPr>
              <a:t>преобразуване</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29263" y="1312593"/>
                <a:ext cx="3893683" cy="2707963"/>
              </a:xfrm>
              <a:prstGeom prst="rect">
                <a:avLst/>
              </a:prstGeom>
              <a:noFill/>
            </p:spPr>
            <p:txBody>
              <a:bodyPr wrap="square" rtlCol="0">
                <a:noAutofit/>
              </a:bodyPr>
              <a:lstStyle/>
              <a:p>
                <a:pPr algn="just">
                  <a:lnSpc>
                    <a:spcPct val="107000"/>
                  </a:lnSpc>
                  <a:spcBef>
                    <a:spcPts val="600"/>
                  </a:spcBef>
                </a:pPr>
                <a14:m>
                  <m:oMath xmlns:m="http://schemas.openxmlformats.org/officeDocument/2006/math">
                    <m:sSup>
                      <m:sSupPr>
                        <m:ctrlPr>
                          <a:rPr lang="de-DE" sz="85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β</m:t>
                        </m:r>
                      </m:e>
                      <m:sup>
                        <m: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r>
                  <a:rPr lang="bg-BG"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преобразуването</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е ядрено преобразуване, което се случва, когато атомното ядро ​​има малък брой протони и по-голям брой неутрони. За да се постигне стабилно състояние (стабилна ядрена конфигурация) от този неутронен излишък, неутронът се превръща в протон в ядрото. Това преобразуване също произвежда електрон 𝐞^− и</a:t>
                </a:r>
                <a:r>
                  <a:rPr lang="en-US" sz="850" dirty="0">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неутрино 𝛎, които се освобождават като излъчване. Неутри-ното може да бъде пренебрегнато, но електронът съставлява така нареченото бета-минус лъчение. Въпреки че има ниска проникваща способност, то е вредно за човешкото тяло във високи дози.</a:t>
                </a:r>
              </a:p>
              <a:p>
                <a:pPr algn="just">
                  <a:lnSpc>
                    <a:spcPct val="107000"/>
                  </a:lnSpc>
                  <a:spcBef>
                    <a:spcPts val="600"/>
                  </a:spcBef>
                </a:pPr>
                <a:r>
                  <a:rPr lang="bg-BG" sz="850" dirty="0">
                    <a:latin typeface="Open Sans" panose="020B0606030504020204" pitchFamily="34" charset="0"/>
                    <a:ea typeface="Open Sans" panose="020B0606030504020204" pitchFamily="34" charset="0"/>
                    <a:cs typeface="Open Sans" panose="020B0606030504020204" pitchFamily="34" charset="0"/>
                  </a:rPr>
                  <a:t>В обобщение, в ядрото протича следната реакция</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bg-BG"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a:pPr algn="ctr">
                  <a:lnSpc>
                    <a:spcPct val="107000"/>
                  </a:lnSpc>
                  <a:spcAft>
                    <a:spcPts val="800"/>
                  </a:spcAft>
                </a:pPr>
                <a:r>
                  <a:rPr lang="bg-BG"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Неутронът се превръща в протон, </a:t>
                </a:r>
                <a:r>
                  <a:rPr lang="bg-BG" sz="700" i="1" dirty="0">
                    <a:latin typeface="Open Sans" panose="020B0606030504020204" pitchFamily="34" charset="0"/>
                    <a:ea typeface="Open Sans" panose="020B0606030504020204" pitchFamily="34" charset="0"/>
                    <a:cs typeface="Open Sans" panose="020B0606030504020204" pitchFamily="34" charset="0"/>
                  </a:rPr>
                  <a:t>излъчвайки електрон и неутрино </a:t>
                </a:r>
              </a:p>
              <a:p>
                <a:pPr algn="ctr">
                  <a:lnSpc>
                    <a:spcPct val="107000"/>
                  </a:lnSpc>
                  <a:spcAft>
                    <a:spcPts val="800"/>
                  </a:spcAft>
                </a:pPr>
                <a:r>
                  <a:rPr lang="bg-BG" sz="850" dirty="0">
                    <a:latin typeface="Open Sans" panose="020B0606030504020204" pitchFamily="34" charset="0"/>
                    <a:ea typeface="Open Sans" panose="020B0606030504020204" pitchFamily="34" charset="0"/>
                    <a:cs typeface="Open Sans" panose="020B0606030504020204" pitchFamily="34" charset="0"/>
                  </a:rPr>
                  <a:t>За цялото ядро ​​това означава, че се създава нов химичен елемент (тъй като дъщерният нуклид има още един протон). Масовото число остава същото по време на реакцията.</a:t>
                </a:r>
                <a:endPar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29263" y="1312593"/>
                <a:ext cx="3893683" cy="2707963"/>
              </a:xfrm>
              <a:prstGeom prst="rect">
                <a:avLst/>
              </a:prstGeom>
              <a:blipFill>
                <a:blip r:embed="rId2"/>
                <a:stretch>
                  <a:fillRect/>
                </a:stretch>
              </a:blipFill>
            </p:spPr>
            <p:txBody>
              <a:bodyPr/>
              <a:lstStyle/>
              <a:p>
                <a:r>
                  <a:rPr lang="en-US">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433105" y="2602414"/>
            <a:ext cx="2031356" cy="1447256"/>
            <a:chOff x="607099" y="6674251"/>
            <a:chExt cx="2645938" cy="1447256"/>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607099" y="6903994"/>
                  <a:ext cx="2645938" cy="1217513"/>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bg-BG" sz="900" dirty="0">
                      <a:latin typeface="Cambria Math" panose="02040503050406030204" pitchFamily="18" charset="0"/>
                      <a:ea typeface="Cambria Math" panose="02040503050406030204" pitchFamily="18" charset="0"/>
                      <a:cs typeface="Open Sans" panose="020B0606030504020204" pitchFamily="34" charset="0"/>
                    </a:rPr>
                    <a:t>Общо обозначение на реакцията </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14:m>
                    <m:oMath xmlns:m="http://schemas.openxmlformats.org/officeDocument/2006/math">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𝐙</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𝐀</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𝐗</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𝐙</m:t>
                          </m:r>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r>
                            <a:rPr lang="de-DE" sz="90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900" b="1" i="1" smtClean="0">
                              <a:effectLst/>
                              <a:latin typeface="Cambria Math" panose="02040503050406030204" pitchFamily="18" charset="0"/>
                              <a:ea typeface="Calibri" panose="020F0502020204030204" pitchFamily="34" charset="0"/>
                              <a:cs typeface="Times New Roman" panose="02020603050405020304" pitchFamily="18" charset="0"/>
                            </a:rPr>
                            <m:t>𝑨</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𝐘</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r>
                            <a:rPr lang="de-DE" sz="900" b="1" i="0">
                              <a:effectLst/>
                              <a:latin typeface="Cambria Math" panose="02040503050406030204" pitchFamily="18" charset="0"/>
                              <a:ea typeface="Calibri" panose="020F0502020204030204" pitchFamily="34" charset="0"/>
                              <a:cs typeface="Times New Roman" panose="02020603050405020304" pitchFamily="18" charset="0"/>
                            </a:rPr>
                            <m:t>𝟏</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𝐞</m:t>
                          </m:r>
                        </m:e>
                      </m:sPre>
                      <m:r>
                        <a:rPr lang="de-DE" sz="900" b="1" i="0">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b="1" i="1">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900" b="1" i="0">
                              <a:effectLst/>
                              <a:latin typeface="Cambria Math" panose="02040503050406030204" pitchFamily="18" charset="0"/>
                              <a:ea typeface="Calibri" panose="020F0502020204030204" pitchFamily="34" charset="0"/>
                              <a:cs typeface="Times New Roman" panose="02020603050405020304" pitchFamily="18" charset="0"/>
                            </a:rPr>
                            <m:t>𝟎</m:t>
                          </m:r>
                        </m:sup>
                        <m:e>
                          <m:r>
                            <a:rPr lang="de-DE" sz="900" b="1" i="0">
                              <a:effectLst/>
                              <a:latin typeface="Cambria Math" panose="02040503050406030204" pitchFamily="18" charset="0"/>
                              <a:ea typeface="Calibri" panose="020F0502020204030204" pitchFamily="34" charset="0"/>
                              <a:cs typeface="Times New Roman" panose="02020603050405020304" pitchFamily="18" charset="0"/>
                            </a:rPr>
                            <m:t>𝛎</m:t>
                          </m:r>
                        </m:e>
                      </m:sPre>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Случва се при</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dirty="0">
                      <a:latin typeface="Cambria Math" panose="02040503050406030204" pitchFamily="18" charset="0"/>
                      <a:ea typeface="Cambria Math" panose="02040503050406030204" pitchFamily="18" charset="0"/>
                      <a:cs typeface="Open Sans" panose="020B0606030504020204" pitchFamily="34" charset="0"/>
                    </a:rPr>
                    <a:t>и</a:t>
                  </a:r>
                  <a:r>
                    <a:rPr lang="bg-BG" sz="900" b="1" dirty="0">
                      <a:effectLst/>
                      <a:latin typeface="Cambria Math" panose="02040503050406030204" pitchFamily="18" charset="0"/>
                      <a:ea typeface="Cambria Math" panose="02040503050406030204" pitchFamily="18" charset="0"/>
                      <a:cs typeface="Open Sans" panose="020B0606030504020204" pitchFamily="34" charset="0"/>
                    </a:rPr>
                    <a:t>злишък на неутрони</a:t>
                  </a:r>
                  <a:endParaRPr lang="de-DE" sz="900" dirty="0">
                    <a:effectLst/>
                    <a:latin typeface="Cambria Math" panose="02040503050406030204" pitchFamily="18" charset="0"/>
                    <a:ea typeface="Cambria Math" panose="02040503050406030204" pitchFamily="18"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Излъчването </a:t>
                  </a:r>
                  <a:r>
                    <a:rPr lang="bg-BG" sz="900" dirty="0">
                      <a:latin typeface="Cambria Math" panose="02040503050406030204" pitchFamily="18" charset="0"/>
                      <a:ea typeface="Cambria Math" panose="02040503050406030204" pitchFamily="18" charset="0"/>
                      <a:cs typeface="Open Sans" panose="020B0606030504020204" pitchFamily="34" charset="0"/>
                    </a:rPr>
                    <a:t>освобождава</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dirty="0">
                      <a:latin typeface="Cambria Math" panose="02040503050406030204" pitchFamily="18" charset="0"/>
                      <a:ea typeface="Cambria Math" panose="02040503050406030204" pitchFamily="18" charset="0"/>
                      <a:cs typeface="Open Sans" panose="020B0606030504020204" pitchFamily="34" charset="0"/>
                    </a:rPr>
                    <a:t>е</a:t>
                  </a:r>
                  <a:r>
                    <a:rPr lang="bg-BG" sz="900" b="1" dirty="0">
                      <a:effectLst/>
                      <a:latin typeface="Cambria Math" panose="02040503050406030204" pitchFamily="18" charset="0"/>
                      <a:ea typeface="Cambria Math" panose="02040503050406030204" pitchFamily="18" charset="0"/>
                      <a:cs typeface="Open Sans" panose="020B0606030504020204" pitchFamily="34" charset="0"/>
                    </a:rPr>
                    <a:t>лектрони</a:t>
                  </a:r>
                  <a:endParaRPr lang="de-DE" sz="900" b="1" dirty="0">
                    <a:effectLst/>
                    <a:latin typeface="Cambria Math" panose="02040503050406030204" pitchFamily="18" charset="0"/>
                    <a:ea typeface="Cambria Math" panose="02040503050406030204" pitchFamily="18"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607099" y="6903994"/>
                  <a:ext cx="2645938" cy="1217513"/>
                </a:xfrm>
                <a:prstGeom prst="rect">
                  <a:avLst/>
                </a:prstGeom>
                <a:blipFill>
                  <a:blip r:embed="rId3"/>
                  <a:stretch>
                    <a:fillRect b="-503"/>
                  </a:stretch>
                </a:blipFill>
              </p:spPr>
              <p:txBody>
                <a:bodyPr/>
                <a:lstStyle/>
                <a:p>
                  <a:r>
                    <a:rPr lang="en-US">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bg-BG" sz="1000" b="1" dirty="0">
                  <a:latin typeface="Nexa Bold" panose="02000000000000000000" pitchFamily="50" charset="0"/>
                  <a:ea typeface="Source Sans Pro" panose="020B0503030403020204" pitchFamily="34" charset="0"/>
                </a:rPr>
                <a:t>Резюме</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092467"/>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Групова домашна работа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431800" y="7326444"/>
            <a:ext cx="5951200" cy="1400383"/>
          </a:xfrm>
          <a:prstGeom prst="rect">
            <a:avLst/>
          </a:prstGeom>
          <a:noFill/>
        </p:spPr>
        <p:txBody>
          <a:bodyPr wrap="square" rtlCol="0">
            <a:spAutoFit/>
          </a:bodyPr>
          <a:lstStyle/>
          <a:p>
            <a:pPr marL="38100" lvl="1"/>
            <a:r>
              <a:rPr lang="bg-BG" sz="850" b="1" dirty="0">
                <a:effectLst/>
                <a:latin typeface="Open Sans" panose="020B0606030504020204" pitchFamily="34" charset="0"/>
                <a:ea typeface="Open Sans" panose="020B0606030504020204" pitchFamily="34" charset="0"/>
                <a:cs typeface="Open Sans" panose="020B0606030504020204" pitchFamily="34" charset="0"/>
              </a:rPr>
              <a:t>Какво да обясните</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Изберете произволен радиоактивен бета-минус нуклид от нуклидната диаграма и запишете уравнението на реакцията. Използвайки уравнението, обобщете накратко бета-минус преобразуването и неговите свойства.</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Опишете накратко принципа на радионуклидната терапия. Обсъдете предположенията си относно б) с членовете на вашата група и, ако е необходимо, проверете идеите си с търсене в Интернет за радионуклидна терапия.</a:t>
            </a:r>
          </a:p>
          <a:p>
            <a:pPr marL="209550" lvl="1" indent="-171450">
              <a:buFont typeface="Arial" panose="020B0604020202020204" pitchFamily="34" charset="0"/>
              <a:buChar char="•"/>
            </a:pPr>
            <a:r>
              <a:rPr lang="bg-BG" sz="850" b="1" dirty="0">
                <a:latin typeface="Open Sans" panose="020B0606030504020204" pitchFamily="34" charset="0"/>
                <a:ea typeface="Open Sans" panose="020B0606030504020204" pitchFamily="34" charset="0"/>
                <a:cs typeface="Open Sans" panose="020B0606030504020204" pitchFamily="34" charset="0"/>
              </a:rPr>
              <a:t>Какво трябва да намерите</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С помощта на група 2 сравнете бета-минус преобразуването с бета-плюс и улавянето на електрони. Разгледайте трите уравнения на реакцията и опишете връзката между трите реакции.</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30174" y="8726827"/>
            <a:ext cx="5243506" cy="746444"/>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92185"/>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955667"/>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955667"/>
                <a:ext cx="529774" cy="215444"/>
              </a:xfrm>
              <a:prstGeom prst="rect">
                <a:avLst/>
              </a:prstGeom>
              <a:blipFill>
                <a:blip r:embed="rId7"/>
                <a:stretch>
                  <a:fillRect/>
                </a:stretch>
              </a:blipFill>
            </p:spPr>
            <p:txBody>
              <a:bodyPr/>
              <a:lstStyle/>
              <a:p>
                <a:r>
                  <a:rPr lang="en-GB">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0"/>
              </a:rPr>
              <a:t>Creative Commons Attribution-</a:t>
            </a:r>
            <a:r>
              <a:rPr lang="en-GB" sz="600" dirty="0" err="1">
                <a:solidFill>
                  <a:schemeClr val="bg1"/>
                </a:solidFill>
                <a:hlinkClick r:id="rId10"/>
              </a:rPr>
              <a:t>ShareAlike</a:t>
            </a:r>
            <a:r>
              <a:rPr lang="en-GB" sz="600" dirty="0">
                <a:solidFill>
                  <a:schemeClr val="bg1"/>
                </a:solidFill>
                <a:hlinkClick r:id="rId10"/>
              </a:rPr>
              <a:t> 4.0 International (CC-BY-SA 4.0)</a:t>
            </a:r>
            <a:r>
              <a:rPr lang="en-GB" sz="600" dirty="0">
                <a:solidFill>
                  <a:schemeClr val="bg1"/>
                </a:solidFill>
              </a:rPr>
              <a:t>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5" name="Titel 2">
            <a:extLst>
              <a:ext uri="{FF2B5EF4-FFF2-40B4-BE49-F238E27FC236}">
                <a16:creationId xmlns:a16="http://schemas.microsoft.com/office/drawing/2014/main" id="{3A2D1D31-0D4F-FBDB-A677-0D40CC5A292A}"/>
              </a:ext>
            </a:extLst>
          </p:cNvPr>
          <p:cNvSpPr txBox="1">
            <a:spLocks/>
          </p:cNvSpPr>
          <p:nvPr/>
        </p:nvSpPr>
        <p:spPr>
          <a:xfrm>
            <a:off x="618312" y="314788"/>
            <a:ext cx="5768201" cy="611241"/>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2000" cap="none" dirty="0">
                <a:latin typeface="Open Sans" panose="020B0606030504020204" pitchFamily="34" charset="0"/>
                <a:ea typeface="Open Sans" panose="020B0606030504020204" pitchFamily="34" charset="0"/>
                <a:cs typeface="Open Sans" panose="020B0606030504020204" pitchFamily="34" charset="0"/>
              </a:rPr>
              <a:t>Група</a:t>
            </a:r>
            <a:r>
              <a:rPr lang="de-DE" sz="2000" cap="none" dirty="0">
                <a:latin typeface="Open Sans" panose="020B0606030504020204" pitchFamily="34" charset="0"/>
                <a:ea typeface="Open Sans" panose="020B0606030504020204" pitchFamily="34" charset="0"/>
                <a:cs typeface="Open Sans" panose="020B0606030504020204" pitchFamily="34" charset="0"/>
              </a:rPr>
              <a:t> 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a:latin typeface="Open Sans" panose="020B0606030504020204" pitchFamily="34" charset="0"/>
                <a:ea typeface="Open Sans" panose="020B0606030504020204" pitchFamily="34" charset="0"/>
                <a:cs typeface="Open Sans" panose="020B0606030504020204" pitchFamily="34" charset="0"/>
              </a:rPr>
              <a:t>- </a:t>
            </a:r>
            <a:r>
              <a:rPr lang="bg-BG" sz="2000" cap="none" dirty="0">
                <a:latin typeface="Open Sans" panose="020B0606030504020204" pitchFamily="34" charset="0"/>
                <a:ea typeface="Open Sans" panose="020B0606030504020204" pitchFamily="34" charset="0"/>
                <a:cs typeface="Open Sans" panose="020B0606030504020204" pitchFamily="34" charset="0"/>
              </a:rPr>
              <a:t>преобразуване</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68448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bg-BG" sz="2000" cap="none" dirty="0">
                <a:latin typeface="Open Sans" panose="020B0606030504020204" pitchFamily="34" charset="0"/>
                <a:ea typeface="Open Sans" panose="020B0606030504020204" pitchFamily="34" charset="0"/>
                <a:cs typeface="Open Sans" panose="020B0606030504020204" pitchFamily="34" charset="0"/>
              </a:rPr>
              <a:t>Група</a:t>
            </a:r>
            <a:r>
              <a:rPr lang="de-DE" sz="2000" cap="none" dirty="0">
                <a:latin typeface="Open Sans" panose="020B0606030504020204" pitchFamily="34" charset="0"/>
                <a:ea typeface="Open Sans" panose="020B0606030504020204" pitchFamily="34" charset="0"/>
                <a:cs typeface="Open Sans" panose="020B0606030504020204" pitchFamily="34" charset="0"/>
              </a:rPr>
              <a:t> II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a:latin typeface="Open Sans" panose="020B0606030504020204" pitchFamily="34" charset="0"/>
                <a:ea typeface="Open Sans" panose="020B0606030504020204" pitchFamily="34" charset="0"/>
                <a:cs typeface="Open Sans" panose="020B0606030504020204" pitchFamily="34" charset="0"/>
              </a:rPr>
              <a:t>- </a:t>
            </a:r>
            <a:r>
              <a:rPr lang="bg-BG" sz="2000" cap="none" dirty="0">
                <a:latin typeface="Open Sans" panose="020B0606030504020204" pitchFamily="34" charset="0"/>
                <a:ea typeface="Open Sans" panose="020B0606030504020204" pitchFamily="34" charset="0"/>
                <a:cs typeface="Open Sans" panose="020B0606030504020204" pitchFamily="34" charset="0"/>
              </a:rPr>
              <a:t>преобразуване</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Групов пъзел</a:t>
            </a:r>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 | </a:t>
            </a:r>
            <a:r>
              <a:rPr lang="bg-BG"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Ядрени реакции</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374650" y="1064204"/>
            <a:ext cx="5764209"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 за напреднали </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bg-BG" sz="1100" b="1" dirty="0">
                <a:latin typeface="Open Sans" panose="020B0606030504020204" pitchFamily="34" charset="0"/>
                <a:ea typeface="Open Sans" panose="020B0606030504020204" pitchFamily="34" charset="0"/>
                <a:cs typeface="Open Sans" panose="020B0606030504020204" pitchFamily="34" charset="0"/>
              </a:rPr>
              <a:t>Бъди позитивен</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72281"/>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Съставете уравнението на реакцията на </a:t>
            </a:r>
            <a:r>
              <a:rPr lang="en-GB" sz="850" b="1" dirty="0">
                <a:latin typeface="Open Sans" panose="020B0606030504020204" pitchFamily="34" charset="0"/>
                <a:ea typeface="Open Sans" panose="020B0606030504020204" pitchFamily="34" charset="0"/>
                <a:cs typeface="Open Sans" panose="020B0606030504020204" pitchFamily="34" charset="0"/>
              </a:rPr>
              <a:t>F-18 (</a:t>
            </a:r>
            <a:r>
              <a:rPr lang="bg-BG" sz="850" b="1" dirty="0">
                <a:latin typeface="Open Sans" panose="020B0606030504020204" pitchFamily="34" charset="0"/>
                <a:ea typeface="Open Sans" panose="020B0606030504020204" pitchFamily="34" charset="0"/>
                <a:cs typeface="Open Sans" panose="020B0606030504020204" pitchFamily="34" charset="0"/>
              </a:rPr>
              <a:t>флуор)</a:t>
            </a:r>
            <a:r>
              <a:rPr lang="bg-BG" sz="850" dirty="0">
                <a:latin typeface="Open Sans" panose="020B0606030504020204" pitchFamily="34" charset="0"/>
                <a:ea typeface="Open Sans" panose="020B0606030504020204" pitchFamily="34" charset="0"/>
                <a:cs typeface="Open Sans" panose="020B0606030504020204" pitchFamily="34" charset="0"/>
              </a:rPr>
              <a:t> и разберете кой елемент се получава. Използвайте нуклидната таблица и общата формула, дадена в резюмето.</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35911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29263" y="5775444"/>
                <a:ext cx="5520545" cy="357214"/>
              </a:xfrm>
              <a:prstGeom prst="rect">
                <a:avLst/>
              </a:prstGeom>
              <a:noFill/>
            </p:spPr>
            <p:txBody>
              <a:bodyPr wrap="square" rtlCol="0">
                <a:spAutoFit/>
              </a:bodyPr>
              <a:lstStyle/>
              <a:p>
                <a:pPr marL="266700" lvl="1" indent="-228600">
                  <a:spcAft>
                    <a:spcPts val="400"/>
                  </a:spcAft>
                  <a:buFont typeface="+mj-lt"/>
                  <a:buAutoNum type="alphaLcParenR" startAt="2"/>
                </a:pPr>
                <a:r>
                  <a:rPr lang="bg-BG" sz="850" dirty="0">
                    <a:latin typeface="Open Sans" panose="020B0606030504020204" pitchFamily="34" charset="0"/>
                    <a:ea typeface="Open Sans" panose="020B0606030504020204" pitchFamily="34" charset="0"/>
                    <a:cs typeface="Open Sans" panose="020B0606030504020204" pitchFamily="34" charset="0"/>
                  </a:rPr>
                  <a:t>Изотопът</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bg-BG" sz="850" b="1" dirty="0">
                    <a:latin typeface="Open Sans" panose="020B0606030504020204" pitchFamily="34" charset="0"/>
                    <a:ea typeface="Open Sans" panose="020B0606030504020204" pitchFamily="34" charset="0"/>
                    <a:cs typeface="Open Sans" panose="020B0606030504020204" pitchFamily="34" charset="0"/>
                  </a:rPr>
                  <a:t>Калий</a:t>
                </a:r>
                <a:r>
                  <a:rPr lang="de-DE" sz="850" b="1" dirty="0">
                    <a:latin typeface="Open Sans" panose="020B0606030504020204" pitchFamily="34" charset="0"/>
                    <a:ea typeface="Open Sans" panose="020B0606030504020204" pitchFamily="34" charset="0"/>
                    <a:cs typeface="Open Sans" panose="020B0606030504020204" pitchFamily="34" charset="0"/>
                  </a:rPr>
                  <a:t>-40</a:t>
                </a:r>
                <a:r>
                  <a:rPr lang="de-DE" sz="850" dirty="0">
                    <a:effectLst/>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Pre>
                      <m:sPrePr>
                        <m:ctrlPr>
                          <a:rPr lang="de-DE" sz="850" i="1">
                            <a:latin typeface="Cambria Math" panose="02040503050406030204" pitchFamily="18" charset="0"/>
                            <a:ea typeface="Calibri" panose="020F0502020204030204" pitchFamily="34" charset="0"/>
                            <a:cs typeface="Times New Roman" panose="02020603050405020304" pitchFamily="18" charset="0"/>
                          </a:rPr>
                        </m:ctrlPr>
                      </m:sPrePr>
                      <m:sub>
                        <m:r>
                          <a:rPr lang="de-DE" sz="850" b="0" i="0" smtClean="0">
                            <a:latin typeface="Cambria Math" panose="02040503050406030204" pitchFamily="18" charset="0"/>
                            <a:ea typeface="Calibri" panose="020F0502020204030204" pitchFamily="34" charset="0"/>
                            <a:cs typeface="Times New Roman" panose="02020603050405020304" pitchFamily="18" charset="0"/>
                          </a:rPr>
                          <m:t>19</m:t>
                        </m:r>
                      </m:sub>
                      <m:sup>
                        <m:r>
                          <a:rPr lang="de-DE" sz="850" b="0" i="1" smtClean="0">
                            <a:latin typeface="Cambria Math" panose="02040503050406030204" pitchFamily="18" charset="0"/>
                            <a:ea typeface="Calibri" panose="020F0502020204030204" pitchFamily="34" charset="0"/>
                            <a:cs typeface="Times New Roman" panose="02020603050405020304" pitchFamily="18" charset="0"/>
                          </a:rPr>
                          <m:t>40</m:t>
                        </m:r>
                      </m:sup>
                      <m:e>
                        <m:r>
                          <m:rPr>
                            <m:sty m:val="p"/>
                          </m:rPr>
                          <a:rPr lang="de-DE" sz="850" b="0" i="0" smtClean="0">
                            <a:latin typeface="Cambria Math" panose="02040503050406030204" pitchFamily="18" charset="0"/>
                            <a:ea typeface="Calibri" panose="020F0502020204030204" pitchFamily="34" charset="0"/>
                            <a:cs typeface="Times New Roman" panose="02020603050405020304" pitchFamily="18" charset="0"/>
                          </a:rPr>
                          <m:t>K</m:t>
                        </m:r>
                      </m:e>
                    </m:sPre>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може да се трансформира както чрез улавяне на електрони, така и чрез бета-плюс преобразуване. Напишете двете уравнения на реакцията на </a:t>
                </a:r>
                <a:r>
                  <a:rPr lang="en-GB" sz="850" dirty="0">
                    <a:latin typeface="Open Sans" panose="020B0606030504020204" pitchFamily="34" charset="0"/>
                    <a:ea typeface="Open Sans" panose="020B0606030504020204" pitchFamily="34" charset="0"/>
                    <a:cs typeface="Open Sans" panose="020B0606030504020204" pitchFamily="34" charset="0"/>
                  </a:rPr>
                  <a:t>K-40.</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29263" y="5775444"/>
                <a:ext cx="5520545" cy="357214"/>
              </a:xfrm>
              <a:prstGeom prst="rect">
                <a:avLst/>
              </a:prstGeom>
              <a:blipFill>
                <a:blip r:embed="rId2"/>
                <a:stretch>
                  <a:fillRect t="-6780" b="-5085"/>
                </a:stretch>
              </a:blipFill>
            </p:spPr>
            <p:txBody>
              <a:bodyPr/>
              <a:lstStyle/>
              <a:p>
                <a:r>
                  <a:rPr lang="en-US">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1001545" y="6113677"/>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bg-BG" sz="1200" b="1" dirty="0">
                <a:latin typeface="Open Sans" panose="020B0606030504020204" pitchFamily="34" charset="0"/>
                <a:ea typeface="Open Sans" panose="020B0606030504020204" pitchFamily="34" charset="0"/>
                <a:cs typeface="Open Sans" panose="020B0606030504020204" pitchFamily="34" charset="0"/>
              </a:rPr>
              <a:t>Профил</a:t>
            </a:r>
            <a:r>
              <a:rPr lang="de-DE" sz="1200" b="1" cap="none" dirty="0">
                <a:latin typeface="Open Sans" panose="020B0606030504020204" pitchFamily="34" charset="0"/>
                <a:ea typeface="Open Sans" panose="020B0606030504020204" pitchFamily="34" charset="0"/>
                <a:cs typeface="Open Sans" panose="020B0606030504020204" pitchFamily="34" charset="0"/>
              </a:rPr>
              <a:t> :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a:latin typeface="Open Sans" panose="020B0606030504020204" pitchFamily="34" charset="0"/>
                <a:ea typeface="Open Sans" panose="020B0606030504020204" pitchFamily="34" charset="0"/>
                <a:cs typeface="Open Sans" panose="020B0606030504020204" pitchFamily="34" charset="0"/>
              </a:rPr>
              <a:t>-</a:t>
            </a:r>
            <a:r>
              <a:rPr lang="bg-BG" sz="1200" b="1" dirty="0">
                <a:latin typeface="Open Sans" panose="020B0606030504020204" pitchFamily="34" charset="0"/>
                <a:ea typeface="Open Sans" panose="020B0606030504020204" pitchFamily="34" charset="0"/>
                <a:cs typeface="Open Sans" panose="020B0606030504020204" pitchFamily="34" charset="0"/>
              </a:rPr>
              <a:t>преобразуване</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a:pPr algn="just">
                  <a:lnSpc>
                    <a:spcPct val="107000"/>
                  </a:lnSpc>
                  <a:spcBef>
                    <a:spcPts val="600"/>
                  </a:spcBef>
                </a:pPr>
                <a14:m>
                  <m:oMath xmlns:m="http://schemas.openxmlformats.org/officeDocument/2006/math">
                    <m:sSup>
                      <m:sSupPr>
                        <m:ctrlPr>
                          <a:rPr lang="de-DE" sz="85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85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β</m:t>
                        </m:r>
                      </m:e>
                      <m:sup>
                        <m:r>
                          <a:rPr lang="de-DE" sz="85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oMath>
                </a14:m>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r>
                  <a:rPr lang="bg-BG" sz="850" dirty="0">
                    <a:latin typeface="Open Sans" panose="020B0606030504020204" pitchFamily="34" charset="0"/>
                    <a:ea typeface="Open Sans" panose="020B0606030504020204" pitchFamily="34" charset="0"/>
                    <a:cs typeface="Open Sans" panose="020B0606030504020204" pitchFamily="34" charset="0"/>
                  </a:rPr>
                  <a:t>преобразуването</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е ядрен разпад, който се случва, когато атомното ядро ​​има голям брой протони и твърде малък брой неутрони. За да се постигне стабилно състояние (стабилна ядрена конфигурация) от този неутронен дефицит, протонът се превръща в неутрон в ядрото. Това преобразуване също произвежда позитрон 𝐞+ и неутрино 𝛎, които се излъчват. Неутриното може да бъде пренебрегнато за нашите съображения, но позитронът съставлява така нареченото Бета-плюс излъчване.</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b="-7639"/>
                </a:stretch>
              </a:blipFill>
            </p:spPr>
            <p:txBody>
              <a:bodyPr/>
              <a:lstStyle/>
              <a:p>
                <a:r>
                  <a:rPr lang="en-US">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457701" y="3257008"/>
            <a:ext cx="2095500" cy="1427665"/>
            <a:chOff x="638200" y="6674251"/>
            <a:chExt cx="2729489"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638200" y="6880179"/>
                  <a:ext cx="2729489" cy="1215141"/>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bg-BG" sz="900" dirty="0">
                      <a:latin typeface="Cambria Math" panose="02040503050406030204" pitchFamily="18" charset="0"/>
                      <a:ea typeface="Cambria Math" panose="02040503050406030204" pitchFamily="18" charset="0"/>
                      <a:cs typeface="Open Sans" panose="020B0606030504020204" pitchFamily="34" charset="0"/>
                    </a:rPr>
                    <a:t>Общо обозначение</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14:m>
                    <m:oMath xmlns:m="http://schemas.openxmlformats.org/officeDocument/2006/math">
                      <m:sSup>
                        <m:sSupPr>
                          <m:ctrlPr>
                            <a:rPr lang="de-DE" sz="900" i="1">
                              <a:latin typeface="Cambria Math" panose="02040503050406030204" pitchFamily="18" charset="0"/>
                              <a:ea typeface="Cambria Math" panose="02040503050406030204" pitchFamily="18" charset="0"/>
                            </a:rPr>
                          </m:ctrlPr>
                        </m:sSupPr>
                        <m:e>
                          <m:r>
                            <a:rPr lang="de-DE" sz="900" i="1">
                              <a:latin typeface="Cambria Math" panose="02040503050406030204" pitchFamily="18" charset="0"/>
                              <a:ea typeface="Cambria Math" panose="02040503050406030204" pitchFamily="18" charset="0"/>
                            </a:rPr>
                            <m:t>𝛽</m:t>
                          </m:r>
                        </m:e>
                        <m:sup>
                          <m:r>
                            <a:rPr lang="de-DE" sz="900" i="1">
                              <a:latin typeface="Cambria Math" panose="02040503050406030204" pitchFamily="18" charset="0"/>
                              <a:ea typeface="Cambria Math" panose="02040503050406030204" pitchFamily="18" charset="0"/>
                            </a:rPr>
                            <m:t>+</m:t>
                          </m:r>
                        </m:sup>
                      </m:sSup>
                      <m:r>
                        <a:rPr lang="de-DE" sz="900" i="1">
                          <a:latin typeface="Cambria Math" panose="02040503050406030204" pitchFamily="18" charset="0"/>
                          <a:ea typeface="Cambria Math" panose="02040503050406030204" pitchFamily="18" charset="0"/>
                        </a:rPr>
                        <m:t>:  </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sub>
                        <m:sup>
                          <m:r>
                            <a:rPr lang="de-DE" sz="900" i="1">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𝑋</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r>
                            <a:rPr lang="de-DE" sz="900" i="1">
                              <a:latin typeface="Cambria Math" panose="02040503050406030204" pitchFamily="18" charset="0"/>
                              <a:ea typeface="Cambria Math" panose="02040503050406030204" pitchFamily="18" charset="0"/>
                            </a:rPr>
                            <m:t>−1</m:t>
                          </m:r>
                        </m:sub>
                        <m:sup>
                          <m:r>
                            <a:rPr lang="de-DE" sz="900" b="0" i="1" smtClean="0">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1</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𝑒</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0</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𝜈</m:t>
                          </m:r>
                        </m:e>
                      </m:sPre>
                    </m:oMath>
                  </a14:m>
                  <a:br>
                    <a:rPr lang="de-DE" sz="90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r>
                        <a:rPr lang="de-DE" sz="900" i="1">
                          <a:latin typeface="Cambria Math" panose="02040503050406030204" pitchFamily="18" charset="0"/>
                          <a:ea typeface="Cambria Math" panose="02040503050406030204" pitchFamily="18" charset="0"/>
                        </a:rPr>
                        <m:t>𝜖</m:t>
                      </m:r>
                      <m:r>
                        <a:rPr lang="de-DE" sz="900" i="1">
                          <a:latin typeface="Cambria Math" panose="02040503050406030204" pitchFamily="18" charset="0"/>
                          <a:ea typeface="Cambria Math" panose="02040503050406030204" pitchFamily="18" charset="0"/>
                        </a:rPr>
                        <m:t>: </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sub>
                        <m:sup>
                          <m:r>
                            <a:rPr lang="de-DE" sz="900" i="1">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𝑋</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−1</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𝑒</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𝑍</m:t>
                          </m:r>
                          <m:r>
                            <a:rPr lang="de-DE" sz="900" i="1">
                              <a:latin typeface="Cambria Math" panose="02040503050406030204" pitchFamily="18" charset="0"/>
                              <a:ea typeface="Cambria Math" panose="02040503050406030204" pitchFamily="18" charset="0"/>
                            </a:rPr>
                            <m:t>−1</m:t>
                          </m:r>
                        </m:sub>
                        <m:sup>
                          <m:r>
                            <a:rPr lang="de-DE" sz="900" b="0" i="1" smtClean="0">
                              <a:latin typeface="Cambria Math" panose="02040503050406030204" pitchFamily="18" charset="0"/>
                              <a:ea typeface="Cambria Math" panose="02040503050406030204" pitchFamily="18" charset="0"/>
                            </a:rPr>
                            <m:t>𝐴</m:t>
                          </m:r>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1">
                              <a:latin typeface="Cambria Math" panose="02040503050406030204" pitchFamily="18" charset="0"/>
                              <a:ea typeface="Cambria Math" panose="02040503050406030204" pitchFamily="18" charset="0"/>
                            </a:rPr>
                            <m:t>0</m:t>
                          </m:r>
                        </m:sub>
                        <m:sup>
                          <m:r>
                            <a:rPr lang="de-DE" sz="900" i="1">
                              <a:latin typeface="Cambria Math" panose="02040503050406030204" pitchFamily="18" charset="0"/>
                              <a:ea typeface="Cambria Math" panose="02040503050406030204" pitchFamily="18" charset="0"/>
                            </a:rPr>
                            <m:t>0</m:t>
                          </m:r>
                        </m:sup>
                        <m:e>
                          <m:r>
                            <a:rPr lang="de-DE" sz="900" i="1">
                              <a:latin typeface="Cambria Math" panose="02040503050406030204" pitchFamily="18" charset="0"/>
                              <a:ea typeface="Cambria Math" panose="02040503050406030204" pitchFamily="18" charset="0"/>
                            </a:rPr>
                            <m:t>𝜈</m:t>
                          </m:r>
                        </m:e>
                      </m:sPre>
                    </m:oMath>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Случва се при</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dirty="0">
                      <a:latin typeface="Cambria Math" panose="02040503050406030204" pitchFamily="18" charset="0"/>
                      <a:ea typeface="Cambria Math" panose="02040503050406030204" pitchFamily="18" charset="0"/>
                      <a:cs typeface="Open Sans" panose="020B0606030504020204" pitchFamily="34" charset="0"/>
                    </a:rPr>
                    <a:t>недостиг</a:t>
                  </a:r>
                  <a:r>
                    <a:rPr lang="bg-BG" sz="900" b="1" dirty="0">
                      <a:effectLst/>
                      <a:latin typeface="Cambria Math" panose="02040503050406030204" pitchFamily="18" charset="0"/>
                      <a:ea typeface="Cambria Math" panose="02040503050406030204" pitchFamily="18" charset="0"/>
                      <a:cs typeface="Open Sans" panose="020B0606030504020204" pitchFamily="34" charset="0"/>
                    </a:rPr>
                    <a:t> на неутрони</a:t>
                  </a:r>
                  <a:endParaRPr lang="de-DE" sz="900" dirty="0">
                    <a:effectLst/>
                    <a:latin typeface="Cambria Math" panose="02040503050406030204" pitchFamily="18" charset="0"/>
                    <a:ea typeface="Cambria Math" panose="02040503050406030204" pitchFamily="18"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Излъчването освобождава</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dirty="0">
                      <a:latin typeface="Cambria Math" panose="02040503050406030204" pitchFamily="18" charset="0"/>
                      <a:ea typeface="Cambria Math" panose="02040503050406030204" pitchFamily="18" charset="0"/>
                      <a:cs typeface="Open Sans" panose="020B0606030504020204" pitchFamily="34" charset="0"/>
                    </a:rPr>
                    <a:t>позитрони</a:t>
                  </a:r>
                  <a:endParaRPr lang="de-DE" sz="900" b="1" dirty="0">
                    <a:effectLst/>
                    <a:latin typeface="Cambria Math" panose="02040503050406030204" pitchFamily="18" charset="0"/>
                    <a:ea typeface="Cambria Math" panose="02040503050406030204" pitchFamily="18"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638200" y="6880179"/>
                  <a:ext cx="2729489" cy="1215141"/>
                </a:xfrm>
                <a:prstGeom prst="rect">
                  <a:avLst/>
                </a:prstGeom>
                <a:blipFill>
                  <a:blip r:embed="rId4"/>
                  <a:stretch>
                    <a:fillRect b="-503"/>
                  </a:stretch>
                </a:blipFill>
              </p:spPr>
              <p:txBody>
                <a:bodyPr/>
                <a:lstStyle/>
                <a:p>
                  <a:r>
                    <a:rPr lang="en-US">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bg-BG" sz="1000" b="1" dirty="0">
                  <a:latin typeface="Open Sans" panose="020B0606030504020204" pitchFamily="34" charset="0"/>
                  <a:ea typeface="Open Sans" panose="020B0606030504020204" pitchFamily="34" charset="0"/>
                  <a:cs typeface="Open Sans" panose="020B0606030504020204" pitchFamily="34" charset="0"/>
                </a:rPr>
                <a:t>Резюме</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35819" y="6772798"/>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Групова домашна работа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615399" y="7051781"/>
            <a:ext cx="5520542" cy="1477328"/>
          </a:xfrm>
          <a:prstGeom prst="rect">
            <a:avLst/>
          </a:prstGeom>
          <a:noFill/>
        </p:spPr>
        <p:txBody>
          <a:bodyPr wrap="square" rtlCol="0">
            <a:spAutoFit/>
          </a:bodyPr>
          <a:lstStyle/>
          <a:p>
            <a:pPr marL="38100" lvl="1"/>
            <a:r>
              <a:rPr lang="bg-BG" sz="850" b="1" dirty="0">
                <a:effectLst/>
                <a:latin typeface="Open Sans" panose="020B0606030504020204" pitchFamily="34" charset="0"/>
                <a:ea typeface="Open Sans" panose="020B0606030504020204" pitchFamily="34" charset="0"/>
                <a:cs typeface="Open Sans" panose="020B0606030504020204" pitchFamily="34" charset="0"/>
              </a:rPr>
              <a:t>Какво да обясните</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Изберете произволен радиоактивен нуклид, който претърпява бета-плюс преобразуване или улавяне на електрон от таблицата с нуклиди и запишете двете уравнения на реакцията. Използвайки уравнението, обобщете накратко бета-плюс преобразуването и улавянето на електрони и техните свойства.</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marL="38100" lvl="1"/>
            <a:r>
              <a:rPr lang="bg-BG" sz="850" b="1" dirty="0">
                <a:latin typeface="Open Sans" panose="020B0606030504020204" pitchFamily="34" charset="0"/>
                <a:ea typeface="Open Sans" panose="020B0606030504020204" pitchFamily="34" charset="0"/>
                <a:cs typeface="Open Sans" panose="020B0606030504020204" pitchFamily="34" charset="0"/>
              </a:rPr>
              <a:t>Какво трябва да намерите</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Калий-40 от задача б) може да претърпи още едно ядрено преобразуване. Проверете го в нуклидната таблица и отбележете тази допълнителна ядрена трансформация. Обсъдете заедно следния въпрос:</a:t>
            </a:r>
          </a:p>
          <a:p>
            <a:pPr marL="209550" lvl="1" indent="-171450">
              <a:spcAft>
                <a:spcPts val="600"/>
              </a:spcAft>
              <a:buFont typeface="Arial" panose="020B0604020202020204" pitchFamily="34" charset="0"/>
              <a:buChar char="•"/>
            </a:pPr>
            <a:r>
              <a:rPr lang="bg-BG" sz="850" i="1" dirty="0">
                <a:latin typeface="Open Sans" panose="020B0606030504020204" pitchFamily="34" charset="0"/>
                <a:ea typeface="Open Sans" panose="020B0606030504020204" pitchFamily="34" charset="0"/>
                <a:cs typeface="Open Sans" panose="020B0606030504020204" pitchFamily="34" charset="0"/>
              </a:rPr>
              <a:t>Как е възможно един нуклид да премине през няколко различни дъщерни ядра</a:t>
            </a:r>
            <a:r>
              <a:rPr lang="en-GB" sz="850" i="1" dirty="0">
                <a:latin typeface="Open Sans" panose="020B0606030504020204" pitchFamily="34" charset="0"/>
                <a:ea typeface="Open Sans" panose="020B0606030504020204" pitchFamily="34" charset="0"/>
                <a:cs typeface="Open Sans" panose="020B0606030504020204" pitchFamily="34" charset="0"/>
              </a:rPr>
              <a:t>?</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88752" y="8523888"/>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47074" y="2186622"/>
                <a:ext cx="3882562" cy="2606300"/>
              </a:xfrm>
              <a:prstGeom prst="rect">
                <a:avLst/>
              </a:prstGeom>
              <a:noFill/>
            </p:spPr>
            <p:txBody>
              <a:bodyPr wrap="square" rtlCol="0">
                <a:noAutofit/>
              </a:bodyPr>
              <a:lstStyle/>
              <a:p>
                <a:pPr algn="just">
                  <a:lnSpc>
                    <a:spcPct val="107000"/>
                  </a:lnSpc>
                  <a:spcBef>
                    <a:spcPts val="600"/>
                  </a:spcBef>
                  <a:spcAft>
                    <a:spcPts val="1200"/>
                  </a:spcAft>
                </a:pPr>
                <a:r>
                  <a:rPr lang="bg-BG" sz="850" dirty="0">
                    <a:latin typeface="Open Sans" panose="020B0606030504020204" pitchFamily="34" charset="0"/>
                    <a:ea typeface="Open Sans" panose="020B0606030504020204" pitchFamily="34" charset="0"/>
                    <a:cs typeface="Open Sans" panose="020B0606030504020204" pitchFamily="34" charset="0"/>
                  </a:rPr>
                  <a:t>Въпреки че има ниска проникваща способност, той е вреден за човешкото тяло във високи дози. В обобщение, в ядрото протича следната реакция</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14:m>
                  <m:oMath xmlns:m="http://schemas.openxmlformats.org/officeDocument/2006/math">
                    <m:r>
                      <a:rPr lang="bg-BG"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bg-BG" sz="700" i="1" dirty="0">
                    <a:latin typeface="Open Sans" panose="020B0606030504020204" pitchFamily="34" charset="0"/>
                    <a:ea typeface="Open Sans" panose="020B0606030504020204" pitchFamily="34" charset="0"/>
                    <a:cs typeface="Open Sans" panose="020B0606030504020204" pitchFamily="34" charset="0"/>
                  </a:rPr>
                  <a:t>Протонът се превръща в неутрон, отделяйки позитрон и неутрино</a:t>
                </a:r>
              </a:p>
              <a:p>
                <a:pPr algn="just">
                  <a:lnSpc>
                    <a:spcPct val="107000"/>
                  </a:lnSpc>
                  <a:spcAft>
                    <a:spcPts val="800"/>
                  </a:spcAft>
                </a:pPr>
                <a:r>
                  <a:rPr lang="bg-BG" sz="850" dirty="0">
                    <a:latin typeface="Open Sans" panose="020B0606030504020204" pitchFamily="34" charset="0"/>
                    <a:ea typeface="Open Sans" panose="020B0606030504020204" pitchFamily="34" charset="0"/>
                    <a:cs typeface="Open Sans" panose="020B0606030504020204" pitchFamily="34" charset="0"/>
                  </a:rPr>
                  <a:t>За цялото ядро ​​това означава, че се създава нов химичен елемент (тъй като дъщерният нуклид има един протон по-малко). Масовото число остава същото по време на реакцията. Освен </a:t>
                </a:r>
                <a:r>
                  <a:rPr lang="el-GR" sz="850" dirty="0">
                    <a:latin typeface="Open Sans" panose="020B0606030504020204" pitchFamily="34" charset="0"/>
                    <a:ea typeface="Open Sans" panose="020B0606030504020204" pitchFamily="34" charset="0"/>
                    <a:cs typeface="Open Sans" panose="020B0606030504020204" pitchFamily="34" charset="0"/>
                  </a:rPr>
                  <a:t>β</a:t>
                </a:r>
                <a:r>
                  <a:rPr lang="el-GR" sz="850" baseline="30000" dirty="0">
                    <a:latin typeface="Open Sans" panose="020B0606030504020204" pitchFamily="34" charset="0"/>
                    <a:ea typeface="Open Sans" panose="020B0606030504020204" pitchFamily="34" charset="0"/>
                    <a:cs typeface="Open Sans" panose="020B0606030504020204" pitchFamily="34" charset="0"/>
                  </a:rPr>
                  <a:t>+</a:t>
                </a:r>
                <a:r>
                  <a:rPr lang="el-GR" sz="850" dirty="0">
                    <a:latin typeface="Open Sans" panose="020B0606030504020204" pitchFamily="34" charset="0"/>
                    <a:ea typeface="Open Sans" panose="020B0606030504020204" pitchFamily="34" charset="0"/>
                    <a:cs typeface="Open Sans" panose="020B0606030504020204" pitchFamily="34" charset="0"/>
                  </a:rPr>
                  <a:t>-</a:t>
                </a:r>
                <a:r>
                  <a:rPr lang="bg-BG" sz="850" dirty="0">
                    <a:latin typeface="Open Sans" panose="020B0606030504020204" pitchFamily="34" charset="0"/>
                    <a:ea typeface="Open Sans" panose="020B0606030504020204" pitchFamily="34" charset="0"/>
                    <a:cs typeface="Open Sans" panose="020B0606030504020204" pitchFamily="34" charset="0"/>
                  </a:rPr>
                  <a:t>преобразуването, улавянето на електрони (𝜖) също е възможно в случай на неутронен дефицит. Тук се образува същото дъщерно ядро, както при </a:t>
                </a:r>
                <a:r>
                  <a:rPr lang="el-GR" sz="850" dirty="0">
                    <a:latin typeface="Open Sans" panose="020B0606030504020204" pitchFamily="34" charset="0"/>
                    <a:ea typeface="Open Sans" panose="020B0606030504020204" pitchFamily="34" charset="0"/>
                    <a:cs typeface="Open Sans" panose="020B0606030504020204" pitchFamily="34" charset="0"/>
                  </a:rPr>
                  <a:t>β</a:t>
                </a:r>
                <a:r>
                  <a:rPr lang="el-GR" sz="850" baseline="30000" dirty="0">
                    <a:latin typeface="Open Sans" panose="020B0606030504020204" pitchFamily="34" charset="0"/>
                    <a:ea typeface="Open Sans" panose="020B0606030504020204" pitchFamily="34" charset="0"/>
                    <a:cs typeface="Open Sans" panose="020B0606030504020204" pitchFamily="34" charset="0"/>
                  </a:rPr>
                  <a:t>+</a:t>
                </a:r>
                <a:r>
                  <a:rPr lang="el-GR" sz="850" dirty="0">
                    <a:latin typeface="Open Sans" panose="020B0606030504020204" pitchFamily="34" charset="0"/>
                    <a:ea typeface="Open Sans" panose="020B0606030504020204" pitchFamily="34" charset="0"/>
                    <a:cs typeface="Open Sans" panose="020B0606030504020204" pitchFamily="34" charset="0"/>
                  </a:rPr>
                  <a:t>-</a:t>
                </a:r>
                <a:r>
                  <a:rPr lang="bg-BG" sz="850" dirty="0">
                    <a:latin typeface="Open Sans" panose="020B0606030504020204" pitchFamily="34" charset="0"/>
                    <a:ea typeface="Open Sans" panose="020B0606030504020204" pitchFamily="34" charset="0"/>
                    <a:cs typeface="Open Sans" panose="020B0606030504020204" pitchFamily="34" charset="0"/>
                  </a:rPr>
                  <a:t>преобразуването. Единствената разлика е, че не се излъчва позитрон, а се абсорбира електрон. Улавянето на електрони е алтернативният канал за преобразуване на </a:t>
                </a:r>
                <a:r>
                  <a:rPr lang="el-GR" sz="850" dirty="0">
                    <a:latin typeface="Open Sans" panose="020B0606030504020204" pitchFamily="34" charset="0"/>
                    <a:ea typeface="Open Sans" panose="020B0606030504020204" pitchFamily="34" charset="0"/>
                    <a:cs typeface="Open Sans" panose="020B0606030504020204" pitchFamily="34" charset="0"/>
                  </a:rPr>
                  <a:t>β</a:t>
                </a:r>
                <a:r>
                  <a:rPr lang="el-GR" sz="850" baseline="30000" dirty="0">
                    <a:latin typeface="Open Sans" panose="020B0606030504020204" pitchFamily="34" charset="0"/>
                    <a:ea typeface="Open Sans" panose="020B0606030504020204" pitchFamily="34" charset="0"/>
                    <a:cs typeface="Open Sans" panose="020B0606030504020204" pitchFamily="34" charset="0"/>
                  </a:rPr>
                  <a:t>+</a:t>
                </a:r>
                <a:r>
                  <a:rPr lang="el-GR" sz="850" dirty="0">
                    <a:latin typeface="Open Sans" panose="020B0606030504020204" pitchFamily="34" charset="0"/>
                    <a:ea typeface="Open Sans" panose="020B0606030504020204" pitchFamily="34" charset="0"/>
                    <a:cs typeface="Open Sans" panose="020B0606030504020204" pitchFamily="34" charset="0"/>
                  </a:rPr>
                  <a:t>-</a:t>
                </a:r>
                <a:r>
                  <a:rPr lang="bg-BG" sz="850" dirty="0">
                    <a:latin typeface="Open Sans" panose="020B0606030504020204" pitchFamily="34" charset="0"/>
                    <a:ea typeface="Open Sans" panose="020B0606030504020204" pitchFamily="34" charset="0"/>
                    <a:cs typeface="Open Sans" panose="020B0606030504020204" pitchFamily="34" charset="0"/>
                  </a:rPr>
                  <a:t>преобразуването.</a:t>
                </a:r>
                <a:r>
                  <a:rPr lang="bg-BG" sz="900" i="1" dirty="0">
                    <a:latin typeface="Cambria Math" panose="02040503050406030204" pitchFamily="18" charset="0"/>
                    <a:ea typeface="Open Sans" panose="020B0606030504020204" pitchFamily="34" charset="0"/>
                    <a:cs typeface="Times New Roman" panose="02020603050405020304" pitchFamily="18" charset="0"/>
                  </a:rPr>
                  <a:t>                  </a:t>
                </a:r>
                <a14:m>
                  <m:oMath xmlns:m="http://schemas.openxmlformats.org/officeDocument/2006/math">
                    <m:sPre>
                      <m:sPrePr>
                        <m:ctrlPr>
                          <a:rPr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latin typeface="Cambria Math" panose="02040503050406030204" pitchFamily="18" charset="0"/>
                                <a:ea typeface="Calibri" panose="020F0502020204030204" pitchFamily="34" charset="0"/>
                                <a:cs typeface="Times New Roman" panose="02020603050405020304" pitchFamily="18" charset="0"/>
                              </a:rPr>
                            </m:ctrlPr>
                          </m:sPrePr>
                          <m:sub>
                            <m:r>
                              <a:rPr lang="de-DE" sz="900">
                                <a:latin typeface="Cambria Math" panose="02040503050406030204" pitchFamily="18" charset="0"/>
                                <a:ea typeface="Calibri" panose="020F0502020204030204" pitchFamily="34" charset="0"/>
                                <a:cs typeface="Times New Roman" panose="02020603050405020304" pitchFamily="18" charset="0"/>
                              </a:rPr>
                              <m:t>1</m:t>
                            </m:r>
                          </m:sub>
                          <m:sup>
                            <m:r>
                              <a:rPr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lang="de-DE" sz="900">
                                    <a:latin typeface="Cambria Math" panose="02040503050406030204" pitchFamily="18" charset="0"/>
                                    <a:ea typeface="Calibri" panose="020F0502020204030204" pitchFamily="34" charset="0"/>
                                    <a:cs typeface="Times New Roman" panose="02020603050405020304" pitchFamily="18" charset="0"/>
                                  </a:rPr>
                                  <m:t>e</m:t>
                                </m:r>
                              </m:e>
                              <m:sup>
                                <m:r>
                                  <a:rPr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a14:m>
                <a:endParaRPr lang="bg-BG"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ctr">
                  <a:lnSpc>
                    <a:spcPct val="107000"/>
                  </a:lnSpc>
                  <a:spcAft>
                    <a:spcPts val="800"/>
                  </a:spcAft>
                </a:pPr>
                <a:r>
                  <a:rPr lang="bg-BG" sz="700" i="1" dirty="0">
                    <a:latin typeface="Open Sans" panose="020B0606030504020204" pitchFamily="34" charset="0"/>
                    <a:ea typeface="Open Sans" panose="020B0606030504020204" pitchFamily="34" charset="0"/>
                    <a:cs typeface="Open Sans" panose="020B0606030504020204" pitchFamily="34" charset="0"/>
                  </a:rPr>
                  <a:t>Протонът се превръща в неутрон с поглъщане на електрон</a:t>
                </a:r>
                <a:endParaRPr lang="de-DE" sz="900" dirty="0"/>
              </a:p>
            </p:txBody>
          </p:sp>
        </mc:Choice>
        <mc:Fallback xmlns="">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47074" y="2186622"/>
                <a:ext cx="3882562" cy="2606300"/>
              </a:xfrm>
              <a:prstGeom prst="rect">
                <a:avLst/>
              </a:prstGeom>
              <a:blipFill>
                <a:blip r:embed="rId5"/>
                <a:stretch>
                  <a:fillRect/>
                </a:stretch>
              </a:blipFill>
            </p:spPr>
            <p:txBody>
              <a:bodyPr/>
              <a:lstStyle/>
              <a:p>
                <a:r>
                  <a:rPr lang="en-US">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18380" y="2138323"/>
            <a:ext cx="1704620" cy="1083088"/>
            <a:chOff x="4518380" y="2157375"/>
            <a:chExt cx="1704620" cy="1083088"/>
          </a:xfrm>
        </p:grpSpPr>
        <p:sp>
          <p:nvSpPr>
            <p:cNvPr id="41" name="Textfeld 6">
              <a:extLst>
                <a:ext uri="{FF2B5EF4-FFF2-40B4-BE49-F238E27FC236}">
                  <a16:creationId xmlns:a16="http://schemas.microsoft.com/office/drawing/2014/main" id="{E4E0BABF-F88B-4E2F-9185-CAFC05248D9F}"/>
                </a:ext>
              </a:extLst>
            </p:cNvPr>
            <p:cNvSpPr txBox="1"/>
            <p:nvPr/>
          </p:nvSpPr>
          <p:spPr>
            <a:xfrm>
              <a:off x="4518380" y="2963464"/>
              <a:ext cx="1704620"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bg-BG" sz="600" dirty="0">
                  <a:latin typeface="Open Sans" panose="020B0606030504020204" pitchFamily="34" charset="0"/>
                  <a:ea typeface="Open Sans" panose="020B0606030504020204" pitchFamily="34" charset="0"/>
                  <a:cs typeface="Open Sans" panose="020B0606030504020204" pitchFamily="34" charset="0"/>
                </a:rPr>
                <a:t>Стабилно литиево ядро ​​може да бъде създадено от берилиев нуклид с неутронен дефицит с бета-плюс преобразуване</a:t>
              </a:r>
              <a:endParaRPr lang="en-GB" sz="6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xmlns="">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xmlns="">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2"/>
              </a:rPr>
              <a:t>Creative Commons Attribution-</a:t>
            </a:r>
            <a:r>
              <a:rPr lang="en-GB" sz="600" dirty="0" err="1">
                <a:solidFill>
                  <a:schemeClr val="bg1"/>
                </a:solidFill>
                <a:hlinkClick r:id="rId12"/>
              </a:rPr>
              <a:t>ShareAlike</a:t>
            </a:r>
            <a:r>
              <a:rPr lang="en-GB" sz="600" dirty="0">
                <a:solidFill>
                  <a:schemeClr val="bg1"/>
                </a:solidFill>
                <a:hlinkClick r:id="rId12"/>
              </a:rPr>
              <a:t> 4.0 International (CC-BY-SA 4.0)</a:t>
            </a:r>
            <a:r>
              <a:rPr lang="en-GB" sz="600" dirty="0">
                <a:solidFill>
                  <a:schemeClr val="bg1"/>
                </a:solidFill>
              </a:rPr>
              <a:t>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Групов пъзел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bg-BG"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Ядрени реакции</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03844" y="4866968"/>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 за напреднали</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bg-BG" sz="1100" b="1" dirty="0">
                <a:latin typeface="Open Sans" panose="020B0606030504020204" pitchFamily="34" charset="0"/>
                <a:ea typeface="Open Sans" panose="020B0606030504020204" pitchFamily="34" charset="0"/>
                <a:cs typeface="Open Sans" panose="020B0606030504020204" pitchFamily="34" charset="0"/>
              </a:rPr>
              <a:t>Синтез в лабораторията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594987" y="5135151"/>
                <a:ext cx="5520542" cy="501291"/>
              </a:xfrm>
              <a:prstGeom prst="rect">
                <a:avLst/>
              </a:prstGeom>
              <a:noFill/>
            </p:spPr>
            <p:txBody>
              <a:bodyPr wrap="square" rtlCol="0">
                <a:spAutoFit/>
              </a:bodyPr>
              <a:lstStyle/>
              <a:p>
                <a:pPr marL="38100" lvl="1"/>
                <a:r>
                  <a:rPr lang="bg-BG" sz="850" dirty="0">
                    <a:latin typeface="Open Sans" panose="020B0606030504020204" pitchFamily="34" charset="0"/>
                    <a:ea typeface="Open Sans" panose="020B0606030504020204" pitchFamily="34" charset="0"/>
                    <a:cs typeface="Open Sans" panose="020B0606030504020204" pitchFamily="34" charset="0"/>
                  </a:rPr>
                  <a:t>В</a:t>
                </a:r>
                <a:r>
                  <a:rPr lang="en-GB" sz="850" dirty="0">
                    <a:latin typeface="Open Sans" panose="020B0606030504020204" pitchFamily="34" charset="0"/>
                    <a:ea typeface="Open Sans" panose="020B0606030504020204" pitchFamily="34" charset="0"/>
                    <a:cs typeface="Open Sans" panose="020B0606030504020204" pitchFamily="34" charset="0"/>
                  </a:rPr>
                  <a:t> 1917, </a:t>
                </a:r>
                <a:r>
                  <a:rPr lang="bg-BG" sz="850" dirty="0">
                    <a:latin typeface="Open Sans" panose="020B0606030504020204" pitchFamily="34" charset="0"/>
                    <a:ea typeface="Open Sans" panose="020B0606030504020204" pitchFamily="34" charset="0"/>
                    <a:cs typeface="Open Sans" panose="020B0606030504020204" pitchFamily="34" charset="0"/>
                  </a:rPr>
                  <a:t>Ърнест Ръдърфорд успява да извърши реакция на ядрен синтез в лаборатория</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Той облъчва газ от </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bg-BG" sz="850" b="1" dirty="0">
                    <a:latin typeface="Open Sans" panose="020B0606030504020204" pitchFamily="34" charset="0"/>
                    <a:ea typeface="Open Sans" panose="020B0606030504020204" pitchFamily="34" charset="0"/>
                    <a:cs typeface="Open Sans" panose="020B0606030504020204" pitchFamily="34" charset="0"/>
                  </a:rPr>
                  <a:t>Азот</a:t>
                </a:r>
                <a:r>
                  <a:rPr lang="bg-BG" sz="85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Pre>
                      <m:sPrePr>
                        <m:ctrlPr>
                          <a:rPr lang="de-DE" sz="850" b="1" i="1" smtClean="0">
                            <a:latin typeface="Cambria Math" panose="02040503050406030204" pitchFamily="18" charset="0"/>
                            <a:ea typeface="Cambria Math" panose="02040503050406030204" pitchFamily="18" charset="0"/>
                          </a:rPr>
                        </m:ctrlPr>
                      </m:sPrePr>
                      <m:sub>
                        <m:r>
                          <a:rPr lang="de-DE" sz="850" b="1" i="1" smtClean="0">
                            <a:latin typeface="Cambria Math" panose="02040503050406030204" pitchFamily="18" charset="0"/>
                            <a:ea typeface="Cambria Math" panose="02040503050406030204" pitchFamily="18" charset="0"/>
                          </a:rPr>
                          <m:t>𝟕</m:t>
                        </m:r>
                      </m:sub>
                      <m:sup>
                        <m:r>
                          <a:rPr lang="de-DE" sz="850" b="1" i="0" smtClean="0">
                            <a:latin typeface="Cambria Math" panose="02040503050406030204" pitchFamily="18" charset="0"/>
                            <a:ea typeface="Cambria Math" panose="02040503050406030204" pitchFamily="18" charset="0"/>
                          </a:rPr>
                          <m:t>𝟏𝟐</m:t>
                        </m:r>
                      </m:sup>
                      <m:e>
                        <m:r>
                          <a:rPr lang="de-DE" sz="850" b="1" i="0" smtClean="0">
                            <a:latin typeface="Cambria Math" panose="02040503050406030204" pitchFamily="18" charset="0"/>
                            <a:ea typeface="Cambria Math" panose="02040503050406030204" pitchFamily="18" charset="0"/>
                          </a:rPr>
                          <m:t>𝐍</m:t>
                        </m:r>
                      </m:e>
                    </m:sPre>
                    <m:r>
                      <a:rPr lang="de-DE" sz="850" b="1" i="0" smtClean="0">
                        <a:latin typeface="Cambria Math" panose="02040503050406030204" pitchFamily="18" charset="0"/>
                        <a:ea typeface="Cambria Math" panose="02040503050406030204" pitchFamily="18" charset="0"/>
                      </a:rPr>
                      <m:t> </m:t>
                    </m:r>
                  </m:oMath>
                </a14:m>
                <a:r>
                  <a:rPr lang="bg-BG" sz="850" dirty="0">
                    <a:effectLst/>
                    <a:latin typeface="Open Sans" panose="020B0606030504020204" pitchFamily="34" charset="0"/>
                    <a:ea typeface="Open Sans" panose="020B0606030504020204" pitchFamily="34" charset="0"/>
                    <a:cs typeface="Open Sans" panose="020B0606030504020204" pitchFamily="34" charset="0"/>
                  </a:rPr>
                  <a:t> с ускорено </a:t>
                </a:r>
                <a:r>
                  <a:rPr lang="bg-BG" sz="850" b="1" dirty="0">
                    <a:effectLst/>
                    <a:latin typeface="Open Sans" panose="020B0606030504020204" pitchFamily="34" charset="0"/>
                    <a:ea typeface="Open Sans" panose="020B0606030504020204" pitchFamily="34" charset="0"/>
                    <a:cs typeface="Open Sans" panose="020B0606030504020204" pitchFamily="34" charset="0"/>
                  </a:rPr>
                  <a:t>Хелиево ядро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i="0" smtClean="0">
                            <a:latin typeface="Cambria Math" panose="02040503050406030204" pitchFamily="18" charset="0"/>
                            <a:ea typeface="Cambria Math" panose="02040503050406030204" pitchFamily="18" charset="0"/>
                          </a:rPr>
                          <m:t>𝟐</m:t>
                        </m:r>
                      </m:sub>
                      <m:sup>
                        <m:r>
                          <a:rPr lang="de-DE" sz="850" b="1" i="0" smtClean="0">
                            <a:latin typeface="Cambria Math" panose="02040503050406030204" pitchFamily="18" charset="0"/>
                            <a:ea typeface="Cambria Math" panose="02040503050406030204" pitchFamily="18" charset="0"/>
                          </a:rPr>
                          <m:t>𝟒</m:t>
                        </m:r>
                      </m:sup>
                      <m:e>
                        <m:r>
                          <a:rPr lang="de-DE" sz="850" b="1" i="0" smtClean="0">
                            <a:latin typeface="Cambria Math" panose="02040503050406030204" pitchFamily="18" charset="0"/>
                            <a:ea typeface="Cambria Math" panose="02040503050406030204" pitchFamily="18" charset="0"/>
                          </a:rPr>
                          <m:t>𝐇𝐞</m:t>
                        </m:r>
                      </m:e>
                    </m:sPre>
                    <m:r>
                      <a:rPr lang="de-DE" sz="850" i="0">
                        <a:latin typeface="Cambria Math" panose="02040503050406030204" pitchFamily="18" charset="0"/>
                        <a:ea typeface="Cambria Math" panose="02040503050406030204" pitchFamily="18" charset="0"/>
                      </a:rPr>
                      <m:t> </m:t>
                    </m:r>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 </a:t>
                </a:r>
                <a:r>
                  <a:rPr lang="bg-BG" sz="850" dirty="0">
                    <a:effectLst/>
                    <a:latin typeface="Open Sans" panose="020B0606030504020204" pitchFamily="34" charset="0"/>
                    <a:ea typeface="Open Sans" panose="020B0606030504020204" pitchFamily="34" charset="0"/>
                    <a:cs typeface="Open Sans" panose="020B0606030504020204" pitchFamily="34" charset="0"/>
                  </a:rPr>
                  <a:t>Реакцията произвежда </a:t>
                </a:r>
                <a:r>
                  <a:rPr lang="bg-BG" sz="850" b="1" dirty="0">
                    <a:effectLst/>
                    <a:latin typeface="Open Sans" panose="020B0606030504020204" pitchFamily="34" charset="0"/>
                    <a:ea typeface="Open Sans" panose="020B0606030504020204" pitchFamily="34" charset="0"/>
                    <a:cs typeface="Open Sans" panose="020B0606030504020204" pitchFamily="34" charset="0"/>
                  </a:rPr>
                  <a:t>дъщерно ядро  и единичен протон </a:t>
                </a:r>
                <a14:m>
                  <m:oMath xmlns:m="http://schemas.openxmlformats.org/officeDocument/2006/math">
                    <m:sPre>
                      <m:sPrePr>
                        <m:ctrlPr>
                          <a:rPr lang="de-DE" sz="850" b="1" i="1">
                            <a:latin typeface="Cambria Math" panose="02040503050406030204" pitchFamily="18" charset="0"/>
                            <a:ea typeface="Cambria Math" panose="02040503050406030204" pitchFamily="18" charset="0"/>
                          </a:rPr>
                        </m:ctrlPr>
                      </m:sPrePr>
                      <m:sub>
                        <m:r>
                          <a:rPr lang="de-DE" sz="850" b="1" i="0" smtClean="0">
                            <a:latin typeface="Cambria Math" panose="02040503050406030204" pitchFamily="18" charset="0"/>
                            <a:ea typeface="Cambria Math" panose="02040503050406030204" pitchFamily="18" charset="0"/>
                          </a:rPr>
                          <m:t>𝟏</m:t>
                        </m:r>
                      </m:sub>
                      <m:sup>
                        <m:r>
                          <a:rPr lang="de-DE" sz="850" b="1" i="0" smtClean="0">
                            <a:latin typeface="Cambria Math" panose="02040503050406030204" pitchFamily="18" charset="0"/>
                            <a:ea typeface="Cambria Math" panose="02040503050406030204" pitchFamily="18" charset="0"/>
                          </a:rPr>
                          <m:t>𝟏</m:t>
                        </m:r>
                      </m:sup>
                      <m:e>
                        <m:r>
                          <a:rPr lang="de-DE" sz="850" b="1" i="0" smtClean="0">
                            <a:latin typeface="Cambria Math" panose="02040503050406030204" pitchFamily="18" charset="0"/>
                            <a:ea typeface="Cambria Math" panose="02040503050406030204" pitchFamily="18" charset="0"/>
                          </a:rPr>
                          <m:t>𝐩</m:t>
                        </m:r>
                      </m:e>
                    </m:sPre>
                    <m:r>
                      <a:rPr lang="de-DE" sz="850" b="1" i="0">
                        <a:latin typeface="Cambria Math" panose="02040503050406030204" pitchFamily="18" charset="0"/>
                        <a:ea typeface="Cambria Math" panose="02040503050406030204" pitchFamily="18" charset="0"/>
                      </a:rPr>
                      <m:t> </m:t>
                    </m:r>
                  </m:oMath>
                </a14:m>
                <a:r>
                  <a:rPr lang="de-DE" sz="850" dirty="0">
                    <a:effectLst/>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594987" y="5135151"/>
                <a:ext cx="5520542" cy="501291"/>
              </a:xfrm>
              <a:prstGeom prst="rect">
                <a:avLst/>
              </a:prstGeom>
              <a:blipFill>
                <a:blip r:embed="rId2"/>
                <a:stretch>
                  <a:fillRect b="-3614"/>
                </a:stretch>
              </a:blipFill>
            </p:spPr>
            <p:txBody>
              <a:bodyPr/>
              <a:lstStyle/>
              <a:p>
                <a:r>
                  <a:rPr lang="en-US">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29263" y="5595127"/>
            <a:ext cx="5520545" cy="512256"/>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Напишете уравнението на реакцията. Използвайте запазването на масовото число и протонното число и нуклидната таблица, за да намерите дъщерното ядро ​​(формулата в полето Резюме може да ви помогне).</a:t>
            </a:r>
            <a:endParaRPr lang="en-GB"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445273" y="6484792"/>
            <a:ext cx="6090699" cy="666849"/>
          </a:xfrm>
          <a:prstGeom prst="rect">
            <a:avLst/>
          </a:prstGeom>
          <a:noFill/>
        </p:spPr>
        <p:txBody>
          <a:bodyPr wrap="square" rtlCol="0">
            <a:spAutoFit/>
          </a:bodyPr>
          <a:lstStyle/>
          <a:p>
            <a:pPr marL="266700" lvl="1" indent="-228600">
              <a:spcAft>
                <a:spcPts val="400"/>
              </a:spcAft>
              <a:buFont typeface="+mj-lt"/>
              <a:buAutoNum type="alphaLcParenR" startAt="2"/>
            </a:pPr>
            <a:r>
              <a:rPr lang="bg-BG" sz="850" dirty="0">
                <a:latin typeface="Open Sans" panose="020B0606030504020204" pitchFamily="34" charset="0"/>
                <a:ea typeface="Open Sans" panose="020B0606030504020204" pitchFamily="34" charset="0"/>
                <a:cs typeface="Open Sans" panose="020B0606030504020204" pitchFamily="34" charset="0"/>
              </a:rPr>
              <a:t>Направете предположения, за да отговорите на следния въпрос</a:t>
            </a:r>
            <a:r>
              <a:rPr lang="en-GB" sz="850" dirty="0">
                <a:effectLst/>
                <a:latin typeface="Open Sans" panose="020B0606030504020204" pitchFamily="34" charset="0"/>
                <a:ea typeface="Open Sans" panose="020B0606030504020204" pitchFamily="34" charset="0"/>
                <a:cs typeface="Open Sans" panose="020B0606030504020204" pitchFamily="34" charset="0"/>
              </a:rPr>
              <a:t>:</a:t>
            </a:r>
          </a:p>
          <a:p>
            <a:pPr marL="38100" lvl="1" algn="ctr">
              <a:spcAft>
                <a:spcPts val="400"/>
              </a:spcAft>
            </a:pPr>
            <a:r>
              <a:rPr lang="bg-BG" sz="850" i="1" dirty="0">
                <a:latin typeface="Open Sans" panose="020B0606030504020204" pitchFamily="34" charset="0"/>
                <a:ea typeface="Open Sans" panose="020B0606030504020204" pitchFamily="34" charset="0"/>
                <a:cs typeface="Open Sans" panose="020B0606030504020204" pitchFamily="34" charset="0"/>
              </a:rPr>
              <a:t>Въпреки че тази реакция на синтез е наблюдавана още през 1917 г. и днес голямо разнообразие от ядрени синтези могат да бъдат извършени с помощта на ускорители на частици, все още не е възможно ядреният синтез да се използва като ефективен източник на енергия. Как е възможно това?</a:t>
            </a:r>
            <a:endParaRPr lang="en-GB" sz="850" i="1"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997036"/>
            <a:ext cx="5475144" cy="276999"/>
          </a:xfrm>
          <a:prstGeom prst="rect">
            <a:avLst/>
          </a:prstGeom>
          <a:noFill/>
        </p:spPr>
        <p:txBody>
          <a:bodyPr wrap="square" rtlCol="0">
            <a:spAutoFit/>
          </a:bodyPr>
          <a:lstStyle/>
          <a:p>
            <a:pPr algn="ctr"/>
            <a:r>
              <a:rPr lang="bg-BG" sz="1200" b="1" cap="none" dirty="0">
                <a:latin typeface="Open Sans" panose="020B0606030504020204" pitchFamily="34" charset="0"/>
                <a:ea typeface="Open Sans" panose="020B0606030504020204" pitchFamily="34" charset="0"/>
                <a:cs typeface="Open Sans" panose="020B0606030504020204" pitchFamily="34" charset="0"/>
              </a:rPr>
              <a:t>Профил</a:t>
            </a:r>
            <a:r>
              <a:rPr lang="de-DE" sz="1200" b="1" cap="none" dirty="0">
                <a:latin typeface="Open Sans" panose="020B0606030504020204" pitchFamily="34" charset="0"/>
                <a:ea typeface="Open Sans" panose="020B0606030504020204" pitchFamily="34" charset="0"/>
                <a:cs typeface="Open Sans" panose="020B0606030504020204" pitchFamily="34" charset="0"/>
              </a:rPr>
              <a:t> : </a:t>
            </a:r>
            <a:r>
              <a:rPr lang="bg-BG" sz="1200" b="1" cap="none" dirty="0">
                <a:latin typeface="Open Sans" panose="020B0606030504020204" pitchFamily="34" charset="0"/>
                <a:ea typeface="Open Sans" panose="020B0606030504020204" pitchFamily="34" charset="0"/>
                <a:cs typeface="Open Sans" panose="020B0606030504020204" pitchFamily="34" charset="0"/>
              </a:rPr>
              <a:t>Ядрен синтез</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30994" y="1255194"/>
                <a:ext cx="3882562" cy="3471757"/>
              </a:xfrm>
              <a:prstGeom prst="rect">
                <a:avLst/>
              </a:prstGeom>
              <a:noFill/>
            </p:spPr>
            <p:txBody>
              <a:bodyPr wrap="square" rtlCol="0">
                <a:noAutofit/>
              </a:bodyPr>
              <a:lstStyle/>
              <a:p>
                <a:pPr algn="just">
                  <a:lnSpc>
                    <a:spcPct val="107000"/>
                  </a:lnSpc>
                  <a:spcBef>
                    <a:spcPts val="600"/>
                  </a:spcBef>
                  <a:spcAft>
                    <a:spcPts val="600"/>
                  </a:spcAft>
                </a:pPr>
                <a:r>
                  <a:rPr lang="bg-BG" sz="830" dirty="0">
                    <a:latin typeface="Open Sans" panose="020B0606030504020204" pitchFamily="34" charset="0"/>
                    <a:ea typeface="Open Sans" panose="020B0606030504020204" pitchFamily="34" charset="0"/>
                    <a:cs typeface="Open Sans" panose="020B0606030504020204" pitchFamily="34" charset="0"/>
                  </a:rPr>
                  <a:t>Ядреният синтез се отнася до ядрени реакции, при които две атомни ядра </a:t>
                </a:r>
                <a:r>
                  <a:rPr lang="bg-BG" sz="830" b="1" dirty="0">
                    <a:latin typeface="Open Sans" panose="020B0606030504020204" pitchFamily="34" charset="0"/>
                    <a:ea typeface="Open Sans" panose="020B0606030504020204" pitchFamily="34" charset="0"/>
                    <a:cs typeface="Open Sans" panose="020B0606030504020204" pitchFamily="34" charset="0"/>
                  </a:rPr>
                  <a:t>се "сливат", </a:t>
                </a:r>
                <a:r>
                  <a:rPr lang="bg-BG" sz="830" dirty="0">
                    <a:latin typeface="Open Sans" panose="020B0606030504020204" pitchFamily="34" charset="0"/>
                    <a:ea typeface="Open Sans" panose="020B0606030504020204" pitchFamily="34" charset="0"/>
                    <a:cs typeface="Open Sans" panose="020B0606030504020204" pitchFamily="34" charset="0"/>
                  </a:rPr>
                  <a:t>за да образуват един или повече нови нуклиди. Както знаем, ядреният синтез не се извършва при естествени условия на Земята (за разлика от радиоактивните ядрени преобразувания като бета преобразуване). Това е така, защото физическа сила "пречи" на ядрата да се слеят: Двете атомни ядра имат положителни заряди (протони) и всъщност </a:t>
                </a:r>
                <a:r>
                  <a:rPr lang="bg-BG" sz="830" b="1" dirty="0">
                    <a:latin typeface="Open Sans" panose="020B0606030504020204" pitchFamily="34" charset="0"/>
                    <a:ea typeface="Open Sans" panose="020B0606030504020204" pitchFamily="34" charset="0"/>
                    <a:cs typeface="Open Sans" panose="020B0606030504020204" pitchFamily="34" charset="0"/>
                  </a:rPr>
                  <a:t>се отблъскват взаимно </a:t>
                </a:r>
                <a:r>
                  <a:rPr lang="bg-BG" sz="830" dirty="0">
                    <a:latin typeface="Open Sans" panose="020B0606030504020204" pitchFamily="34" charset="0"/>
                    <a:ea typeface="Open Sans" panose="020B0606030504020204" pitchFamily="34" charset="0"/>
                    <a:cs typeface="Open Sans" panose="020B0606030504020204" pitchFamily="34" charset="0"/>
                  </a:rPr>
                  <a:t>поради </a:t>
                </a:r>
                <a:r>
                  <a:rPr lang="bg-BG" sz="830" b="1" dirty="0">
                    <a:latin typeface="Open Sans" panose="020B0606030504020204" pitchFamily="34" charset="0"/>
                    <a:ea typeface="Open Sans" panose="020B0606030504020204" pitchFamily="34" charset="0"/>
                    <a:cs typeface="Open Sans" panose="020B0606030504020204" pitchFamily="34" charset="0"/>
                  </a:rPr>
                  <a:t>Кулоновата сила</a:t>
                </a:r>
                <a:r>
                  <a:rPr lang="bg-BG" sz="830" dirty="0">
                    <a:latin typeface="Open Sans" panose="020B0606030504020204" pitchFamily="34" charset="0"/>
                    <a:ea typeface="Open Sans" panose="020B0606030504020204" pitchFamily="34" charset="0"/>
                    <a:cs typeface="Open Sans" panose="020B0606030504020204" pitchFamily="34" charset="0"/>
                  </a:rPr>
                  <a:t>. Ако все пак температурата и налягането на околната среда са достатъчно високи - т.е. ако разстоянието между нуклидите е малко и енергията на нуклидите е достатъчно висока – Кулоновата бариера може да бъде преодоляна и може да възникне синтез. Естествена среда за това са звездите. Напр. в нашето Слънце водородните ядра се сливат, за да образуват хелий (т.нар. </a:t>
                </a:r>
                <a:r>
                  <a:rPr lang="bg-BG" sz="830" b="1" dirty="0">
                    <a:latin typeface="Open Sans" panose="020B0606030504020204" pitchFamily="34" charset="0"/>
                    <a:ea typeface="Open Sans" panose="020B0606030504020204" pitchFamily="34" charset="0"/>
                    <a:cs typeface="Open Sans" panose="020B0606030504020204" pitchFamily="34" charset="0"/>
                  </a:rPr>
                  <a:t>изгаряне на водорода</a:t>
                </a:r>
                <a:r>
                  <a:rPr lang="bg-BG" sz="830" dirty="0">
                    <a:latin typeface="Open Sans" panose="020B0606030504020204" pitchFamily="34" charset="0"/>
                    <a:ea typeface="Open Sans" panose="020B0606030504020204" pitchFamily="34" charset="0"/>
                    <a:cs typeface="Open Sans" panose="020B0606030504020204" pitchFamily="34" charset="0"/>
                  </a:rPr>
                  <a:t>). Примери за възможни реакции са</a:t>
                </a:r>
                <a:endParaRPr lang="en-US" sz="830" i="1" dirty="0">
                  <a:latin typeface="Cambria Math" panose="02040503050406030204" pitchFamily="18" charset="0"/>
                  <a:ea typeface="Cambria Math" panose="02040503050406030204" pitchFamily="18" charset="0"/>
                </a:endParaRP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lang="de-DE" sz="800" i="1">
                              <a:latin typeface="Cambria Math" panose="02040503050406030204" pitchFamily="18" charset="0"/>
                              <a:ea typeface="Cambria Math" panose="02040503050406030204" pitchFamily="18" charset="0"/>
                            </a:rPr>
                          </m:ctrlPr>
                        </m:sPrePr>
                        <m:sub>
                          <m:r>
                            <a:rPr lang="de-DE" sz="800">
                              <a:latin typeface="Cambria Math" panose="02040503050406030204" pitchFamily="18" charset="0"/>
                              <a:ea typeface="Cambria Math" panose="02040503050406030204" pitchFamily="18" charset="0"/>
                            </a:rPr>
                            <m:t>1</m:t>
                          </m:r>
                        </m:sub>
                        <m:sup>
                          <m:r>
                            <a:rPr lang="de-DE" sz="800">
                              <a:latin typeface="Cambria Math" panose="02040503050406030204" pitchFamily="18" charset="0"/>
                              <a:ea typeface="Cambria Math" panose="02040503050406030204" pitchFamily="18" charset="0"/>
                            </a:rPr>
                            <m:t>2</m:t>
                          </m:r>
                        </m:sup>
                        <m:e>
                          <m:r>
                            <m:rPr>
                              <m:sty m:val="p"/>
                            </m:rPr>
                            <a:rPr lang="de-DE" sz="800">
                              <a:latin typeface="Cambria Math" panose="02040503050406030204" pitchFamily="18" charset="0"/>
                              <a:ea typeface="Cambria Math" panose="02040503050406030204" pitchFamily="18" charset="0"/>
                            </a:rPr>
                            <m:t>H</m:t>
                          </m:r>
                        </m:e>
                      </m:sPre>
                      <m:r>
                        <a:rPr lang="de-DE" sz="800">
                          <a:latin typeface="Cambria Math" panose="02040503050406030204" pitchFamily="18" charset="0"/>
                          <a:ea typeface="Cambria Math" panose="02040503050406030204" pitchFamily="18" charset="0"/>
                        </a:rPr>
                        <m:t>+</m:t>
                      </m:r>
                      <m:sPre>
                        <m:sPrePr>
                          <m:ctrlPr>
                            <a:rPr lang="de-DE" sz="800" i="1">
                              <a:latin typeface="Cambria Math" panose="02040503050406030204" pitchFamily="18" charset="0"/>
                              <a:ea typeface="Cambria Math" panose="02040503050406030204" pitchFamily="18" charset="0"/>
                            </a:rPr>
                          </m:ctrlPr>
                        </m:sPrePr>
                        <m:sub>
                          <m:r>
                            <a:rPr lang="de-DE" sz="800">
                              <a:latin typeface="Cambria Math" panose="02040503050406030204" pitchFamily="18" charset="0"/>
                              <a:ea typeface="Cambria Math" panose="02040503050406030204" pitchFamily="18" charset="0"/>
                            </a:rPr>
                            <m:t>1</m:t>
                          </m:r>
                        </m:sub>
                        <m:sup>
                          <m:r>
                            <a:rPr lang="de-DE" sz="800">
                              <a:latin typeface="Cambria Math" panose="02040503050406030204" pitchFamily="18" charset="0"/>
                              <a:ea typeface="Cambria Math" panose="02040503050406030204" pitchFamily="18" charset="0"/>
                            </a:rPr>
                            <m:t>1</m:t>
                          </m:r>
                        </m:sup>
                        <m:e>
                          <m:r>
                            <m:rPr>
                              <m:sty m:val="p"/>
                            </m:rPr>
                            <a:rPr lang="de-DE" sz="800">
                              <a:latin typeface="Cambria Math" panose="02040503050406030204" pitchFamily="18" charset="0"/>
                              <a:ea typeface="Cambria Math" panose="02040503050406030204" pitchFamily="18" charset="0"/>
                            </a:rPr>
                            <m:t>H</m:t>
                          </m:r>
                        </m:e>
                      </m:sPre>
                      <m:r>
                        <a:rPr lang="de-DE" sz="800">
                          <a:latin typeface="Cambria Math" panose="02040503050406030204" pitchFamily="18" charset="0"/>
                          <a:ea typeface="Cambria Math" panose="02040503050406030204" pitchFamily="18" charset="0"/>
                        </a:rPr>
                        <m:t>→</m:t>
                      </m:r>
                      <m:sPre>
                        <m:sPrePr>
                          <m:ctrlPr>
                            <a:rPr lang="de-DE" sz="800" i="1">
                              <a:latin typeface="Cambria Math" panose="02040503050406030204" pitchFamily="18" charset="0"/>
                              <a:ea typeface="Cambria Math" panose="02040503050406030204" pitchFamily="18" charset="0"/>
                            </a:rPr>
                          </m:ctrlPr>
                        </m:sPrePr>
                        <m:sub>
                          <m:r>
                            <a:rPr lang="de-DE" sz="800">
                              <a:latin typeface="Cambria Math" panose="02040503050406030204" pitchFamily="18" charset="0"/>
                              <a:ea typeface="Cambria Math" panose="02040503050406030204" pitchFamily="18" charset="0"/>
                            </a:rPr>
                            <m:t>2</m:t>
                          </m:r>
                        </m:sub>
                        <m:sup>
                          <m:r>
                            <a:rPr lang="de-DE" sz="800">
                              <a:latin typeface="Cambria Math" panose="02040503050406030204" pitchFamily="18" charset="0"/>
                              <a:ea typeface="Cambria Math" panose="02040503050406030204" pitchFamily="18" charset="0"/>
                            </a:rPr>
                            <m:t>3</m:t>
                          </m:r>
                        </m:sup>
                        <m:e>
                          <m:r>
                            <m:rPr>
                              <m:sty m:val="p"/>
                            </m:rPr>
                            <a:rPr lang="de-DE" sz="800">
                              <a:latin typeface="Cambria Math" panose="02040503050406030204" pitchFamily="18" charset="0"/>
                              <a:ea typeface="Cambria Math" panose="02040503050406030204" pitchFamily="18" charset="0"/>
                            </a:rPr>
                            <m:t>He</m:t>
                          </m:r>
                        </m:e>
                      </m:sPre>
                      <m:r>
                        <a:rPr lang="de-DE" sz="800">
                          <a:latin typeface="Cambria Math" panose="02040503050406030204" pitchFamily="18" charset="0"/>
                          <a:ea typeface="Cambria Math" panose="02040503050406030204" pitchFamily="18" charset="0"/>
                        </a:rPr>
                        <m:t>+</m:t>
                      </m:r>
                      <m:r>
                        <m:rPr>
                          <m:sty m:val="p"/>
                        </m:rPr>
                        <a:rPr lang="de-DE" sz="800">
                          <a:latin typeface="Cambria Math" panose="02040503050406030204" pitchFamily="18" charset="0"/>
                          <a:ea typeface="Cambria Math" panose="02040503050406030204" pitchFamily="18" charset="0"/>
                        </a:rPr>
                        <m:t>γ</m:t>
                      </m:r>
                    </m:oMath>
                  </m:oMathPara>
                </a14:m>
                <a:endParaRPr lang="de-DE" sz="800" dirty="0">
                  <a:latin typeface="Cambria Math" panose="02040503050406030204" pitchFamily="18" charset="0"/>
                  <a:ea typeface="Cambria Math" panose="02040503050406030204" pitchFamily="18" charset="0"/>
                  <a:cs typeface="Times New Roman" panose="02020603050405020304" pitchFamily="18" charset="0"/>
                </a:endParaRPr>
              </a:p>
              <a:p>
                <a:pPr>
                  <a:lnSpc>
                    <a:spcPct val="107000"/>
                  </a:lnSpc>
                  <a:spcBef>
                    <a:spcPts val="600"/>
                  </a:spcBef>
                </a:pPr>
                <a:r>
                  <a:rPr lang="bg-BG"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Или друг пример</a:t>
                </a:r>
                <a:r>
                  <a:rPr lang="de-DE" sz="8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lang="de-DE" sz="800" i="1">
                              <a:latin typeface="Cambria Math" panose="02040503050406030204" pitchFamily="18" charset="0"/>
                              <a:ea typeface="Cambria Math" panose="02040503050406030204" pitchFamily="18" charset="0"/>
                            </a:rPr>
                          </m:ctrlPr>
                        </m:sPrePr>
                        <m:sub>
                          <m:r>
                            <a:rPr lang="de-DE" sz="800" b="0" i="0" smtClean="0">
                              <a:latin typeface="Cambria Math" panose="02040503050406030204" pitchFamily="18" charset="0"/>
                              <a:ea typeface="Cambria Math" panose="02040503050406030204" pitchFamily="18" charset="0"/>
                            </a:rPr>
                            <m:t>2</m:t>
                          </m:r>
                        </m:sub>
                        <m:sup>
                          <m:r>
                            <a:rPr lang="de-DE" sz="800" b="0" i="0" smtClean="0">
                              <a:latin typeface="Cambria Math" panose="02040503050406030204" pitchFamily="18" charset="0"/>
                              <a:ea typeface="Cambria Math" panose="02040503050406030204" pitchFamily="18" charset="0"/>
                            </a:rPr>
                            <m:t>3</m:t>
                          </m:r>
                        </m:sup>
                        <m:e>
                          <m:r>
                            <m:rPr>
                              <m:sty m:val="p"/>
                            </m:rPr>
                            <a:rPr lang="de-DE" sz="800" b="0" i="0" smtClean="0">
                              <a:latin typeface="Cambria Math" panose="02040503050406030204" pitchFamily="18" charset="0"/>
                              <a:ea typeface="Cambria Math" panose="02040503050406030204" pitchFamily="18" charset="0"/>
                            </a:rPr>
                            <m:t>He</m:t>
                          </m:r>
                        </m:e>
                      </m:sPre>
                      <m:r>
                        <a:rPr lang="de-DE" sz="800" i="0">
                          <a:latin typeface="Cambria Math" panose="02040503050406030204" pitchFamily="18" charset="0"/>
                          <a:ea typeface="Cambria Math" panose="02040503050406030204" pitchFamily="18" charset="0"/>
                        </a:rPr>
                        <m:t>+</m:t>
                      </m:r>
                      <m:sPre>
                        <m:sPrePr>
                          <m:ctrlPr>
                            <a:rPr lang="de-DE" sz="800" i="1">
                              <a:latin typeface="Cambria Math" panose="02040503050406030204" pitchFamily="18" charset="0"/>
                              <a:ea typeface="Cambria Math" panose="02040503050406030204" pitchFamily="18" charset="0"/>
                            </a:rPr>
                          </m:ctrlPr>
                        </m:sPrePr>
                        <m:sub>
                          <m:r>
                            <a:rPr lang="de-DE" sz="800" i="0">
                              <a:latin typeface="Cambria Math" panose="02040503050406030204" pitchFamily="18" charset="0"/>
                              <a:ea typeface="Cambria Math" panose="02040503050406030204" pitchFamily="18" charset="0"/>
                            </a:rPr>
                            <m:t>2</m:t>
                          </m:r>
                        </m:sub>
                        <m:sup>
                          <m:r>
                            <a:rPr lang="de-DE" sz="800" i="0">
                              <a:latin typeface="Cambria Math" panose="02040503050406030204" pitchFamily="18" charset="0"/>
                              <a:ea typeface="Cambria Math" panose="02040503050406030204" pitchFamily="18" charset="0"/>
                            </a:rPr>
                            <m:t>3</m:t>
                          </m:r>
                        </m:sup>
                        <m:e>
                          <m:r>
                            <m:rPr>
                              <m:sty m:val="p"/>
                            </m:rPr>
                            <a:rPr lang="de-DE" sz="800" i="0">
                              <a:latin typeface="Cambria Math" panose="02040503050406030204" pitchFamily="18" charset="0"/>
                              <a:ea typeface="Cambria Math" panose="02040503050406030204" pitchFamily="18" charset="0"/>
                            </a:rPr>
                            <m:t>He</m:t>
                          </m:r>
                        </m:e>
                      </m:sPre>
                      <m:r>
                        <a:rPr lang="de-DE" sz="800" i="0">
                          <a:latin typeface="Cambria Math" panose="02040503050406030204" pitchFamily="18" charset="0"/>
                          <a:ea typeface="Cambria Math" panose="02040503050406030204" pitchFamily="18" charset="0"/>
                        </a:rPr>
                        <m:t>→</m:t>
                      </m:r>
                      <m:sPre>
                        <m:sPrePr>
                          <m:ctrlPr>
                            <a:rPr lang="de-DE" sz="800" i="1">
                              <a:latin typeface="Cambria Math" panose="02040503050406030204" pitchFamily="18" charset="0"/>
                              <a:ea typeface="Cambria Math" panose="02040503050406030204" pitchFamily="18" charset="0"/>
                            </a:rPr>
                          </m:ctrlPr>
                        </m:sPrePr>
                        <m:sub>
                          <m:r>
                            <a:rPr lang="de-DE" sz="800" i="0">
                              <a:latin typeface="Cambria Math" panose="02040503050406030204" pitchFamily="18" charset="0"/>
                              <a:ea typeface="Cambria Math" panose="02040503050406030204" pitchFamily="18" charset="0"/>
                            </a:rPr>
                            <m:t>2</m:t>
                          </m:r>
                        </m:sub>
                        <m:sup>
                          <m:r>
                            <a:rPr lang="de-DE" sz="800" b="0" i="0" smtClean="0">
                              <a:latin typeface="Cambria Math" panose="02040503050406030204" pitchFamily="18" charset="0"/>
                              <a:ea typeface="Cambria Math" panose="02040503050406030204" pitchFamily="18" charset="0"/>
                            </a:rPr>
                            <m:t>4</m:t>
                          </m:r>
                        </m:sup>
                        <m:e>
                          <m:r>
                            <m:rPr>
                              <m:sty m:val="p"/>
                            </m:rPr>
                            <a:rPr lang="de-DE" sz="800" i="0">
                              <a:latin typeface="Cambria Math" panose="02040503050406030204" pitchFamily="18" charset="0"/>
                              <a:ea typeface="Cambria Math" panose="02040503050406030204" pitchFamily="18" charset="0"/>
                            </a:rPr>
                            <m:t>He</m:t>
                          </m:r>
                        </m:e>
                      </m:sPre>
                      <m:r>
                        <a:rPr lang="de-DE" sz="800" i="0">
                          <a:latin typeface="Cambria Math" panose="02040503050406030204" pitchFamily="18" charset="0"/>
                          <a:ea typeface="Cambria Math" panose="02040503050406030204" pitchFamily="18" charset="0"/>
                        </a:rPr>
                        <m:t>+</m:t>
                      </m:r>
                      <m:sPre>
                        <m:sPrePr>
                          <m:ctrlPr>
                            <a:rPr lang="de-DE" sz="800" i="1">
                              <a:latin typeface="Cambria Math" panose="02040503050406030204" pitchFamily="18" charset="0"/>
                              <a:ea typeface="Cambria Math" panose="02040503050406030204" pitchFamily="18" charset="0"/>
                            </a:rPr>
                          </m:ctrlPr>
                        </m:sPrePr>
                        <m:sub>
                          <m:r>
                            <a:rPr lang="de-DE" sz="800" i="0">
                              <a:latin typeface="Cambria Math" panose="02040503050406030204" pitchFamily="18" charset="0"/>
                              <a:ea typeface="Cambria Math" panose="02040503050406030204" pitchFamily="18" charset="0"/>
                            </a:rPr>
                            <m:t>1</m:t>
                          </m:r>
                        </m:sub>
                        <m:sup>
                          <m:r>
                            <a:rPr lang="de-DE" sz="800" i="0">
                              <a:latin typeface="Cambria Math" panose="02040503050406030204" pitchFamily="18" charset="0"/>
                              <a:ea typeface="Cambria Math" panose="02040503050406030204" pitchFamily="18" charset="0"/>
                            </a:rPr>
                            <m:t>1</m:t>
                          </m:r>
                        </m:sup>
                        <m:e>
                          <m:r>
                            <m:rPr>
                              <m:sty m:val="p"/>
                            </m:rPr>
                            <a:rPr lang="de-DE" sz="800" i="0">
                              <a:latin typeface="Cambria Math" panose="02040503050406030204" pitchFamily="18" charset="0"/>
                              <a:ea typeface="Cambria Math" panose="02040503050406030204" pitchFamily="18" charset="0"/>
                            </a:rPr>
                            <m:t>H</m:t>
                          </m:r>
                        </m:e>
                      </m:sPre>
                      <m:r>
                        <a:rPr lang="de-DE" sz="800" b="0" i="0" smtClean="0">
                          <a:latin typeface="Cambria Math" panose="02040503050406030204" pitchFamily="18" charset="0"/>
                          <a:ea typeface="Cambria Math" panose="02040503050406030204" pitchFamily="18" charset="0"/>
                        </a:rPr>
                        <m:t>+</m:t>
                      </m:r>
                      <m:sPre>
                        <m:sPrePr>
                          <m:ctrlPr>
                            <a:rPr lang="de-DE" sz="800" i="1">
                              <a:latin typeface="Cambria Math" panose="02040503050406030204" pitchFamily="18" charset="0"/>
                              <a:ea typeface="Cambria Math" panose="02040503050406030204" pitchFamily="18" charset="0"/>
                            </a:rPr>
                          </m:ctrlPr>
                        </m:sPrePr>
                        <m:sub>
                          <m:r>
                            <a:rPr lang="de-DE" sz="800" i="0">
                              <a:latin typeface="Cambria Math" panose="02040503050406030204" pitchFamily="18" charset="0"/>
                              <a:ea typeface="Cambria Math" panose="02040503050406030204" pitchFamily="18" charset="0"/>
                            </a:rPr>
                            <m:t>1</m:t>
                          </m:r>
                        </m:sub>
                        <m:sup>
                          <m:r>
                            <a:rPr lang="de-DE" sz="800" i="0">
                              <a:latin typeface="Cambria Math" panose="02040503050406030204" pitchFamily="18" charset="0"/>
                              <a:ea typeface="Cambria Math" panose="02040503050406030204" pitchFamily="18" charset="0"/>
                            </a:rPr>
                            <m:t>1</m:t>
                          </m:r>
                        </m:sup>
                        <m:e>
                          <m:r>
                            <m:rPr>
                              <m:sty m:val="p"/>
                            </m:rPr>
                            <a:rPr lang="de-DE" sz="800" i="0">
                              <a:latin typeface="Cambria Math" panose="02040503050406030204" pitchFamily="18" charset="0"/>
                              <a:ea typeface="Cambria Math" panose="02040503050406030204" pitchFamily="18" charset="0"/>
                            </a:rPr>
                            <m:t>H</m:t>
                          </m:r>
                        </m:e>
                      </m:sPre>
                    </m:oMath>
                  </m:oMathPara>
                </a14:m>
                <a:endParaRPr lang="de-DE" sz="800" dirty="0">
                  <a:latin typeface="Cambria Math" panose="02040503050406030204" pitchFamily="18" charset="0"/>
                  <a:ea typeface="Cambria Math" panose="02040503050406030204" pitchFamily="18" charset="0"/>
                  <a:cs typeface="Times New Roman" panose="02020603050405020304" pitchFamily="18" charset="0"/>
                </a:endParaRPr>
              </a:p>
              <a:p>
                <a:pPr algn="just">
                  <a:lnSpc>
                    <a:spcPct val="107000"/>
                  </a:lnSpc>
                  <a:spcBef>
                    <a:spcPts val="600"/>
                  </a:spcBef>
                  <a:spcAft>
                    <a:spcPts val="600"/>
                  </a:spcAft>
                </a:pPr>
                <a:r>
                  <a:rPr lang="bg-BG" sz="830" dirty="0">
                    <a:latin typeface="Open Sans" panose="020B0606030504020204" pitchFamily="34" charset="0"/>
                    <a:ea typeface="Open Sans" panose="020B0606030504020204" pitchFamily="34" charset="0"/>
                    <a:cs typeface="Open Sans" panose="020B0606030504020204" pitchFamily="34" charset="0"/>
                  </a:rPr>
                  <a:t>При ядрения синтез винаги има две атомни ядра от лявата страна на уравнението. От дясната има поне едно дъщерно ядро. Голямо разнообразие от други частици могат да се освободят, като гама квант (фотон, означен с </a:t>
                </a:r>
                <a:r>
                  <a:rPr lang="el-GR" sz="830" dirty="0">
                    <a:latin typeface="Open Sans" panose="020B0606030504020204" pitchFamily="34" charset="0"/>
                    <a:ea typeface="Open Sans" panose="020B0606030504020204" pitchFamily="34" charset="0"/>
                    <a:cs typeface="Open Sans" panose="020B0606030504020204" pitchFamily="34" charset="0"/>
                  </a:rPr>
                  <a:t>γ). </a:t>
                </a:r>
                <a:r>
                  <a:rPr lang="bg-BG" sz="830" dirty="0">
                    <a:latin typeface="Open Sans" panose="020B0606030504020204" pitchFamily="34" charset="0"/>
                    <a:ea typeface="Open Sans" panose="020B0606030504020204" pitchFamily="34" charset="0"/>
                    <a:cs typeface="Open Sans" panose="020B0606030504020204" pitchFamily="34" charset="0"/>
                  </a:rPr>
                  <a:t>Често дъщерното ядро ​​е радиоактивно и може да претърпи допълнителни ядрени превръщания</a:t>
                </a:r>
                <a:r>
                  <a:rPr lang="bg-BG" sz="800" dirty="0">
                    <a:latin typeface="Open Sans" panose="020B0606030504020204" pitchFamily="34" charset="0"/>
                    <a:ea typeface="Open Sans" panose="020B0606030504020204" pitchFamily="34" charset="0"/>
                    <a:cs typeface="Open Sans" panose="020B0606030504020204" pitchFamily="34" charset="0"/>
                  </a:rPr>
                  <a:t>.</a:t>
                </a:r>
                <a:endParaRPr lang="en-GB" sz="8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30994" y="1255194"/>
                <a:ext cx="3882562" cy="3471757"/>
              </a:xfrm>
              <a:prstGeom prst="rect">
                <a:avLst/>
              </a:prstGeom>
              <a:blipFill>
                <a:blip r:embed="rId3"/>
                <a:stretch>
                  <a:fillRect b="-1230"/>
                </a:stretch>
              </a:blipFill>
            </p:spPr>
            <p:txBody>
              <a:bodyPr/>
              <a:lstStyle/>
              <a:p>
                <a:r>
                  <a:rPr lang="en-US">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425950" y="3135812"/>
            <a:ext cx="2025650" cy="1571008"/>
            <a:chOff x="597779" y="6674251"/>
            <a:chExt cx="2638505" cy="1571008"/>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597779" y="6903994"/>
                  <a:ext cx="2638505" cy="1341265"/>
                </a:xfrm>
                <a:prstGeom prst="rect">
                  <a:avLst/>
                </a:prstGeom>
                <a:no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bg-BG" sz="900" dirty="0">
                      <a:latin typeface="Cambria Math" panose="02040503050406030204" pitchFamily="18" charset="0"/>
                      <a:ea typeface="Cambria Math" panose="02040503050406030204" pitchFamily="18" charset="0"/>
                    </a:rPr>
                    <a:t>Общо обозначение </a:t>
                  </a:r>
                </a:p>
                <a:p>
                  <a:pPr lvl="0">
                    <a:lnSpc>
                      <a:spcPct val="107000"/>
                    </a:lnSpc>
                    <a:spcAft>
                      <a:spcPts val="300"/>
                    </a:spcAft>
                  </a:pPr>
                  <a:r>
                    <a:rPr lang="bg-BG" sz="900" dirty="0">
                      <a:ea typeface="Cambria Math" panose="02040503050406030204" pitchFamily="18" charset="0"/>
                    </a:rPr>
                    <a:t>        </a:t>
                  </a:r>
                  <a14:m>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𝑍</m:t>
                              </m:r>
                            </m:e>
                            <m:sub>
                              <m:r>
                                <a:rPr lang="de-DE" sz="900" i="1">
                                  <a:latin typeface="Cambria Math" panose="02040503050406030204" pitchFamily="18" charset="0"/>
                                  <a:ea typeface="Cambria Math" panose="02040503050406030204" pitchFamily="18" charset="0"/>
                                </a:rPr>
                                <m:t>1</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i="1">
                                  <a:latin typeface="Cambria Math" panose="02040503050406030204" pitchFamily="18" charset="0"/>
                                  <a:ea typeface="Cambria Math" panose="02040503050406030204" pitchFamily="18" charset="0"/>
                                </a:rPr>
                                <m:t>1</m:t>
                              </m:r>
                            </m:sub>
                          </m:sSub>
                        </m:sup>
                        <m:e>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𝑋</m:t>
                              </m:r>
                            </m:e>
                            <m:sub>
                              <m:r>
                                <a:rPr lang="de-DE" sz="900" i="1">
                                  <a:latin typeface="Cambria Math" panose="02040503050406030204" pitchFamily="18" charset="0"/>
                                  <a:ea typeface="Cambria Math" panose="02040503050406030204" pitchFamily="18" charset="0"/>
                                </a:rPr>
                                <m:t>1</m:t>
                              </m:r>
                            </m:sub>
                          </m:sSub>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𝑍</m:t>
                              </m:r>
                            </m:e>
                            <m:sub>
                              <m:r>
                                <a:rPr lang="de-DE" sz="900" i="1">
                                  <a:latin typeface="Cambria Math" panose="02040503050406030204" pitchFamily="18" charset="0"/>
                                  <a:ea typeface="Cambria Math" panose="02040503050406030204" pitchFamily="18" charset="0"/>
                                </a:rPr>
                                <m:t>2</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i="1">
                                  <a:latin typeface="Cambria Math" panose="02040503050406030204" pitchFamily="18" charset="0"/>
                                  <a:ea typeface="Cambria Math" panose="02040503050406030204" pitchFamily="18" charset="0"/>
                                </a:rPr>
                                <m:t>2</m:t>
                              </m:r>
                            </m:sub>
                          </m:sSub>
                        </m:sup>
                        <m:e>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𝑋</m:t>
                              </m:r>
                            </m:e>
                            <m:sub>
                              <m:r>
                                <a:rPr lang="de-DE" sz="900" i="1">
                                  <a:latin typeface="Cambria Math" panose="02040503050406030204" pitchFamily="18" charset="0"/>
                                  <a:ea typeface="Cambria Math" panose="02040503050406030204" pitchFamily="18" charset="0"/>
                                </a:rPr>
                                <m:t>2</m:t>
                              </m:r>
                            </m:sub>
                          </m:sSub>
                        </m:e>
                      </m:sPre>
                      <m:r>
                        <a:rPr lang="de-DE" sz="900" i="1">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sSub>
                            <m:sSubPr>
                              <m:ctrlPr>
                                <a:rPr lang="de-DE" sz="900" b="0" i="1" smtClean="0">
                                  <a:latin typeface="Cambria Math" panose="02040503050406030204" pitchFamily="18" charset="0"/>
                                  <a:ea typeface="Cambria Math" panose="02040503050406030204" pitchFamily="18" charset="0"/>
                                </a:rPr>
                              </m:ctrlPr>
                            </m:sSubPr>
                            <m:e>
                              <m:r>
                                <a:rPr lang="de-DE" sz="900" b="0" i="1" smtClean="0">
                                  <a:latin typeface="Cambria Math" panose="02040503050406030204" pitchFamily="18" charset="0"/>
                                  <a:ea typeface="Cambria Math" panose="02040503050406030204" pitchFamily="18" charset="0"/>
                                </a:rPr>
                                <m:t>𝑍</m:t>
                              </m:r>
                            </m:e>
                            <m:sub>
                              <m:r>
                                <a:rPr lang="de-DE" sz="900" b="0" i="1" smtClean="0">
                                  <a:latin typeface="Cambria Math" panose="02040503050406030204" pitchFamily="18" charset="0"/>
                                  <a:ea typeface="Cambria Math" panose="02040503050406030204" pitchFamily="18" charset="0"/>
                                </a:rPr>
                                <m:t>3</m:t>
                              </m:r>
                            </m:sub>
                          </m:sSub>
                        </m:sub>
                        <m:sup>
                          <m:sSub>
                            <m:sSubPr>
                              <m:ctrlPr>
                                <a:rPr lang="de-DE" sz="900" i="1">
                                  <a:latin typeface="Cambria Math" panose="02040503050406030204" pitchFamily="18" charset="0"/>
                                  <a:ea typeface="Cambria Math" panose="02040503050406030204" pitchFamily="18" charset="0"/>
                                </a:rPr>
                              </m:ctrlPr>
                            </m:sSubPr>
                            <m:e>
                              <m:r>
                                <a:rPr lang="de-DE" sz="900" i="1">
                                  <a:latin typeface="Cambria Math" panose="02040503050406030204" pitchFamily="18" charset="0"/>
                                  <a:ea typeface="Cambria Math" panose="02040503050406030204" pitchFamily="18" charset="0"/>
                                </a:rPr>
                                <m:t>𝐴</m:t>
                              </m:r>
                            </m:e>
                            <m:sub>
                              <m:r>
                                <a:rPr lang="de-DE" sz="900" b="0" i="1" smtClean="0">
                                  <a:latin typeface="Cambria Math" panose="02040503050406030204" pitchFamily="18" charset="0"/>
                                  <a:ea typeface="Cambria Math" panose="02040503050406030204" pitchFamily="18" charset="0"/>
                                </a:rPr>
                                <m:t>3</m:t>
                              </m:r>
                            </m:sub>
                          </m:sSub>
                        </m:sup>
                        <m:e>
                          <m:r>
                            <a:rPr lang="de-DE" sz="900" i="1">
                              <a:latin typeface="Cambria Math" panose="02040503050406030204" pitchFamily="18" charset="0"/>
                              <a:ea typeface="Cambria Math" panose="02040503050406030204" pitchFamily="18" charset="0"/>
                            </a:rPr>
                            <m:t>𝑌</m:t>
                          </m:r>
                        </m:e>
                      </m:sPre>
                      <m:r>
                        <a:rPr lang="de-DE" sz="900" i="1">
                          <a:latin typeface="Cambria Math" panose="02040503050406030204" pitchFamily="18" charset="0"/>
                          <a:ea typeface="Cambria Math" panose="02040503050406030204" pitchFamily="18" charset="0"/>
                        </a:rPr>
                        <m:t>+</m:t>
                      </m:r>
                    </m:oMath>
                  </a14:m>
                  <a:r>
                    <a:rPr lang="de-DE" sz="900" b="1" dirty="0">
                      <a:effectLst/>
                      <a:latin typeface="Open Sans" panose="020B0606030504020204" pitchFamily="34" charset="0"/>
                      <a:ea typeface="Open Sans" panose="020B0606030504020204" pitchFamily="34" charset="0"/>
                      <a:cs typeface="Open Sans" panose="020B0606030504020204" pitchFamily="34" charset="0"/>
                    </a:rPr>
                    <a:t> </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p>
                <a:p>
                  <a:pPr marL="177800" lvl="0" indent="-177800">
                    <a:lnSpc>
                      <a:spcPct val="107000"/>
                    </a:lnSpc>
                    <a:spcAft>
                      <a:spcPts val="300"/>
                    </a:spcAft>
                    <a:buFont typeface="Wingdings" panose="05000000000000000000" pitchFamily="2" charset="2"/>
                    <a:buChar char="ü"/>
                  </a:pPr>
                  <a:r>
                    <a:rPr lang="bg-BG" sz="900" dirty="0">
                      <a:latin typeface="Cambria Math" panose="02040503050406030204" pitchFamily="18" charset="0"/>
                      <a:ea typeface="Cambria Math" panose="02040503050406030204" pitchFamily="18" charset="0"/>
                      <a:cs typeface="Open Sans" panose="020B0606030504020204" pitchFamily="34" charset="0"/>
                    </a:rPr>
                    <a:t>Случва се при</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dirty="0">
                      <a:effectLst/>
                      <a:latin typeface="Cambria Math" panose="02040503050406030204" pitchFamily="18" charset="0"/>
                      <a:ea typeface="Cambria Math" panose="02040503050406030204" pitchFamily="18" charset="0"/>
                      <a:cs typeface="Open Sans" panose="020B0606030504020204" pitchFamily="34" charset="0"/>
                    </a:rPr>
                    <a:t>високи температури и </a:t>
                  </a:r>
                </a:p>
                <a:p>
                  <a:pPr lvl="0">
                    <a:lnSpc>
                      <a:spcPct val="107000"/>
                    </a:lnSpc>
                    <a:spcAft>
                      <a:spcPts val="300"/>
                    </a:spcAft>
                  </a:pPr>
                  <a:r>
                    <a:rPr lang="bg-BG" sz="900" b="1" dirty="0">
                      <a:latin typeface="Cambria Math" panose="02040503050406030204" pitchFamily="18" charset="0"/>
                      <a:ea typeface="Cambria Math" panose="02040503050406030204" pitchFamily="18" charset="0"/>
                      <a:cs typeface="Open Sans" panose="020B0606030504020204" pitchFamily="34" charset="0"/>
                    </a:rPr>
                    <a:t>       </a:t>
                  </a:r>
                  <a:r>
                    <a:rPr lang="bg-BG" sz="900" b="1" dirty="0">
                      <a:effectLst/>
                      <a:latin typeface="Cambria Math" panose="02040503050406030204" pitchFamily="18" charset="0"/>
                      <a:ea typeface="Cambria Math" panose="02040503050406030204" pitchFamily="18" charset="0"/>
                      <a:cs typeface="Open Sans" panose="020B0606030504020204" pitchFamily="34" charset="0"/>
                    </a:rPr>
                    <a:t>налягане</a:t>
                  </a:r>
                  <a:endParaRPr lang="de-DE" sz="900" b="1" dirty="0">
                    <a:latin typeface="Cambria Math" panose="02040503050406030204" pitchFamily="18" charset="0"/>
                    <a:ea typeface="Cambria Math" panose="02040503050406030204" pitchFamily="18"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Излъчването освобождава</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i="1" dirty="0">
                      <a:latin typeface="Cambria Math" panose="02040503050406030204" pitchFamily="18" charset="0"/>
                      <a:ea typeface="Cambria Math" panose="02040503050406030204" pitchFamily="18" charset="0"/>
                      <a:cs typeface="Open Sans" panose="020B0606030504020204" pitchFamily="34" charset="0"/>
                    </a:rPr>
                    <a:t>различни</a:t>
                  </a:r>
                  <a:endParaRPr lang="de-DE" sz="900" b="1" i="1" dirty="0">
                    <a:effectLst/>
                    <a:latin typeface="Cambria Math" panose="02040503050406030204" pitchFamily="18" charset="0"/>
                    <a:ea typeface="Cambria Math" panose="02040503050406030204" pitchFamily="18"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597779" y="6903994"/>
                  <a:ext cx="2638505" cy="1341265"/>
                </a:xfrm>
                <a:prstGeom prst="rect">
                  <a:avLst/>
                </a:prstGeom>
                <a:blipFill>
                  <a:blip r:embed="rId4"/>
                  <a:stretch>
                    <a:fillRect/>
                  </a:stretch>
                </a:blipFill>
              </p:spPr>
              <p:txBody>
                <a:bodyPr/>
                <a:lstStyle/>
                <a:p>
                  <a:r>
                    <a:rPr lang="en-US">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bg-BG" sz="1000" b="1" dirty="0">
                  <a:latin typeface="Open Sans" panose="020B0606030504020204" pitchFamily="34" charset="0"/>
                  <a:ea typeface="Open Sans" panose="020B0606030504020204" pitchFamily="34" charset="0"/>
                  <a:cs typeface="Open Sans" panose="020B0606030504020204" pitchFamily="34" charset="0"/>
                </a:rPr>
                <a:t>Резюме</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18311" y="7721659"/>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Групова домашна работа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635190" y="7912038"/>
            <a:ext cx="5520542" cy="1138773"/>
          </a:xfrm>
          <a:prstGeom prst="rect">
            <a:avLst/>
          </a:prstGeom>
          <a:noFill/>
        </p:spPr>
        <p:txBody>
          <a:bodyPr wrap="square" rtlCol="0">
            <a:spAutoFit/>
          </a:bodyPr>
          <a:lstStyle/>
          <a:p>
            <a:pPr marL="38100" lvl="1"/>
            <a:r>
              <a:rPr lang="bg-BG" sz="850" b="1" dirty="0">
                <a:effectLst/>
                <a:latin typeface="Open Sans" panose="020B0606030504020204" pitchFamily="34" charset="0"/>
                <a:ea typeface="Open Sans" panose="020B0606030504020204" pitchFamily="34" charset="0"/>
                <a:cs typeface="Open Sans" panose="020B0606030504020204" pitchFamily="34" charset="0"/>
              </a:rPr>
              <a:t>Какво да обясните</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Напишете уравнението на реакцията за сливането на две ядра </a:t>
            </a:r>
            <a:r>
              <a:rPr lang="en-US" sz="850" dirty="0">
                <a:latin typeface="Open Sans" panose="020B0606030504020204" pitchFamily="34" charset="0"/>
                <a:ea typeface="Open Sans" panose="020B0606030504020204" pitchFamily="34" charset="0"/>
                <a:cs typeface="Open Sans" panose="020B0606030504020204" pitchFamily="34" charset="0"/>
              </a:rPr>
              <a:t>He</a:t>
            </a:r>
            <a:r>
              <a:rPr lang="bg-BG" sz="850" dirty="0">
                <a:latin typeface="Open Sans" panose="020B0606030504020204" pitchFamily="34" charset="0"/>
                <a:ea typeface="Open Sans" panose="020B0606030504020204" pitchFamily="34" charset="0"/>
                <a:cs typeface="Open Sans" panose="020B0606030504020204" pitchFamily="34" charset="0"/>
              </a:rPr>
              <a:t>-4 (освобождава се само един дъщерен нуклид и свободен фотон). Използвайки уравнението, обобщете ядрения синтез и неговите свойства.</a:t>
            </a:r>
            <a:endParaRPr lang="en-US" sz="850" dirty="0">
              <a:latin typeface="Open Sans" panose="020B0606030504020204" pitchFamily="34" charset="0"/>
              <a:ea typeface="Open Sans" panose="020B0606030504020204" pitchFamily="34" charset="0"/>
              <a:cs typeface="Open Sans" panose="020B0606030504020204" pitchFamily="34" charset="0"/>
            </a:endParaRPr>
          </a:p>
          <a:p>
            <a:pPr marL="38100" lvl="1"/>
            <a:r>
              <a:rPr lang="bg-BG" sz="850" b="1" dirty="0">
                <a:latin typeface="Open Sans" panose="020B0606030504020204" pitchFamily="34" charset="0"/>
                <a:ea typeface="Open Sans" panose="020B0606030504020204" pitchFamily="34" charset="0"/>
                <a:cs typeface="Open Sans" panose="020B0606030504020204" pitchFamily="34" charset="0"/>
              </a:rPr>
              <a:t>Какво трябва да знаете</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Полученият от реакцията на Ръдърфорд от задача а) изотоп е радиоактивен. Използвайте нуклидната карта и  с помощта на група 1 напишете последващото уравнение на преобразуване.</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47" y="901116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bg-BG" sz="700" dirty="0">
                <a:latin typeface="Open Sans" panose="020B0606030504020204" pitchFamily="34" charset="0"/>
                <a:ea typeface="Open Sans" panose="020B0606030504020204" pitchFamily="34" charset="0"/>
                <a:cs typeface="Open Sans" panose="020B0606030504020204" pitchFamily="34" charset="0"/>
              </a:rPr>
              <a:t>Важен ядрен синтез в звездите е сливането на две ядра хелий-4. Образува се берилиево ядро ​​и се отделя гама-лъчение.</a:t>
            </a:r>
            <a:endParaRPr lang="en-GB" sz="700" dirty="0">
              <a:effectLst/>
              <a:latin typeface="Open Sans" panose="020B0606030504020204" pitchFamily="34" charset="0"/>
              <a:ea typeface="Open Sans" panose="020B0606030504020204" pitchFamily="34" charset="0"/>
              <a:cs typeface="Open Sans" panose="020B0606030504020204" pitchFamily="34" charset="0"/>
            </a:endParaRP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xmlns="">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xmlns="">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3" name="Titel 2">
            <a:extLst>
              <a:ext uri="{FF2B5EF4-FFF2-40B4-BE49-F238E27FC236}">
                <a16:creationId xmlns:a16="http://schemas.microsoft.com/office/drawing/2014/main" id="{0D2F980E-1634-B826-7457-465416BCE539}"/>
              </a:ext>
            </a:extLst>
          </p:cNvPr>
          <p:cNvSpPr>
            <a:spLocks noGrp="1"/>
          </p:cNvSpPr>
          <p:nvPr>
            <p:ph type="title"/>
          </p:nvPr>
        </p:nvSpPr>
        <p:spPr>
          <a:xfrm>
            <a:off x="618312" y="314788"/>
            <a:ext cx="5768201" cy="611241"/>
          </a:xfrm>
        </p:spPr>
        <p:txBody>
          <a:bodyPr/>
          <a:lstStyle/>
          <a:p>
            <a:r>
              <a:rPr lang="bg-BG" sz="2000" cap="none" dirty="0">
                <a:latin typeface="Open Sans" panose="020B0606030504020204" pitchFamily="34" charset="0"/>
                <a:ea typeface="Open Sans" panose="020B0606030504020204" pitchFamily="34" charset="0"/>
                <a:cs typeface="Open Sans" panose="020B0606030504020204" pitchFamily="34" charset="0"/>
              </a:rPr>
              <a:t>Група</a:t>
            </a:r>
            <a:r>
              <a:rPr lang="de-DE" sz="2000" cap="none" dirty="0">
                <a:latin typeface="Open Sans" panose="020B0606030504020204" pitchFamily="34" charset="0"/>
                <a:ea typeface="Open Sans" panose="020B0606030504020204" pitchFamily="34" charset="0"/>
                <a:cs typeface="Open Sans" panose="020B0606030504020204" pitchFamily="34" charset="0"/>
              </a:rPr>
              <a:t> III : </a:t>
            </a:r>
            <a:r>
              <a:rPr lang="bg-BG" sz="2000" cap="none" dirty="0">
                <a:latin typeface="Open Sans" panose="020B0606030504020204" pitchFamily="34" charset="0"/>
                <a:ea typeface="Open Sans" panose="020B0606030504020204" pitchFamily="34" charset="0"/>
                <a:cs typeface="Open Sans" panose="020B0606030504020204" pitchFamily="34" charset="0"/>
              </a:rPr>
              <a:t>Ядрен синтез</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020720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ЮГрупов пъзел</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 | </a:t>
            </a:r>
            <a:r>
              <a:rPr lang="bg-BG"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Ядрени реакции</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 за напреднали </a:t>
            </a:r>
            <a:r>
              <a:rPr lang="de-DE" sz="1100" b="1" dirty="0">
                <a:latin typeface="Open Sans" panose="020B0606030504020204" pitchFamily="34" charset="0"/>
                <a:ea typeface="Open Sans" panose="020B0606030504020204" pitchFamily="34" charset="0"/>
                <a:cs typeface="Open Sans" panose="020B0606030504020204" pitchFamily="34" charset="0"/>
              </a:rPr>
              <a:t>| </a:t>
            </a:r>
            <a:r>
              <a:rPr lang="bg-BG" sz="1100" b="1" dirty="0">
                <a:latin typeface="Open Sans" panose="020B0606030504020204" pitchFamily="34" charset="0"/>
                <a:ea typeface="Open Sans" panose="020B0606030504020204" pitchFamily="34" charset="0"/>
                <a:cs typeface="Open Sans" panose="020B0606030504020204" pitchFamily="34" charset="0"/>
              </a:rPr>
              <a:t>Ядрен отпадък</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06987" y="5628724"/>
            <a:ext cx="5520545" cy="512256"/>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Напишете уравнението на реакцията и използвайте запазването на масовото число и протонния брой и нуклидната таблица, за да определите дъщерното ядро ​​(формулата в полето Резюме може да ви помогне).</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79274" y="611710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594983" y="6523346"/>
                <a:ext cx="5520545" cy="361637"/>
              </a:xfrm>
              <a:prstGeom prst="rect">
                <a:avLst/>
              </a:prstGeom>
              <a:noFill/>
            </p:spPr>
            <p:txBody>
              <a:bodyPr wrap="square" rtlCol="0">
                <a:spAutoFit/>
              </a:bodyPr>
              <a:lstStyle/>
              <a:p>
                <a:pPr marL="266700" lvl="1" indent="-228600">
                  <a:spcAft>
                    <a:spcPts val="400"/>
                  </a:spcAft>
                  <a:buFont typeface="+mj-lt"/>
                  <a:buAutoNum type="alphaLcParenR" startAt="2"/>
                </a:pPr>
                <a:r>
                  <a:rPr lang="bg-BG" sz="850" dirty="0">
                    <a:latin typeface="Open Sans" panose="020B0606030504020204" pitchFamily="34" charset="0"/>
                    <a:ea typeface="Open Sans" panose="020B0606030504020204" pitchFamily="34" charset="0"/>
                    <a:cs typeface="Open Sans" panose="020B0606030504020204" pitchFamily="34" charset="0"/>
                  </a:rPr>
                  <a:t>Изчислете освободената енергия </a:t>
                </a:r>
                <a14:m>
                  <m:oMath xmlns:m="http://schemas.openxmlformats.org/officeDocument/2006/math">
                    <m:r>
                      <a:rPr lang="de-DE" sz="850">
                        <a:latin typeface="Cambria Math" panose="02040503050406030204" pitchFamily="18" charset="0"/>
                        <a:ea typeface="Cambria Math" panose="02040503050406030204" pitchFamily="18" charset="0"/>
                      </a:rPr>
                      <m:t>∆</m:t>
                    </m:r>
                    <m:r>
                      <m:rPr>
                        <m:sty m:val="p"/>
                      </m:rPr>
                      <a:rPr lang="de-DE" sz="850">
                        <a:latin typeface="Cambria Math" panose="02040503050406030204" pitchFamily="18" charset="0"/>
                        <a:ea typeface="Cambria Math" panose="02040503050406030204" pitchFamily="18" charset="0"/>
                      </a:rPr>
                      <m:t>E</m:t>
                    </m:r>
                    <m:r>
                      <m:rPr>
                        <m:nor/>
                      </m:rPr>
                      <a:rPr lang="de-DE" sz="850" dirty="0">
                        <a:latin typeface="Open Sans" panose="020B0606030504020204" pitchFamily="34" charset="0"/>
                        <a:ea typeface="Open Sans" panose="020B0606030504020204" pitchFamily="34" charset="0"/>
                        <a:cs typeface="Open Sans" panose="020B0606030504020204" pitchFamily="34" charset="0"/>
                      </a:rPr>
                      <m:t>.</m:t>
                    </m:r>
                  </m:oMath>
                </a14:m>
                <a:r>
                  <a:rPr lang="de-DE" sz="850" dirty="0">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Използвайте следните стойности</a:t>
                </a:r>
                <a:r>
                  <a:rPr lang="de-DE" sz="850" dirty="0">
                    <a:latin typeface="Open Sans" panose="020B0606030504020204" pitchFamily="34" charset="0"/>
                    <a:ea typeface="Open Sans" panose="020B0606030504020204" pitchFamily="34" charset="0"/>
                    <a:cs typeface="Open Sans" panose="020B0606030504020204" pitchFamily="34" charset="0"/>
                  </a:rPr>
                  <a:t>:</a:t>
                </a:r>
                <a:br>
                  <a:rPr lang="de-DE" sz="850" dirty="0">
                    <a:latin typeface="Open Sans" panose="020B0606030504020204" pitchFamily="34" charset="0"/>
                    <a:ea typeface="Open Sans" panose="020B0606030504020204" pitchFamily="34" charset="0"/>
                    <a:cs typeface="Open Sans" panose="020B0606030504020204" pitchFamily="34" charset="0"/>
                  </a:rPr>
                </a:b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U-238</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)=221,70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sSub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e>
                      <m:sub>
                        <m:r>
                          <a:rPr lang="de-DE" sz="900">
                            <a:latin typeface="Cambria Math" panose="02040503050406030204" pitchFamily="18" charset="0"/>
                            <a:ea typeface="Source Sans Pro" panose="020B0503030403020204" pitchFamily="34" charset="0"/>
                            <a:cs typeface="Times New Roman" panose="02020603050405020304" pitchFamily="18" charset="0"/>
                          </a:rPr>
                          <m:t>0</m:t>
                        </m:r>
                      </m:sub>
                    </m:sSub>
                    <m:r>
                      <a:rPr lang="de-DE" sz="900">
                        <a:latin typeface="Cambria Math" panose="02040503050406030204" pitchFamily="18" charset="0"/>
                        <a:ea typeface="Source Sans Pro" panose="020B0503030403020204" pitchFamily="34" charset="0"/>
                        <a:cs typeface="Times New Roman" panose="02020603050405020304" pitchFamily="18" charset="0"/>
                      </a:rPr>
                      <m:t>(</m:t>
                    </m:r>
                  </m:oMath>
                </a14:m>
                <a:r>
                  <a:rPr lang="de-DE" sz="900" dirty="0">
                    <a:latin typeface="Open Sans" panose="020B0606030504020204" pitchFamily="34" charset="0"/>
                    <a:ea typeface="Open Sans" panose="020B0606030504020204" pitchFamily="34" charset="0"/>
                    <a:cs typeface="Open Sans" panose="020B0606030504020204" pitchFamily="34" charset="0"/>
                  </a:rPr>
                  <a:t>U-239</a:t>
                </a:r>
                <a14:m>
                  <m:oMath xmlns:m="http://schemas.openxmlformats.org/officeDocument/2006/math">
                    <m:r>
                      <a:rPr lang="de-DE" sz="900">
                        <a:latin typeface="Cambria Math" panose="02040503050406030204" pitchFamily="18" charset="0"/>
                        <a:ea typeface="Source Sans Pro" panose="020B0503030403020204" pitchFamily="34" charset="0"/>
                        <a:cs typeface="Times New Roman" panose="02020603050405020304" pitchFamily="18" charset="0"/>
                      </a:rPr>
                      <m:t>)=222,63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r>
                      <a:rPr lang="de-DE" sz="900">
                        <a:latin typeface="Cambria Math" panose="02040503050406030204" pitchFamily="18" charset="0"/>
                        <a:ea typeface="Source Sans Pro" panose="020B0503030403020204" pitchFamily="34" charset="0"/>
                        <a:cs typeface="Times New Roman" panose="02020603050405020304" pitchFamily="18" charset="0"/>
                      </a:rPr>
                      <m:t>    </m:t>
                    </m:r>
                  </m:oMath>
                </a14:m>
                <a:r>
                  <a:rPr lang="de-DE" sz="9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E</m:t>
                    </m:r>
                    <m:d>
                      <m:dPr>
                        <m:ctrlPr>
                          <a:rPr lang="de-DE" sz="900" i="1">
                            <a:latin typeface="Cambria Math" panose="02040503050406030204" pitchFamily="18" charset="0"/>
                            <a:ea typeface="Source Sans Pro" panose="020B0503030403020204" pitchFamily="34" charset="0"/>
                            <a:cs typeface="Times New Roman" panose="02020603050405020304" pitchFamily="18" charset="0"/>
                          </a:rPr>
                        </m:ctrlPr>
                      </m:dPr>
                      <m:e>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n</m:t>
                        </m:r>
                      </m:e>
                    </m:d>
                    <m:r>
                      <a:rPr lang="de-DE" sz="900">
                        <a:latin typeface="Cambria Math" panose="02040503050406030204" pitchFamily="18" charset="0"/>
                        <a:ea typeface="Source Sans Pro" panose="020B0503030403020204" pitchFamily="34" charset="0"/>
                        <a:cs typeface="Times New Roman" panose="02020603050405020304" pitchFamily="18" charset="0"/>
                      </a:rPr>
                      <m:t>=1,16 </m:t>
                    </m:r>
                    <m:r>
                      <m:rPr>
                        <m:sty m:val="p"/>
                      </m:rPr>
                      <a:rPr lang="de-DE" sz="900">
                        <a:latin typeface="Cambria Math" panose="02040503050406030204" pitchFamily="18" charset="0"/>
                        <a:ea typeface="Source Sans Pro" panose="020B0503030403020204" pitchFamily="34" charset="0"/>
                        <a:cs typeface="Times New Roman" panose="02020603050405020304" pitchFamily="18" charset="0"/>
                      </a:rPr>
                      <m:t>GeV</m:t>
                    </m:r>
                  </m:oMath>
                </a14:m>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594983" y="6523346"/>
                <a:ext cx="5520545" cy="361637"/>
              </a:xfrm>
              <a:prstGeom prst="rect">
                <a:avLst/>
              </a:prstGeom>
              <a:blipFill>
                <a:blip r:embed="rId2"/>
                <a:stretch>
                  <a:fillRect t="-6780" b="-8475"/>
                </a:stretch>
              </a:blipFill>
            </p:spPr>
            <p:txBody>
              <a:bodyPr/>
              <a:lstStyle/>
              <a:p>
                <a:r>
                  <a:rPr lang="en-US">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40671" y="6924056"/>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bg-BG" sz="700" dirty="0">
                <a:latin typeface="Open Sans" panose="020B0606030504020204" pitchFamily="34" charset="0"/>
                <a:ea typeface="Open Sans" panose="020B0606030504020204" pitchFamily="34" charset="0"/>
                <a:cs typeface="Open Sans" panose="020B0606030504020204" pitchFamily="34" charset="0"/>
              </a:rPr>
              <a:t>Хелий-3 е стабилен, но може да реагира със свободен неутрон, за да произведе хелий-4, който има по-висока енергия на свързване.</a:t>
            </a:r>
            <a:endParaRPr lang="en-GB" sz="70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bg-BG" sz="1200" b="1" cap="none" dirty="0">
                <a:latin typeface="Open Sans" panose="020B0606030504020204" pitchFamily="34" charset="0"/>
                <a:ea typeface="Open Sans" panose="020B0606030504020204" pitchFamily="34" charset="0"/>
                <a:cs typeface="Open Sans" panose="020B0606030504020204" pitchFamily="34" charset="0"/>
              </a:rPr>
              <a:t>Профил</a:t>
            </a:r>
            <a:r>
              <a:rPr lang="de-DE" sz="1200" b="1" cap="none" dirty="0">
                <a:latin typeface="Open Sans" panose="020B0606030504020204" pitchFamily="34" charset="0"/>
                <a:ea typeface="Open Sans" panose="020B0606030504020204" pitchFamily="34" charset="0"/>
                <a:cs typeface="Open Sans" panose="020B0606030504020204" pitchFamily="34" charset="0"/>
              </a:rPr>
              <a:t> : </a:t>
            </a:r>
            <a:r>
              <a:rPr lang="bg-BG" sz="1200" b="1" dirty="0">
                <a:latin typeface="Open Sans" panose="020B0606030504020204" pitchFamily="34" charset="0"/>
                <a:ea typeface="Open Sans" panose="020B0606030504020204" pitchFamily="34" charset="0"/>
                <a:cs typeface="Open Sans" panose="020B0606030504020204" pitchFamily="34" charset="0"/>
              </a:rPr>
              <a:t>Неутронно улавяне</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a:pPr algn="just">
                  <a:lnSpc>
                    <a:spcPct val="107000"/>
                  </a:lnSpc>
                  <a:spcBef>
                    <a:spcPts val="600"/>
                  </a:spcBef>
                  <a:spcAft>
                    <a:spcPts val="600"/>
                  </a:spcAft>
                </a:pPr>
                <a:r>
                  <a:rPr lang="bg-BG" sz="900" dirty="0">
                    <a:latin typeface="Open Sans" panose="020B0606030504020204" pitchFamily="34" charset="0"/>
                    <a:ea typeface="Open Sans" panose="020B0606030504020204" pitchFamily="34" charset="0"/>
                    <a:cs typeface="Open Sans" panose="020B0606030504020204" pitchFamily="34" charset="0"/>
                  </a:rPr>
                  <a:t>Ядрените реакции са физически процеси, при които </a:t>
                </a:r>
                <a:r>
                  <a:rPr lang="bg-BG" sz="900" b="1" dirty="0">
                    <a:latin typeface="Open Sans" panose="020B0606030504020204" pitchFamily="34" charset="0"/>
                    <a:ea typeface="Open Sans" panose="020B0606030504020204" pitchFamily="34" charset="0"/>
                    <a:cs typeface="Open Sans" panose="020B0606030504020204" pitchFamily="34" charset="0"/>
                  </a:rPr>
                  <a:t>два нуклида</a:t>
                </a:r>
                <a:r>
                  <a:rPr lang="bg-BG" sz="900" dirty="0">
                    <a:latin typeface="Open Sans" panose="020B0606030504020204" pitchFamily="34" charset="0"/>
                    <a:ea typeface="Open Sans" panose="020B0606030504020204" pitchFamily="34" charset="0"/>
                    <a:cs typeface="Open Sans" panose="020B0606030504020204" pitchFamily="34" charset="0"/>
                  </a:rPr>
                  <a:t> (атомни ядра) реагират или се сливат един с друг. Ядрена реакция от особено значение в ядрената астрофизика е улавянето на неутрони. Тук един от двата реагента е </a:t>
                </a:r>
                <a:r>
                  <a:rPr lang="bg-BG" sz="900" b="1" dirty="0">
                    <a:latin typeface="Open Sans" panose="020B0606030504020204" pitchFamily="34" charset="0"/>
                    <a:ea typeface="Open Sans" panose="020B0606030504020204" pitchFamily="34" charset="0"/>
                    <a:cs typeface="Open Sans" panose="020B0606030504020204" pitchFamily="34" charset="0"/>
                  </a:rPr>
                  <a:t>неутрон</a:t>
                </a:r>
                <a:r>
                  <a:rPr lang="bg-BG" sz="900" dirty="0">
                    <a:latin typeface="Open Sans" panose="020B0606030504020204" pitchFamily="34" charset="0"/>
                    <a:ea typeface="Open Sans" panose="020B0606030504020204" pitchFamily="34" charset="0"/>
                    <a:cs typeface="Open Sans" panose="020B0606030504020204" pitchFamily="34" charset="0"/>
                  </a:rPr>
                  <a:t>. Пример за улавяне на неутрони е следната реакция с естествено злато (</a:t>
                </a:r>
                <a:r>
                  <a:rPr lang="en-GB" sz="900" dirty="0">
                    <a:latin typeface="Open Sans" panose="020B0606030504020204" pitchFamily="34" charset="0"/>
                    <a:ea typeface="Open Sans" panose="020B0606030504020204" pitchFamily="34" charset="0"/>
                    <a:cs typeface="Open Sans" panose="020B0606030504020204" pitchFamily="34" charset="0"/>
                  </a:rPr>
                  <a:t>Au-197):</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197</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0</m:t>
                          </m:r>
                        </m:sub>
                        <m:sup>
                          <m:r>
                            <a:rPr lang="de-DE" sz="900" i="0">
                              <a:latin typeface="Cambria Math" panose="02040503050406030204" pitchFamily="18" charset="0"/>
                              <a:ea typeface="Cambria Math" panose="02040503050406030204" pitchFamily="18" charset="0"/>
                            </a:rPr>
                            <m:t>1</m:t>
                          </m:r>
                        </m:sup>
                        <m:e>
                          <m:r>
                            <m:rPr>
                              <m:sty m:val="p"/>
                            </m:rPr>
                            <a:rPr lang="de-DE" sz="900" i="0">
                              <a:latin typeface="Cambria Math" panose="02040503050406030204" pitchFamily="18" charset="0"/>
                              <a:ea typeface="Cambria Math" panose="02040503050406030204" pitchFamily="18" charset="0"/>
                            </a:rPr>
                            <m:t>n</m:t>
                          </m:r>
                        </m:e>
                      </m:sPre>
                      <m:r>
                        <a:rPr lang="de-DE" sz="900" i="0">
                          <a:latin typeface="Cambria Math" panose="02040503050406030204" pitchFamily="18" charset="0"/>
                          <a:ea typeface="Cambria Math" panose="02040503050406030204" pitchFamily="18" charset="0"/>
                        </a:rPr>
                        <m:t>→</m:t>
                      </m:r>
                      <m:sPre>
                        <m:sPrePr>
                          <m:ctrlPr>
                            <a:rPr lang="de-DE" sz="900" i="1">
                              <a:latin typeface="Cambria Math" panose="02040503050406030204" pitchFamily="18" charset="0"/>
                              <a:ea typeface="Cambria Math" panose="02040503050406030204" pitchFamily="18" charset="0"/>
                            </a:rPr>
                          </m:ctrlPr>
                        </m:sPrePr>
                        <m:sub>
                          <m:r>
                            <a:rPr lang="de-DE" sz="900" i="0">
                              <a:latin typeface="Cambria Math" panose="02040503050406030204" pitchFamily="18" charset="0"/>
                              <a:ea typeface="Cambria Math" panose="02040503050406030204" pitchFamily="18" charset="0"/>
                            </a:rPr>
                            <m:t>79</m:t>
                          </m:r>
                        </m:sub>
                        <m:sup>
                          <m:r>
                            <a:rPr lang="de-DE" sz="900" i="0">
                              <a:latin typeface="Cambria Math" panose="02040503050406030204" pitchFamily="18" charset="0"/>
                              <a:ea typeface="Cambria Math" panose="02040503050406030204" pitchFamily="18" charset="0"/>
                            </a:rPr>
                            <m:t>198</m:t>
                          </m:r>
                        </m:sup>
                        <m:e>
                          <m:r>
                            <m:rPr>
                              <m:sty m:val="p"/>
                            </m:rPr>
                            <a:rPr lang="de-DE" sz="900" i="0">
                              <a:latin typeface="Cambria Math" panose="02040503050406030204" pitchFamily="18" charset="0"/>
                              <a:ea typeface="Cambria Math" panose="02040503050406030204" pitchFamily="18" charset="0"/>
                            </a:rPr>
                            <m:t>Au</m:t>
                          </m:r>
                        </m:e>
                      </m:sPre>
                      <m:r>
                        <a:rPr lang="de-DE" sz="900" i="0">
                          <a:latin typeface="Cambria Math" panose="02040503050406030204" pitchFamily="18" charset="0"/>
                          <a:ea typeface="Cambria Math" panose="02040503050406030204" pitchFamily="18" charset="0"/>
                        </a:rPr>
                        <m:t>+</m:t>
                      </m:r>
                      <m:r>
                        <m:rPr>
                          <m:sty m:val="p"/>
                        </m:rPr>
                        <a:rPr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600"/>
                  </a:spcAft>
                </a:pPr>
                <a:r>
                  <a:rPr lang="bg-BG" sz="900" dirty="0">
                    <a:latin typeface="Open Sans" panose="020B0606030504020204" pitchFamily="34" charset="0"/>
                    <a:ea typeface="Open Sans" panose="020B0606030504020204" pitchFamily="34" charset="0"/>
                    <a:cs typeface="Open Sans" panose="020B0606030504020204" pitchFamily="34" charset="0"/>
                  </a:rPr>
                  <a:t>Нуклидът </a:t>
                </a:r>
                <a:r>
                  <a:rPr lang="en-GB" sz="900" dirty="0">
                    <a:latin typeface="Open Sans" panose="020B0606030504020204" pitchFamily="34" charset="0"/>
                    <a:ea typeface="Open Sans" panose="020B0606030504020204" pitchFamily="34" charset="0"/>
                    <a:cs typeface="Open Sans" panose="020B0606030504020204" pitchFamily="34" charset="0"/>
                  </a:rPr>
                  <a:t>Au-197 </a:t>
                </a:r>
                <a:r>
                  <a:rPr lang="bg-BG" sz="900" dirty="0">
                    <a:latin typeface="Open Sans" panose="020B0606030504020204" pitchFamily="34" charset="0"/>
                    <a:ea typeface="Open Sans" panose="020B0606030504020204" pitchFamily="34" charset="0"/>
                    <a:cs typeface="Open Sans" panose="020B0606030504020204" pitchFamily="34" charset="0"/>
                  </a:rPr>
                  <a:t>абсорбира неутрон, създавайки нов изотоп. Този изотоп </a:t>
                </a:r>
                <a:r>
                  <a:rPr lang="en-GB" sz="900" dirty="0">
                    <a:latin typeface="Open Sans" panose="020B0606030504020204" pitchFamily="34" charset="0"/>
                    <a:ea typeface="Open Sans" panose="020B0606030504020204" pitchFamily="34" charset="0"/>
                    <a:cs typeface="Open Sans" panose="020B0606030504020204" pitchFamily="34" charset="0"/>
                  </a:rPr>
                  <a:t>Au-198 </a:t>
                </a:r>
                <a:r>
                  <a:rPr lang="bg-BG" sz="900" dirty="0">
                    <a:latin typeface="Open Sans" panose="020B0606030504020204" pitchFamily="34" charset="0"/>
                    <a:ea typeface="Open Sans" panose="020B0606030504020204" pitchFamily="34" charset="0"/>
                    <a:cs typeface="Open Sans" panose="020B0606030504020204" pitchFamily="34" charset="0"/>
                  </a:rPr>
                  <a:t>е в силно възбудено състояние и излъчва енергия под формата на гама квант (= </a:t>
                </a:r>
                <a:r>
                  <a:rPr lang="bg-BG" sz="900" b="1" dirty="0">
                    <a:latin typeface="Open Sans" panose="020B0606030504020204" pitchFamily="34" charset="0"/>
                    <a:ea typeface="Open Sans" panose="020B0606030504020204" pitchFamily="34" charset="0"/>
                    <a:cs typeface="Open Sans" panose="020B0606030504020204" pitchFamily="34" charset="0"/>
                  </a:rPr>
                  <a:t>фотон</a:t>
                </a:r>
                <a:r>
                  <a:rPr lang="bg-BG" sz="900" dirty="0">
                    <a:latin typeface="Open Sans" panose="020B0606030504020204" pitchFamily="34" charset="0"/>
                    <a:ea typeface="Open Sans" panose="020B0606030504020204" pitchFamily="34" charset="0"/>
                    <a:cs typeface="Open Sans" panose="020B0606030504020204" pitchFamily="34" charset="0"/>
                  </a:rPr>
                  <a:t>, </a:t>
                </a:r>
                <a:r>
                  <a:rPr lang="el-GR" sz="900" dirty="0">
                    <a:latin typeface="Open Sans" panose="020B0606030504020204" pitchFamily="34" charset="0"/>
                    <a:ea typeface="Open Sans" panose="020B0606030504020204" pitchFamily="34" charset="0"/>
                    <a:cs typeface="Open Sans" panose="020B0606030504020204" pitchFamily="34" charset="0"/>
                  </a:rPr>
                  <a:t>γ). </a:t>
                </a:r>
                <a:r>
                  <a:rPr lang="bg-BG" sz="900" dirty="0">
                    <a:latin typeface="Open Sans" panose="020B0606030504020204" pitchFamily="34" charset="0"/>
                    <a:ea typeface="Open Sans" panose="020B0606030504020204" pitchFamily="34" charset="0"/>
                    <a:cs typeface="Open Sans" panose="020B0606030504020204" pitchFamily="34" charset="0"/>
                  </a:rPr>
                  <a:t>Ядрените реакции обикновено изискват добавяне на енергия, за да е възможна реакцията. За разлика от други ядрени реакции улавянето на неутрони е възможно при много ниски кинетични енергии на неутрона. Може също да се изчисли освободената енергия ∆𝐸 при ядрен синтез като улавяне на неутрони</a:t>
                </a:r>
                <a:r>
                  <a:rPr lang="en-GB"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lang="de-DE" sz="900" b="0" i="0" smtClean="0">
                          <a:latin typeface="Cambria Math" panose="02040503050406030204" pitchFamily="18" charset="0"/>
                          <a:ea typeface="Cambria Math" panose="02040503050406030204" pitchFamily="18" charset="0"/>
                        </a:rPr>
                        <m:t>Rest</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Energy</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Parent</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Nuclide</m:t>
                      </m:r>
                      <m:r>
                        <a:rPr lang="de-DE" sz="900" i="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Energy</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Neutron</m:t>
                      </m:r>
                      <m:r>
                        <a:rPr lang="de-DE" sz="900" b="0" i="0" smtClean="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Rest</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Energy</m:t>
                      </m:r>
                      <m:r>
                        <a:rPr lang="de-DE" sz="90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Daughter</m:t>
                      </m:r>
                      <m:r>
                        <a:rPr lang="de-DE" sz="900">
                          <a:latin typeface="Cambria Math" panose="02040503050406030204" pitchFamily="18" charset="0"/>
                          <a:ea typeface="Cambria Math" panose="02040503050406030204" pitchFamily="18" charset="0"/>
                        </a:rPr>
                        <m:t> </m:t>
                      </m:r>
                      <m:r>
                        <m:rPr>
                          <m:sty m:val="p"/>
                        </m:rPr>
                        <a:rPr lang="de-DE" sz="900">
                          <a:latin typeface="Cambria Math" panose="02040503050406030204" pitchFamily="18" charset="0"/>
                          <a:ea typeface="Cambria Math" panose="02040503050406030204" pitchFamily="18" charset="0"/>
                        </a:rPr>
                        <m:t>Nuclide</m:t>
                      </m:r>
                      <m:r>
                        <a:rPr lang="de-DE" sz="900" b="0" i="0" smtClean="0">
                          <a:latin typeface="Cambria Math" panose="02040503050406030204" pitchFamily="18" charset="0"/>
                          <a:ea typeface="Cambria Math" panose="02040503050406030204" pitchFamily="18" charset="0"/>
                        </a:rPr>
                        <m:t>+</m:t>
                      </m:r>
                      <m:r>
                        <m:rPr>
                          <m:sty m:val="p"/>
                        </m:rPr>
                        <a:rPr lang="de-DE" sz="900" b="0" i="0" smtClean="0">
                          <a:latin typeface="Cambria Math" panose="02040503050406030204" pitchFamily="18" charset="0"/>
                          <a:ea typeface="Cambria Math" panose="02040503050406030204" pitchFamily="18" charset="0"/>
                        </a:rPr>
                        <m:t>released</m:t>
                      </m:r>
                      <m:r>
                        <a:rPr lang="de-DE" sz="900" b="0" i="0" smtClean="0">
                          <a:latin typeface="Cambria Math" panose="02040503050406030204" pitchFamily="18" charset="0"/>
                          <a:ea typeface="Cambria Math" panose="02040503050406030204" pitchFamily="18" charset="0"/>
                        </a:rPr>
                        <m:t> </m:t>
                      </m:r>
                      <m:r>
                        <m:rPr>
                          <m:sty m:val="p"/>
                        </m:rPr>
                        <a:rPr lang="de-DE" sz="900" b="0" i="0" smtClean="0">
                          <a:latin typeface="Cambria Math" panose="02040503050406030204" pitchFamily="18" charset="0"/>
                          <a:ea typeface="Cambria Math" panose="02040503050406030204" pitchFamily="18" charset="0"/>
                        </a:rPr>
                        <m:t>Energy</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pPr>
                <a:r>
                  <a:rPr lang="bg-BG" sz="900" dirty="0">
                    <a:latin typeface="Open Sans" panose="020B0606030504020204" pitchFamily="34" charset="0"/>
                    <a:ea typeface="Open Sans" panose="020B0606030504020204" pitchFamily="34" charset="0"/>
                    <a:cs typeface="Open Sans" panose="020B0606030504020204" pitchFamily="34" charset="0"/>
                  </a:rPr>
                  <a:t>Или като формула</a:t>
                </a:r>
                <a:r>
                  <a:rPr lang="de-DE"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X</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n</m:t>
                          </m:r>
                        </m:e>
                      </m:d>
                      <m:r>
                        <a:rPr lang="de-DE" sz="900">
                          <a:latin typeface="Cambria Math" panose="02040503050406030204" pitchFamily="18" charset="0"/>
                          <a:ea typeface="Cambria Math" panose="02040503050406030204" pitchFamily="18" charset="0"/>
                        </a:rPr>
                        <m:t>=</m:t>
                      </m:r>
                      <m:sSub>
                        <m:sSubPr>
                          <m:ctrlPr>
                            <a:rPr lang="de-DE" sz="900" i="1">
                              <a:latin typeface="Cambria Math" panose="02040503050406030204" pitchFamily="18" charset="0"/>
                              <a:ea typeface="Cambria Math" panose="02040503050406030204" pitchFamily="18" charset="0"/>
                            </a:rPr>
                          </m:ctrlPr>
                        </m:sSubPr>
                        <m:e>
                          <m:r>
                            <m:rPr>
                              <m:sty m:val="p"/>
                            </m:rPr>
                            <a:rPr lang="de-DE" sz="900">
                              <a:latin typeface="Cambria Math" panose="02040503050406030204" pitchFamily="18" charset="0"/>
                              <a:ea typeface="Cambria Math" panose="02040503050406030204" pitchFamily="18" charset="0"/>
                            </a:rPr>
                            <m:t>E</m:t>
                          </m:r>
                        </m:e>
                        <m:sub>
                          <m:r>
                            <a:rPr lang="de-DE" sz="900">
                              <a:latin typeface="Cambria Math" panose="02040503050406030204" pitchFamily="18" charset="0"/>
                              <a:ea typeface="Cambria Math" panose="02040503050406030204" pitchFamily="18" charset="0"/>
                            </a:rPr>
                            <m:t>0</m:t>
                          </m:r>
                        </m:sub>
                      </m:sSub>
                      <m:d>
                        <m:dPr>
                          <m:ctrlPr>
                            <a:rPr lang="de-DE" sz="900" i="1">
                              <a:latin typeface="Cambria Math" panose="02040503050406030204" pitchFamily="18" charset="0"/>
                              <a:ea typeface="Cambria Math" panose="02040503050406030204" pitchFamily="18" charset="0"/>
                            </a:rPr>
                          </m:ctrlPr>
                        </m:dPr>
                        <m:e>
                          <m:r>
                            <m:rPr>
                              <m:sty m:val="p"/>
                            </m:rPr>
                            <a:rPr lang="de-DE" sz="900">
                              <a:latin typeface="Cambria Math" panose="02040503050406030204" pitchFamily="18" charset="0"/>
                              <a:ea typeface="Cambria Math" panose="02040503050406030204" pitchFamily="18" charset="0"/>
                            </a:rPr>
                            <m:t>Y</m:t>
                          </m:r>
                        </m:e>
                      </m:d>
                      <m:r>
                        <a:rPr lang="de-DE" sz="900">
                          <a:latin typeface="Cambria Math" panose="02040503050406030204" pitchFamily="18" charset="0"/>
                          <a:ea typeface="Cambria Math" panose="02040503050406030204" pitchFamily="18" charset="0"/>
                        </a:rPr>
                        <m:t>+∆</m:t>
                      </m:r>
                      <m:r>
                        <m:rPr>
                          <m:sty m:val="p"/>
                        </m:rPr>
                        <a:rPr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US">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445000" y="3119951"/>
            <a:ext cx="1938000" cy="1427665"/>
            <a:chOff x="622593" y="6674251"/>
            <a:chExt cx="2524338" cy="1427665"/>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622593" y="6903994"/>
                  <a:ext cx="2524338" cy="1145635"/>
                </a:xfrm>
                <a:prstGeom prst="rect">
                  <a:avLst/>
                </a:prstGeom>
                <a:grpFill/>
              </p:spPr>
              <p:txBody>
                <a:bodyPr wrap="square" numCol="1" spcCol="108000" rtlCol="0">
                  <a:spAutoFit/>
                </a:bodyPr>
                <a:lstStyle/>
                <a:p>
                  <a:pPr marL="177800" lvl="0" indent="-177800">
                    <a:lnSpc>
                      <a:spcPct val="107000"/>
                    </a:lnSpc>
                    <a:spcAft>
                      <a:spcPts val="300"/>
                    </a:spcAft>
                    <a:buFont typeface="Wingdings" panose="05000000000000000000" pitchFamily="2" charset="2"/>
                    <a:buChar char="ü"/>
                  </a:pPr>
                  <a:r>
                    <a:rPr lang="bg-BG" sz="900" dirty="0">
                      <a:latin typeface="Cambria Math" panose="02040503050406030204" pitchFamily="18" charset="0"/>
                      <a:ea typeface="Cambria Math" panose="02040503050406030204" pitchFamily="18" charset="0"/>
                      <a:cs typeface="Open Sans" panose="020B0606030504020204" pitchFamily="34" charset="0"/>
                    </a:rPr>
                    <a:t>Общо обозначение </a:t>
                  </a:r>
                  <a:endParaRPr lang="bg-BG" sz="900" b="0" i="0" dirty="0">
                    <a:latin typeface="Cambria Math" panose="02040503050406030204" pitchFamily="18" charset="0"/>
                    <a:ea typeface="Cambria Math" panose="02040503050406030204" pitchFamily="18" charset="0"/>
                  </a:endParaRPr>
                </a:p>
                <a:p>
                  <a:pPr lvl="0">
                    <a:lnSpc>
                      <a:spcPct val="107000"/>
                    </a:lnSpc>
                    <a:spcAft>
                      <a:spcPts val="300"/>
                    </a:spcAft>
                  </a:pPr>
                  <a14:m>
                    <m:oMathPara xmlns:m="http://schemas.openxmlformats.org/officeDocument/2006/math">
                      <m:oMathParaPr>
                        <m:jc m:val="centerGroup"/>
                      </m:oMathParaPr>
                      <m:oMath xmlns:m="http://schemas.openxmlformats.org/officeDocument/2006/math">
                        <m:sPre>
                          <m:sPrePr>
                            <m:ctrlPr>
                              <a:rPr lang="de-DE" sz="900" b="1" i="1" smtClean="0">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𝐙</m:t>
                            </m:r>
                          </m:sub>
                          <m:sup>
                            <m:r>
                              <a:rPr lang="de-DE" sz="900" b="1" i="0">
                                <a:latin typeface="Cambria Math" panose="02040503050406030204" pitchFamily="18" charset="0"/>
                                <a:ea typeface="Cambria Math" panose="02040503050406030204" pitchFamily="18" charset="0"/>
                              </a:rPr>
                              <m:t>𝐀</m:t>
                            </m:r>
                          </m:sup>
                          <m:e>
                            <m:r>
                              <a:rPr lang="de-DE" sz="900" b="1" i="0">
                                <a:latin typeface="Cambria Math" panose="02040503050406030204" pitchFamily="18" charset="0"/>
                                <a:ea typeface="Cambria Math" panose="02040503050406030204" pitchFamily="18" charset="0"/>
                              </a:rPr>
                              <m:t>𝐗</m:t>
                            </m:r>
                          </m:e>
                        </m:sPre>
                        <m:r>
                          <a:rPr lang="de-DE" sz="900" b="1" i="0">
                            <a:latin typeface="Cambria Math" panose="02040503050406030204" pitchFamily="18" charset="0"/>
                            <a:ea typeface="Cambria Math" panose="02040503050406030204" pitchFamily="18" charset="0"/>
                          </a:rPr>
                          <m:t>+</m:t>
                        </m:r>
                        <m:sPre>
                          <m:sPrePr>
                            <m:ctrlPr>
                              <a:rPr lang="de-DE" sz="900" b="1" i="1">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𝟎</m:t>
                            </m:r>
                          </m:sub>
                          <m:sup>
                            <m:r>
                              <a:rPr lang="de-DE" sz="900" b="1" i="0">
                                <a:latin typeface="Cambria Math" panose="02040503050406030204" pitchFamily="18" charset="0"/>
                                <a:ea typeface="Cambria Math" panose="02040503050406030204" pitchFamily="18" charset="0"/>
                              </a:rPr>
                              <m:t>𝟏</m:t>
                            </m:r>
                          </m:sup>
                          <m:e>
                            <m:r>
                              <a:rPr lang="de-DE" sz="900" b="1" i="0">
                                <a:latin typeface="Cambria Math" panose="02040503050406030204" pitchFamily="18" charset="0"/>
                                <a:ea typeface="Cambria Math" panose="02040503050406030204" pitchFamily="18" charset="0"/>
                              </a:rPr>
                              <m:t>𝐧</m:t>
                            </m:r>
                          </m:e>
                        </m:sPre>
                        <m:r>
                          <a:rPr lang="de-DE" sz="900" b="1" i="0">
                            <a:latin typeface="Cambria Math" panose="02040503050406030204" pitchFamily="18" charset="0"/>
                            <a:ea typeface="Cambria Math" panose="02040503050406030204" pitchFamily="18" charset="0"/>
                          </a:rPr>
                          <m:t>→</m:t>
                        </m:r>
                        <m:sPre>
                          <m:sPrePr>
                            <m:ctrlPr>
                              <a:rPr lang="de-DE" sz="900" b="1" i="1">
                                <a:latin typeface="Cambria Math" panose="02040503050406030204" pitchFamily="18" charset="0"/>
                                <a:ea typeface="Cambria Math" panose="02040503050406030204" pitchFamily="18" charset="0"/>
                              </a:rPr>
                            </m:ctrlPr>
                          </m:sPrePr>
                          <m:sub>
                            <m:r>
                              <a:rPr lang="de-DE" sz="900" b="1" i="0">
                                <a:latin typeface="Cambria Math" panose="02040503050406030204" pitchFamily="18" charset="0"/>
                                <a:ea typeface="Cambria Math" panose="02040503050406030204" pitchFamily="18" charset="0"/>
                              </a:rPr>
                              <m:t>𝐙</m:t>
                            </m:r>
                          </m:sub>
                          <m:sup>
                            <m:r>
                              <a:rPr lang="de-DE" sz="900" b="1" i="0">
                                <a:latin typeface="Cambria Math" panose="02040503050406030204" pitchFamily="18" charset="0"/>
                                <a:ea typeface="Cambria Math" panose="02040503050406030204" pitchFamily="18" charset="0"/>
                              </a:rPr>
                              <m:t>𝐀</m:t>
                            </m:r>
                            <m:r>
                              <a:rPr lang="de-DE" sz="900" b="1" i="0">
                                <a:latin typeface="Cambria Math" panose="02040503050406030204" pitchFamily="18" charset="0"/>
                                <a:ea typeface="Cambria Math" panose="02040503050406030204" pitchFamily="18" charset="0"/>
                              </a:rPr>
                              <m:t>+</m:t>
                            </m:r>
                            <m:r>
                              <a:rPr lang="de-DE" sz="900" b="1" i="0">
                                <a:latin typeface="Cambria Math" panose="02040503050406030204" pitchFamily="18" charset="0"/>
                                <a:ea typeface="Cambria Math" panose="02040503050406030204" pitchFamily="18" charset="0"/>
                              </a:rPr>
                              <m:t>𝟏</m:t>
                            </m:r>
                          </m:sup>
                          <m:e>
                            <m:r>
                              <a:rPr lang="de-DE" sz="900" b="1" i="0">
                                <a:latin typeface="Cambria Math" panose="02040503050406030204" pitchFamily="18" charset="0"/>
                                <a:ea typeface="Cambria Math" panose="02040503050406030204" pitchFamily="18" charset="0"/>
                              </a:rPr>
                              <m:t>𝐘</m:t>
                            </m:r>
                          </m:e>
                        </m:sPre>
                        <m:r>
                          <a:rPr lang="de-DE" sz="900" b="1" i="0">
                            <a:latin typeface="Cambria Math" panose="02040503050406030204" pitchFamily="18" charset="0"/>
                            <a:ea typeface="Cambria Math" panose="02040503050406030204" pitchFamily="18" charset="0"/>
                          </a:rPr>
                          <m:t>+</m:t>
                        </m:r>
                        <m:r>
                          <a:rPr lang="de-DE" sz="900" b="1" i="0">
                            <a:latin typeface="Cambria Math" panose="02040503050406030204" pitchFamily="18" charset="0"/>
                            <a:ea typeface="Cambria Math" panose="02040503050406030204" pitchFamily="18" charset="0"/>
                          </a:rPr>
                          <m:t>𝛄</m:t>
                        </m:r>
                      </m:oMath>
                    </m:oMathPara>
                  </a14:m>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Случва се при</a:t>
                  </a:r>
                  <a:r>
                    <a:rPr lang="de-DE" sz="900" dirty="0">
                      <a:effectLst/>
                      <a:latin typeface="Cambria Math" panose="02040503050406030204" pitchFamily="18" charset="0"/>
                      <a:ea typeface="Cambria Math" panose="02040503050406030204" pitchFamily="18" charset="0"/>
                      <a:cs typeface="Open Sans" panose="020B0606030504020204" pitchFamily="34" charset="0"/>
                    </a:rPr>
                    <a:t>:</a:t>
                  </a:r>
                  <a:br>
                    <a:rPr lang="de-DE" sz="900" dirty="0">
                      <a:effectLst/>
                      <a:latin typeface="Cambria Math" panose="02040503050406030204" pitchFamily="18" charset="0"/>
                      <a:ea typeface="Cambria Math" panose="02040503050406030204" pitchFamily="18" charset="0"/>
                      <a:cs typeface="Open Sans" panose="020B0606030504020204" pitchFamily="34" charset="0"/>
                    </a:rPr>
                  </a:br>
                  <a:r>
                    <a:rPr lang="bg-BG" sz="900" b="1" dirty="0">
                      <a:latin typeface="Cambria Math" panose="02040503050406030204" pitchFamily="18" charset="0"/>
                      <a:ea typeface="Cambria Math" panose="02040503050406030204" pitchFamily="18" charset="0"/>
                      <a:cs typeface="Open Sans" panose="020B0606030504020204" pitchFamily="34" charset="0"/>
                    </a:rPr>
                    <a:t>с</a:t>
                  </a:r>
                  <a:r>
                    <a:rPr lang="bg-BG" sz="900" b="1" dirty="0">
                      <a:effectLst/>
                      <a:latin typeface="Cambria Math" panose="02040503050406030204" pitchFamily="18" charset="0"/>
                      <a:ea typeface="Cambria Math" panose="02040503050406030204" pitchFamily="18" charset="0"/>
                      <a:cs typeface="Open Sans" panose="020B0606030504020204" pitchFamily="34" charset="0"/>
                    </a:rPr>
                    <a:t>вободни неутрони</a:t>
                  </a:r>
                  <a:endParaRPr lang="de-DE" sz="900" b="1" dirty="0">
                    <a:effectLst/>
                    <a:latin typeface="Cambria Math" panose="02040503050406030204" pitchFamily="18" charset="0"/>
                    <a:ea typeface="Cambria Math" panose="02040503050406030204" pitchFamily="18" charset="0"/>
                    <a:cs typeface="Open Sans" panose="020B0606030504020204" pitchFamily="34" charset="0"/>
                  </a:endParaRPr>
                </a:p>
                <a:p>
                  <a:pPr marL="177800" lvl="0" indent="-177800">
                    <a:lnSpc>
                      <a:spcPct val="107000"/>
                    </a:lnSpc>
                    <a:spcAft>
                      <a:spcPts val="300"/>
                    </a:spcAft>
                    <a:buFont typeface="Wingdings" panose="05000000000000000000" pitchFamily="2" charset="2"/>
                    <a:buChar char="ü"/>
                  </a:pPr>
                  <a:r>
                    <a:rPr lang="bg-BG" sz="900" dirty="0">
                      <a:effectLst/>
                      <a:latin typeface="Cambria Math" panose="02040503050406030204" pitchFamily="18" charset="0"/>
                      <a:ea typeface="Cambria Math" panose="02040503050406030204" pitchFamily="18" charset="0"/>
                      <a:cs typeface="Open Sans" panose="020B0606030504020204" pitchFamily="34" charset="0"/>
                    </a:rPr>
                    <a:t>Излъчването освобождава</a:t>
                  </a:r>
                  <a:r>
                    <a:rPr lang="de-DE" sz="900" dirty="0">
                      <a:effectLst/>
                      <a:latin typeface="Cambria Math" panose="02040503050406030204" pitchFamily="18" charset="0"/>
                      <a:ea typeface="Cambria Math" panose="02040503050406030204" pitchFamily="18" charset="0"/>
                      <a:cs typeface="Open Sans" panose="020B0606030504020204" pitchFamily="34" charset="0"/>
                    </a:rPr>
                    <a:t>: </a:t>
                  </a:r>
                  <a:endParaRPr lang="bg-BG" sz="900" dirty="0">
                    <a:effectLst/>
                    <a:latin typeface="Cambria Math" panose="02040503050406030204" pitchFamily="18" charset="0"/>
                    <a:ea typeface="Cambria Math" panose="02040503050406030204" pitchFamily="18" charset="0"/>
                    <a:cs typeface="Open Sans" panose="020B0606030504020204" pitchFamily="34" charset="0"/>
                  </a:endParaRPr>
                </a:p>
                <a:p>
                  <a:pPr lvl="0">
                    <a:lnSpc>
                      <a:spcPct val="107000"/>
                    </a:lnSpc>
                    <a:spcAft>
                      <a:spcPts val="300"/>
                    </a:spcAft>
                  </a:pPr>
                  <a:r>
                    <a:rPr lang="bg-BG" sz="900" b="1" dirty="0">
                      <a:latin typeface="Cambria Math" panose="02040503050406030204" pitchFamily="18" charset="0"/>
                      <a:ea typeface="Cambria Math" panose="02040503050406030204" pitchFamily="18" charset="0"/>
                      <a:cs typeface="Open Sans" panose="020B0606030504020204" pitchFamily="34" charset="0"/>
                    </a:rPr>
                    <a:t>     фотони</a:t>
                  </a:r>
                  <a:endParaRPr lang="de-DE" sz="900" b="1" dirty="0">
                    <a:effectLst/>
                    <a:latin typeface="Cambria Math" panose="02040503050406030204" pitchFamily="18" charset="0"/>
                    <a:ea typeface="Cambria Math" panose="02040503050406030204" pitchFamily="18" charset="0"/>
                    <a:cs typeface="Open Sans" panose="020B0606030504020204" pitchFamily="34" charset="0"/>
                  </a:endParaRPr>
                </a:p>
              </p:txBody>
            </p:sp>
          </mc:Choice>
          <mc:Fallback xmlns="">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622593" y="6903994"/>
                  <a:ext cx="2524338" cy="1145635"/>
                </a:xfrm>
                <a:prstGeom prst="rect">
                  <a:avLst/>
                </a:prstGeom>
                <a:blipFill>
                  <a:blip r:embed="rId4"/>
                  <a:stretch>
                    <a:fillRect b="-532"/>
                  </a:stretch>
                </a:blipFill>
              </p:spPr>
              <p:txBody>
                <a:bodyPr/>
                <a:lstStyle/>
                <a:p>
                  <a:r>
                    <a:rPr lang="en-US">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bg-BG" sz="1000" b="1" dirty="0">
                  <a:latin typeface="Open Sans" panose="020B0606030504020204" pitchFamily="34" charset="0"/>
                  <a:ea typeface="Open Sans" panose="020B0606030504020204" pitchFamily="34" charset="0"/>
                  <a:cs typeface="Open Sans" panose="020B0606030504020204" pitchFamily="34" charset="0"/>
                </a:rPr>
                <a:t>Резюме</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10497" y="7432927"/>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Групова домашна работа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138773"/>
          </a:xfrm>
          <a:prstGeom prst="rect">
            <a:avLst/>
          </a:prstGeom>
          <a:noFill/>
        </p:spPr>
        <p:txBody>
          <a:bodyPr wrap="square" rtlCol="0">
            <a:spAutoFit/>
          </a:bodyPr>
          <a:lstStyle/>
          <a:p>
            <a:pPr marL="38100" lvl="1"/>
            <a:r>
              <a:rPr lang="bg-BG" sz="850" b="1" dirty="0">
                <a:effectLst/>
                <a:latin typeface="Open Sans" panose="020B0606030504020204" pitchFamily="34" charset="0"/>
                <a:ea typeface="Open Sans" panose="020B0606030504020204" pitchFamily="34" charset="0"/>
                <a:cs typeface="Open Sans" panose="020B0606030504020204" pitchFamily="34" charset="0"/>
              </a:rPr>
              <a:t>Какво да обясните</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Изберете произволен стабилен нуклид и напишете уравнението на реакцията за улавяне на неутрони. Използвайки го, обобщете накратко улавянето на неутрони и неговите свойства.</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Обяснете как да изчислите енергията, освободена при реакция на синтез.</a:t>
            </a:r>
          </a:p>
          <a:p>
            <a:pPr marL="209550" lvl="1" indent="-171450">
              <a:buFont typeface="Arial" panose="020B0604020202020204" pitchFamily="34" charset="0"/>
              <a:buChar char="•"/>
            </a:pPr>
            <a:r>
              <a:rPr lang="bg-BG" sz="850" b="1" dirty="0">
                <a:latin typeface="Open Sans" panose="020B0606030504020204" pitchFamily="34" charset="0"/>
                <a:ea typeface="Open Sans" panose="020B0606030504020204" pitchFamily="34" charset="0"/>
                <a:cs typeface="Open Sans" panose="020B0606030504020204" pitchFamily="34" charset="0"/>
              </a:rPr>
              <a:t>Какво трябва да знаете</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bg-BG" sz="850" dirty="0">
                <a:latin typeface="Open Sans" panose="020B0606030504020204" pitchFamily="34" charset="0"/>
                <a:ea typeface="Open Sans" panose="020B0606030504020204" pitchFamily="34" charset="0"/>
                <a:cs typeface="Open Sans" panose="020B0606030504020204" pitchFamily="34" charset="0"/>
              </a:rPr>
              <a:t>Защо улавянето на неутрони може да се случи при особено ниски кинетични енергии? Попитайте група 3 и разберете какъв е „Проблемът“ при ядрения синтез и какво представлява Кулоновата бариера.</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18049" y="8729829"/>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xmlns="">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xmlns="">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29263" y="4923419"/>
            <a:ext cx="5520542" cy="746358"/>
          </a:xfrm>
          <a:prstGeom prst="rect">
            <a:avLst/>
          </a:prstGeom>
          <a:noFill/>
        </p:spPr>
        <p:txBody>
          <a:bodyPr wrap="square" rtlCol="0">
            <a:spAutoFit/>
          </a:bodyPr>
          <a:lstStyle/>
          <a:p>
            <a:pPr marL="38100" lvl="1"/>
            <a:r>
              <a:rPr lang="bg-BG" sz="850" dirty="0">
                <a:latin typeface="Open Sans" panose="020B0606030504020204" pitchFamily="34" charset="0"/>
                <a:ea typeface="Open Sans" panose="020B0606030504020204" pitchFamily="34" charset="0"/>
                <a:cs typeface="Open Sans" panose="020B0606030504020204" pitchFamily="34" charset="0"/>
              </a:rPr>
              <a:t>Значителна част от ядрените отпадъци от ядрени реактори се произвеждат чрез улавяне на неутрони в ядрени реактори. В този процес оригиналното ядрено гориво (обикновено уран) реагира със свободни неутрони, за да произведе радиоактивни изотопи с още по-високи масови числа. Пример е улавянето на неутрони с </a:t>
            </a:r>
            <a:r>
              <a:rPr lang="en-GB" sz="850" b="1" dirty="0">
                <a:latin typeface="Open Sans" panose="020B0606030504020204" pitchFamily="34" charset="0"/>
                <a:ea typeface="Open Sans" panose="020B0606030504020204" pitchFamily="34" charset="0"/>
                <a:cs typeface="Open Sans" panose="020B0606030504020204" pitchFamily="34" charset="0"/>
              </a:rPr>
              <a:t>U-238</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изотоп на уран, който се среща в природата в малки количества).</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11"/>
              </a:rPr>
              <a:t>Creative Commons Attribution-</a:t>
            </a:r>
            <a:r>
              <a:rPr lang="en-GB" sz="600" dirty="0" err="1">
                <a:solidFill>
                  <a:schemeClr val="bg1"/>
                </a:solidFill>
                <a:hlinkClick r:id="rId11"/>
              </a:rPr>
              <a:t>ShareAlike</a:t>
            </a:r>
            <a:r>
              <a:rPr lang="en-GB" sz="600" dirty="0">
                <a:solidFill>
                  <a:schemeClr val="bg1"/>
                </a:solidFill>
                <a:hlinkClick r:id="rId11"/>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4" name="Titel 2">
            <a:extLst>
              <a:ext uri="{FF2B5EF4-FFF2-40B4-BE49-F238E27FC236}">
                <a16:creationId xmlns:a16="http://schemas.microsoft.com/office/drawing/2014/main" id="{71ABAF1B-617C-94F6-0EAA-095F920E083A}"/>
              </a:ext>
            </a:extLst>
          </p:cNvPr>
          <p:cNvSpPr>
            <a:spLocks noGrp="1"/>
          </p:cNvSpPr>
          <p:nvPr>
            <p:ph type="title"/>
          </p:nvPr>
        </p:nvSpPr>
        <p:spPr>
          <a:xfrm>
            <a:off x="618312" y="314788"/>
            <a:ext cx="5768201" cy="611241"/>
          </a:xfrm>
        </p:spPr>
        <p:txBody>
          <a:bodyPr/>
          <a:lstStyle/>
          <a:p>
            <a:r>
              <a:rPr lang="bg-BG" sz="2000" cap="none" dirty="0">
                <a:latin typeface="Open Sans" panose="020B0606030504020204" pitchFamily="34" charset="0"/>
                <a:ea typeface="Open Sans" panose="020B0606030504020204" pitchFamily="34" charset="0"/>
                <a:cs typeface="Open Sans" panose="020B0606030504020204" pitchFamily="34" charset="0"/>
              </a:rPr>
              <a:t>Група</a:t>
            </a:r>
            <a:r>
              <a:rPr lang="de-DE" sz="2000" cap="none" dirty="0">
                <a:latin typeface="Open Sans" panose="020B0606030504020204" pitchFamily="34" charset="0"/>
                <a:ea typeface="Open Sans" panose="020B0606030504020204" pitchFamily="34" charset="0"/>
                <a:cs typeface="Open Sans" panose="020B0606030504020204" pitchFamily="34" charset="0"/>
              </a:rPr>
              <a:t> IV : </a:t>
            </a:r>
            <a:r>
              <a:rPr lang="bg-BG" sz="2000" cap="none" dirty="0">
                <a:latin typeface="Open Sans" panose="020B0606030504020204" pitchFamily="34" charset="0"/>
                <a:ea typeface="Open Sans" panose="020B0606030504020204" pitchFamily="34" charset="0"/>
                <a:cs typeface="Open Sans" panose="020B0606030504020204" pitchFamily="34" charset="0"/>
              </a:rPr>
              <a:t>Улавяне на неутрони</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630014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Анализ на данните от реакцията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25511" y="1719131"/>
            <a:ext cx="5231040" cy="34338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15311"/>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a:t>
            </a:r>
            <a:r>
              <a:rPr lang="de-DE" sz="1100" b="1" dirty="0">
                <a:latin typeface="Open Sans" panose="020B0606030504020204" pitchFamily="34" charset="0"/>
                <a:ea typeface="Open Sans" panose="020B0606030504020204" pitchFamily="34" charset="0"/>
                <a:cs typeface="Open Sans" panose="020B0606030504020204" pitchFamily="34" charset="0"/>
              </a:rPr>
              <a:t> 1 | </a:t>
            </a:r>
            <a:r>
              <a:rPr lang="bg-BG" sz="1100" b="1" dirty="0">
                <a:latin typeface="Open Sans" panose="020B0606030504020204" pitchFamily="34" charset="0"/>
                <a:ea typeface="Open Sans" panose="020B0606030504020204" pitchFamily="34" charset="0"/>
                <a:cs typeface="Open Sans" panose="020B0606030504020204" pitchFamily="34" charset="0"/>
              </a:rPr>
              <a:t>Енергията на фотона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484748"/>
          </a:xfrm>
          <a:prstGeom prst="rect">
            <a:avLst/>
          </a:prstGeom>
          <a:noFill/>
        </p:spPr>
        <p:txBody>
          <a:bodyPr wrap="square" rtlCol="0">
            <a:spAutoFit/>
          </a:bodyPr>
          <a:lstStyle/>
          <a:p>
            <a:pPr marL="266700" lvl="1" indent="-228600" algn="jus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Нуклид </a:t>
            </a:r>
            <a:r>
              <a:rPr lang="en-GB" sz="850" b="1" dirty="0">
                <a:latin typeface="Open Sans" panose="020B0606030504020204" pitchFamily="34" charset="0"/>
                <a:ea typeface="Open Sans" panose="020B0606030504020204" pitchFamily="34" charset="0"/>
                <a:cs typeface="Open Sans" panose="020B0606030504020204" pitchFamily="34" charset="0"/>
              </a:rPr>
              <a:t>N-14</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в покой реагира с нуклид </a:t>
            </a:r>
            <a:r>
              <a:rPr lang="en-GB" sz="850" b="1" dirty="0">
                <a:latin typeface="Open Sans" panose="020B0606030504020204" pitchFamily="34" charset="0"/>
                <a:ea typeface="Open Sans" panose="020B0606030504020204" pitchFamily="34" charset="0"/>
                <a:cs typeface="Open Sans" panose="020B0606030504020204" pitchFamily="34" charset="0"/>
              </a:rPr>
              <a:t>He-4</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bg-BG" sz="850" dirty="0">
                <a:latin typeface="Open Sans" panose="020B0606030504020204" pitchFamily="34" charset="0"/>
                <a:ea typeface="Open Sans" panose="020B0606030504020204" pitchFamily="34" charset="0"/>
                <a:cs typeface="Open Sans" panose="020B0606030504020204" pitchFamily="34" charset="0"/>
              </a:rPr>
              <a:t>с кинетична енергия 𝐄_𝐤𝐢𝐧=𝟐 𝐌𝐞𝐕. Започва ядрен синтез, произвеждайки само един дъщерен нуклид. Напишете уравнението на реакцията и определете продуктите на реакцията.</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20" name="Rechteck: abgerundete Ecken 19">
            <a:extLst>
              <a:ext uri="{FF2B5EF4-FFF2-40B4-BE49-F238E27FC236}">
                <a16:creationId xmlns:a16="http://schemas.microsoft.com/office/drawing/2014/main" id="{2347E96D-2CE9-4B85-B09C-12C1E709C1A6}"/>
              </a:ext>
            </a:extLst>
          </p:cNvPr>
          <p:cNvSpPr/>
          <p:nvPr/>
        </p:nvSpPr>
        <p:spPr>
          <a:xfrm>
            <a:off x="925510" y="2847995"/>
            <a:ext cx="5221285" cy="85598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1" y="2078278"/>
            <a:ext cx="5538239" cy="623248"/>
          </a:xfrm>
          <a:prstGeom prst="rect">
            <a:avLst/>
          </a:prstGeom>
          <a:noFill/>
        </p:spPr>
        <p:txBody>
          <a:bodyPr wrap="square" rtlCol="0">
            <a:spAutoFit/>
          </a:bodyPr>
          <a:lstStyle/>
          <a:p>
            <a:pPr marL="266700" lvl="1" indent="-228600" algn="just">
              <a:buFont typeface="+mj-lt"/>
              <a:buAutoNum type="alphaLcParenR" startAt="2"/>
            </a:pPr>
            <a:r>
              <a:rPr lang="bg-BG" sz="850" dirty="0">
                <a:latin typeface="Open Sans" panose="020B0606030504020204" pitchFamily="34" charset="0"/>
                <a:ea typeface="Open Sans" panose="020B0606030504020204" pitchFamily="34" charset="0"/>
                <a:cs typeface="Open Sans" panose="020B0606030504020204" pitchFamily="34" charset="0"/>
              </a:rPr>
              <a:t>По време на реакцията се освобождава гама квант (фотон) с кинетична енергия. Изчислете кинетичната енергия на фотона, като използвате запазването на енергията и енергиите на покой на участващите реагенти (вижте нуклидната карта). За останалата енергия се прилага:</a:t>
            </a:r>
            <a:r>
              <a:rPr lang="de-DE" sz="900" dirty="0">
                <a:latin typeface="Source Sans Pro" panose="020B0503030403020204" pitchFamily="34" charset="0"/>
                <a:ea typeface="Source Sans Pro" panose="020B0503030403020204" pitchFamily="34" charset="0"/>
              </a:rPr>
              <a:t>		</a:t>
            </a:r>
            <a:endParaRPr lang="de-DE" sz="900" i="1" dirty="0">
              <a:latin typeface="Source Sans Pro" panose="020B0503030403020204" pitchFamily="34" charset="0"/>
              <a:ea typeface="Source Sans Pro" panose="020B0503030403020204" pitchFamily="34" charset="0"/>
            </a:endParaRPr>
          </a:p>
        </p:txBody>
      </p:sp>
      <p:sp>
        <p:nvSpPr>
          <p:cNvPr id="22" name="Rechteck: abgerundete Ecken 21">
            <a:extLst>
              <a:ext uri="{FF2B5EF4-FFF2-40B4-BE49-F238E27FC236}">
                <a16:creationId xmlns:a16="http://schemas.microsoft.com/office/drawing/2014/main" id="{DB8A9231-4935-4EBC-9AC4-41383BEF0BE2}"/>
              </a:ext>
            </a:extLst>
          </p:cNvPr>
          <p:cNvSpPr/>
          <p:nvPr/>
        </p:nvSpPr>
        <p:spPr>
          <a:xfrm>
            <a:off x="925512" y="4100973"/>
            <a:ext cx="5221284" cy="52244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743030"/>
            <a:ext cx="5538239" cy="353943"/>
          </a:xfrm>
          <a:prstGeom prst="rect">
            <a:avLst/>
          </a:prstGeom>
          <a:noFill/>
        </p:spPr>
        <p:txBody>
          <a:bodyPr wrap="square" rtlCol="0">
            <a:spAutoFit/>
          </a:bodyPr>
          <a:lstStyle/>
          <a:p>
            <a:pPr marL="266700" lvl="1" indent="-228600" algn="just">
              <a:buFont typeface="+mj-lt"/>
              <a:buAutoNum type="alphaLcParenR" startAt="3"/>
            </a:pPr>
            <a:r>
              <a:rPr lang="bg-BG" sz="850" dirty="0">
                <a:latin typeface="Open Sans" panose="020B0606030504020204" pitchFamily="34" charset="0"/>
                <a:ea typeface="Open Sans" panose="020B0606030504020204" pitchFamily="34" charset="0"/>
                <a:cs typeface="Open Sans" panose="020B0606030504020204" pitchFamily="34" charset="0"/>
              </a:rPr>
              <a:t>Какви допускания трябва да направите, за да изчислите енергията на фотона в 1</a:t>
            </a:r>
            <a:r>
              <a:rPr lang="en-GB" sz="850" dirty="0">
                <a:latin typeface="Open Sans" panose="020B0606030504020204" pitchFamily="34" charset="0"/>
                <a:ea typeface="Open Sans" panose="020B0606030504020204" pitchFamily="34" charset="0"/>
                <a:cs typeface="Open Sans" panose="020B0606030504020204" pitchFamily="34" charset="0"/>
              </a:rPr>
              <a:t>b? </a:t>
            </a:r>
            <a:r>
              <a:rPr lang="bg-BG" sz="850" dirty="0">
                <a:latin typeface="Open Sans" panose="020B0606030504020204" pitchFamily="34" charset="0"/>
                <a:ea typeface="Open Sans" panose="020B0606030504020204" pitchFamily="34" charset="0"/>
                <a:cs typeface="Open Sans" panose="020B0606030504020204" pitchFamily="34" charset="0"/>
              </a:rPr>
              <a:t>Изчислената енергия ли е единствената възможна кинетична енергия, която фотонът има?</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709190"/>
            <a:ext cx="5409751" cy="261610"/>
          </a:xfrm>
          <a:prstGeom prst="rect">
            <a:avLst/>
          </a:prstGeom>
          <a:noFill/>
        </p:spPr>
        <p:txBody>
          <a:bodyPr wrap="square" rtlCol="0">
            <a:spAutoFit/>
          </a:bodyPr>
          <a:lstStyle/>
          <a:p>
            <a:pPr algn="just"/>
            <a:r>
              <a:rPr lang="bg-BG" sz="1100" b="1" dirty="0">
                <a:latin typeface="Open Sans" panose="020B0606030504020204" pitchFamily="34" charset="0"/>
                <a:ea typeface="Open Sans" panose="020B0606030504020204" pitchFamily="34" charset="0"/>
                <a:cs typeface="Open Sans" panose="020B0606030504020204" pitchFamily="34" charset="0"/>
              </a:rPr>
              <a:t>Задача </a:t>
            </a:r>
            <a:r>
              <a:rPr lang="de-DE" sz="1100" b="1" dirty="0">
                <a:latin typeface="Open Sans" panose="020B0606030504020204" pitchFamily="34" charset="0"/>
                <a:ea typeface="Open Sans" panose="020B0606030504020204" pitchFamily="34" charset="0"/>
                <a:cs typeface="Open Sans" panose="020B0606030504020204" pitchFamily="34" charset="0"/>
              </a:rPr>
              <a:t>2 | </a:t>
            </a:r>
            <a:r>
              <a:rPr lang="bg-BG" sz="1100" b="1" dirty="0">
                <a:latin typeface="Open Sans" panose="020B0606030504020204" pitchFamily="34" charset="0"/>
                <a:ea typeface="Open Sans" panose="020B0606030504020204" pitchFamily="34" charset="0"/>
                <a:cs typeface="Open Sans" panose="020B0606030504020204" pitchFamily="34" charset="0"/>
              </a:rPr>
              <a:t>Енергетични нива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6" name="Textfeld 25">
            <a:extLst>
              <a:ext uri="{FF2B5EF4-FFF2-40B4-BE49-F238E27FC236}">
                <a16:creationId xmlns:a16="http://schemas.microsoft.com/office/drawing/2014/main" id="{D79D62FE-0BAB-4BE1-A866-5853F165A1C6}"/>
              </a:ext>
            </a:extLst>
          </p:cNvPr>
          <p:cNvSpPr txBox="1"/>
          <p:nvPr/>
        </p:nvSpPr>
        <p:spPr>
          <a:xfrm>
            <a:off x="552450" y="4925701"/>
            <a:ext cx="5676900" cy="484748"/>
          </a:xfrm>
          <a:prstGeom prst="rect">
            <a:avLst/>
          </a:prstGeom>
          <a:noFill/>
        </p:spPr>
        <p:txBody>
          <a:bodyPr wrap="square" rtlCol="0">
            <a:spAutoFit/>
          </a:bodyPr>
          <a:lstStyle/>
          <a:p>
            <a:pPr marL="38100" lvl="1" algn="just"/>
            <a:r>
              <a:rPr lang="bg-BG" sz="850" dirty="0">
                <a:latin typeface="Open Sans" panose="020B0606030504020204" pitchFamily="34" charset="0"/>
                <a:ea typeface="Open Sans" panose="020B0606030504020204" pitchFamily="34" charset="0"/>
                <a:cs typeface="Open Sans" panose="020B0606030504020204" pitchFamily="34" charset="0"/>
              </a:rPr>
              <a:t>Фиг.</a:t>
            </a:r>
            <a:r>
              <a:rPr lang="en-GB" sz="850" dirty="0">
                <a:latin typeface="Open Sans" panose="020B0606030504020204" pitchFamily="34" charset="0"/>
                <a:ea typeface="Open Sans" panose="020B0606030504020204" pitchFamily="34" charset="0"/>
                <a:cs typeface="Open Sans" panose="020B0606030504020204" pitchFamily="34" charset="0"/>
              </a:rPr>
              <a:t>1 </a:t>
            </a:r>
            <a:r>
              <a:rPr lang="bg-BG" sz="850" dirty="0">
                <a:latin typeface="Open Sans" panose="020B0606030504020204" pitchFamily="34" charset="0"/>
                <a:ea typeface="Open Sans" panose="020B0606030504020204" pitchFamily="34" charset="0"/>
                <a:cs typeface="Open Sans" panose="020B0606030504020204" pitchFamily="34" charset="0"/>
              </a:rPr>
              <a:t>показва</a:t>
            </a:r>
            <a:r>
              <a:rPr lang="en-GB" sz="850" dirty="0">
                <a:latin typeface="Open Sans" panose="020B0606030504020204" pitchFamily="34" charset="0"/>
                <a:ea typeface="Open Sans" panose="020B0606030504020204" pitchFamily="34" charset="0"/>
                <a:cs typeface="Open Sans" panose="020B0606030504020204" pitchFamily="34" charset="0"/>
              </a:rPr>
              <a:t> 4 </a:t>
            </a:r>
            <a:r>
              <a:rPr lang="bg-BG" sz="850" dirty="0">
                <a:latin typeface="Open Sans" panose="020B0606030504020204" pitchFamily="34" charset="0"/>
                <a:ea typeface="Open Sans" panose="020B0606030504020204" pitchFamily="34" charset="0"/>
                <a:cs typeface="Open Sans" panose="020B0606030504020204" pitchFamily="34" charset="0"/>
              </a:rPr>
              <a:t>възможни енерхетични нива на атомно ядро</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bg-BG" sz="850" dirty="0">
                <a:latin typeface="Open Sans" panose="020B0606030504020204" pitchFamily="34" charset="0"/>
                <a:ea typeface="Open Sans" panose="020B0606030504020204" pitchFamily="34" charset="0"/>
                <a:cs typeface="Open Sans" panose="020B0606030504020204" pitchFamily="34" charset="0"/>
              </a:rPr>
              <a:t> При прехода от възбудени състояния към основно състояние се освобождават фотони, като енергията може да се измери с детектор. Експериментът се повтаря няколко пъти и енергетичният спектър се записва (виж Фиг.</a:t>
            </a:r>
            <a:r>
              <a:rPr lang="en-GB" sz="850" dirty="0">
                <a:latin typeface="Open Sans" panose="020B0606030504020204" pitchFamily="34" charset="0"/>
                <a:ea typeface="Open Sans" panose="020B0606030504020204" pitchFamily="34" charset="0"/>
                <a:cs typeface="Open Sans" panose="020B0606030504020204" pitchFamily="34" charset="0"/>
              </a:rPr>
              <a:t> 2).</a:t>
            </a:r>
          </a:p>
        </p:txBody>
      </p:sp>
      <p:grpSp>
        <p:nvGrpSpPr>
          <p:cNvPr id="12" name="Gruppieren 11">
            <a:extLst>
              <a:ext uri="{FF2B5EF4-FFF2-40B4-BE49-F238E27FC236}">
                <a16:creationId xmlns:a16="http://schemas.microsoft.com/office/drawing/2014/main" id="{120A216A-C18B-C002-BFB0-047C1ED758C1}"/>
              </a:ext>
            </a:extLst>
          </p:cNvPr>
          <p:cNvGrpSpPr/>
          <p:nvPr/>
        </p:nvGrpSpPr>
        <p:grpSpPr>
          <a:xfrm>
            <a:off x="618312" y="7636630"/>
            <a:ext cx="5536830" cy="1807067"/>
            <a:chOff x="618312" y="5472550"/>
            <a:chExt cx="5536830" cy="1807067"/>
          </a:xfrm>
        </p:grpSpPr>
        <p:sp>
          <p:nvSpPr>
            <p:cNvPr id="37" name="Textfeld 36">
              <a:extLst>
                <a:ext uri="{FF2B5EF4-FFF2-40B4-BE49-F238E27FC236}">
                  <a16:creationId xmlns:a16="http://schemas.microsoft.com/office/drawing/2014/main" id="{E397BDB8-0F9F-4CBF-8EA5-954FED3147B5}"/>
                </a:ext>
              </a:extLst>
            </p:cNvPr>
            <p:cNvSpPr txBox="1"/>
            <p:nvPr/>
          </p:nvSpPr>
          <p:spPr>
            <a:xfrm>
              <a:off x="618312" y="5472550"/>
              <a:ext cx="5528486" cy="484748"/>
            </a:xfrm>
            <a:prstGeom prst="rect">
              <a:avLst/>
            </a:prstGeom>
            <a:noFill/>
          </p:spPr>
          <p:txBody>
            <a:bodyPr wrap="square" rtlCol="0">
              <a:spAutoFit/>
            </a:bodyPr>
            <a:lstStyle/>
            <a:p>
              <a:pPr marL="266700" lvl="1" indent="-228600" algn="jus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Някои енергии на фотона се измерват много по-често (така наречените </a:t>
              </a:r>
              <a:r>
                <a:rPr lang="bg-BG" sz="850" b="1" dirty="0">
                  <a:latin typeface="Open Sans" panose="020B0606030504020204" pitchFamily="34" charset="0"/>
                  <a:ea typeface="Open Sans" panose="020B0606030504020204" pitchFamily="34" charset="0"/>
                  <a:cs typeface="Open Sans" panose="020B0606030504020204" pitchFamily="34" charset="0"/>
                </a:rPr>
                <a:t>пикове</a:t>
              </a:r>
              <a:r>
                <a:rPr lang="bg-BG" sz="850" dirty="0">
                  <a:latin typeface="Open Sans" panose="020B0606030504020204" pitchFamily="34" charset="0"/>
                  <a:ea typeface="Open Sans" panose="020B0606030504020204" pitchFamily="34" charset="0"/>
                  <a:cs typeface="Open Sans" panose="020B0606030504020204" pitchFamily="34" charset="0"/>
                </a:rPr>
                <a:t>). Как енергиите на пиковете са свързани с диаграмата на енергийните нива на фигура 1? Обяснете. Формулирайте връзката с помощта на уравнения.</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33855" y="5944647"/>
              <a:ext cx="5221287" cy="54890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26657" y="6501211"/>
              <a:ext cx="5528485" cy="353943"/>
            </a:xfrm>
            <a:prstGeom prst="rect">
              <a:avLst/>
            </a:prstGeom>
            <a:noFill/>
          </p:spPr>
          <p:txBody>
            <a:bodyPr wrap="square" rtlCol="0">
              <a:spAutoFit/>
            </a:bodyPr>
            <a:lstStyle/>
            <a:p>
              <a:pPr marL="266700" lvl="1" indent="-228600" algn="just">
                <a:buFont typeface="+mj-lt"/>
                <a:buAutoNum type="alphaLcParenR" startAt="2"/>
              </a:pPr>
              <a:r>
                <a:rPr lang="bg-BG" sz="850" dirty="0">
                  <a:latin typeface="Open Sans" panose="020B0606030504020204" pitchFamily="34" charset="0"/>
                  <a:ea typeface="Open Sans" panose="020B0606030504020204" pitchFamily="34" charset="0"/>
                  <a:cs typeface="Open Sans" panose="020B0606030504020204" pitchFamily="34" charset="0"/>
                </a:rPr>
                <a:t>Върнете се към въпрос 1</a:t>
              </a:r>
              <a:r>
                <a:rPr lang="en-GB" sz="850" dirty="0">
                  <a:latin typeface="Open Sans" panose="020B0606030504020204" pitchFamily="34" charset="0"/>
                  <a:ea typeface="Open Sans" panose="020B0606030504020204" pitchFamily="34" charset="0"/>
                  <a:cs typeface="Open Sans" panose="020B0606030504020204" pitchFamily="34" charset="0"/>
                </a:rPr>
                <a:t>c. </a:t>
              </a:r>
              <a:r>
                <a:rPr lang="bg-BG" sz="850" dirty="0">
                  <a:latin typeface="Open Sans" panose="020B0606030504020204" pitchFamily="34" charset="0"/>
                  <a:ea typeface="Open Sans" panose="020B0606030504020204" pitchFamily="34" charset="0"/>
                  <a:cs typeface="Open Sans" panose="020B0606030504020204" pitchFamily="34" charset="0"/>
                </a:rPr>
                <a:t>Все още ли сте съгласни с вашето предположение? Коригирайте предположението си, ако е необходимо.</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24990" y="6873063"/>
              <a:ext cx="5221284" cy="406554"/>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4466258" y="2519676"/>
                <a:ext cx="2156792" cy="523220"/>
              </a:xfrm>
              <a:prstGeom prst="rect">
                <a:avLst/>
              </a:prstGeom>
              <a:noFill/>
            </p:spPr>
            <p:txBody>
              <a:bodyPr wrap="square" anchor="ctr">
                <a:spAutoFit/>
              </a:bodyPr>
              <a:lstStyle/>
              <a:p>
                <a:pPr algn="just"/>
                <a14:m>
                  <m:oMath xmlns:m="http://schemas.openxmlformats.org/officeDocument/2006/math">
                    <m:r>
                      <a:rPr lang="de-DE" sz="700" i="1" smtClean="0">
                        <a:latin typeface="Cambria Math" panose="02040503050406030204" pitchFamily="18" charset="0"/>
                        <a:ea typeface="Source Sans Pro" panose="020B0503030403020204" pitchFamily="34" charset="0"/>
                      </a:rPr>
                      <m:t>𝑀</m:t>
                    </m:r>
                  </m:oMath>
                </a14:m>
                <a:r>
                  <a:rPr lang="de-DE" sz="700" i="1" dirty="0">
                    <a:latin typeface="Source Sans Pro" panose="020B0503030403020204" pitchFamily="34" charset="0"/>
                    <a:ea typeface="Source Sans Pro" panose="020B0503030403020204" pitchFamily="34" charset="0"/>
                  </a:rPr>
                  <a:t> </a:t>
                </a:r>
                <a:r>
                  <a:rPr lang="bg-BG" sz="700" i="1" dirty="0">
                    <a:latin typeface="Source Sans Pro" panose="020B0503030403020204" pitchFamily="34" charset="0"/>
                    <a:ea typeface="Source Sans Pro" panose="020B0503030403020204" pitchFamily="34" charset="0"/>
                  </a:rPr>
                  <a:t>е посочено в нуклидната карта. Обърнете внимание на величината, дадена там и закръглете </a:t>
                </a:r>
                <a:r>
                  <a:rPr lang="en-US" sz="700" i="1" dirty="0">
                    <a:latin typeface="Source Sans Pro" panose="020B0503030403020204" pitchFamily="34" charset="0"/>
                    <a:ea typeface="Source Sans Pro" panose="020B0503030403020204" pitchFamily="34" charset="0"/>
                  </a:rPr>
                  <a:t>M (</a:t>
                </a:r>
                <a:r>
                  <a:rPr lang="bg-BG" sz="700" i="1" dirty="0">
                    <a:latin typeface="Source Sans Pro" panose="020B0503030403020204" pitchFamily="34" charset="0"/>
                    <a:ea typeface="Source Sans Pro" panose="020B0503030403020204" pitchFamily="34" charset="0"/>
                  </a:rPr>
                  <a:t>в</a:t>
                </a:r>
                <a:r>
                  <a:rPr lang="en-US" sz="700" i="1" dirty="0">
                    <a:latin typeface="Source Sans Pro" panose="020B0503030403020204" pitchFamily="34" charset="0"/>
                    <a:ea typeface="Source Sans Pro" panose="020B0503030403020204" pitchFamily="34" charset="0"/>
                  </a:rPr>
                  <a:t> u) </a:t>
                </a:r>
                <a:r>
                  <a:rPr lang="bg-BG" sz="700" i="1" dirty="0">
                    <a:latin typeface="Source Sans Pro" panose="020B0503030403020204" pitchFamily="34" charset="0"/>
                    <a:ea typeface="Source Sans Pro" panose="020B0503030403020204" pitchFamily="34" charset="0"/>
                  </a:rPr>
                  <a:t>поне до третия знак след десетичната запетая. </a:t>
                </a:r>
                <a:endParaRPr lang="en-GB" sz="700" dirty="0"/>
              </a:p>
            </p:txBody>
          </p:sp>
        </mc:Choice>
        <mc:Fallback xmlns="">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4466258" y="2519676"/>
                <a:ext cx="2156792" cy="523220"/>
              </a:xfrm>
              <a:prstGeom prst="rect">
                <a:avLst/>
              </a:prstGeom>
              <a:blipFill>
                <a:blip r:embed="rId2"/>
                <a:stretch>
                  <a:fillRect b="-2326"/>
                </a:stretch>
              </a:blipFill>
            </p:spPr>
            <p:txBody>
              <a:bodyPr/>
              <a:lstStyle/>
              <a:p>
                <a:r>
                  <a:rPr lang="en-US">
                    <a:noFill/>
                  </a:rPr>
                  <a:t> </a:t>
                </a:r>
              </a:p>
            </p:txBody>
          </p:sp>
        </mc:Fallback>
      </mc:AlternateContent>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Attribution-</a:t>
            </a:r>
            <a:r>
              <a:rPr lang="en-GB" sz="600" dirty="0" err="1">
                <a:solidFill>
                  <a:schemeClr val="bg1"/>
                </a:solidFill>
                <a:hlinkClick r:id="rId5"/>
              </a:rPr>
              <a:t>ShareAlike</a:t>
            </a:r>
            <a:r>
              <a:rPr lang="en-GB" sz="600" dirty="0">
                <a:solidFill>
                  <a:schemeClr val="bg1"/>
                </a:solidFill>
                <a:hlinkClick r:id="rId5"/>
              </a:rPr>
              <a:t> 4.0 International (CC-BY-SA 4.0)</a:t>
            </a:r>
            <a:r>
              <a:rPr lang="en-GB" sz="600" dirty="0">
                <a:solidFill>
                  <a:schemeClr val="bg1"/>
                </a:solidFill>
              </a:rPr>
              <a:t>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A0ADF935-17D9-5237-F512-1797C32D3095}"/>
              </a:ext>
            </a:extLst>
          </p:cNvPr>
          <p:cNvSpPr txBox="1"/>
          <p:nvPr/>
        </p:nvSpPr>
        <p:spPr>
          <a:xfrm>
            <a:off x="3994461" y="2404795"/>
            <a:ext cx="533400" cy="439200"/>
          </a:xfrm>
          <a:prstGeom prst="rect">
            <a:avLst/>
          </a:prstGeom>
          <a:noFill/>
        </p:spPr>
        <p:txBody>
          <a:bodyPr wrap="square" lIns="0" rIns="0" anchor="ctr">
            <a:noAutofit/>
          </a:bodyPr>
          <a:lstStyle/>
          <a:p>
            <a:r>
              <a:rPr lang="bg-BG" sz="750" b="1" i="1" dirty="0">
                <a:latin typeface="Source Sans Pro" panose="020B0503030403020204" pitchFamily="34" charset="0"/>
                <a:ea typeface="Source Sans Pro" panose="020B0503030403020204" pitchFamily="34" charset="0"/>
              </a:rPr>
              <a:t>Бележка:</a:t>
            </a:r>
            <a:endParaRPr lang="en-GB" sz="750" dirty="0"/>
          </a:p>
        </p:txBody>
      </p:sp>
      <p:sp>
        <p:nvSpPr>
          <p:cNvPr id="29" name="Titel 2">
            <a:extLst>
              <a:ext uri="{FF2B5EF4-FFF2-40B4-BE49-F238E27FC236}">
                <a16:creationId xmlns:a16="http://schemas.microsoft.com/office/drawing/2014/main" id="{74A338F4-D249-16A5-755E-56BB49E43646}"/>
              </a:ext>
            </a:extLst>
          </p:cNvPr>
          <p:cNvSpPr>
            <a:spLocks noGrp="1"/>
          </p:cNvSpPr>
          <p:nvPr>
            <p:ph type="title"/>
          </p:nvPr>
        </p:nvSpPr>
        <p:spPr>
          <a:xfrm>
            <a:off x="618312" y="573101"/>
            <a:ext cx="5768201" cy="352928"/>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01  </a:t>
            </a:r>
            <a:r>
              <a:rPr lang="bg-BG" sz="2000" cap="none" noProof="0" dirty="0">
                <a:latin typeface="Open Sans" panose="020B0606030504020204" pitchFamily="34" charset="0"/>
                <a:ea typeface="Open Sans" panose="020B0606030504020204" pitchFamily="34" charset="0"/>
                <a:cs typeface="Open Sans" panose="020B0606030504020204" pitchFamily="34" charset="0"/>
              </a:rPr>
              <a:t>Как да уловиш фотон</a:t>
            </a:r>
            <a:endParaRPr lang="en-GB" sz="2000" cap="none" noProof="0" dirty="0">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24" name="Diagramm 23">
            <a:extLst>
              <a:ext uri="{FF2B5EF4-FFF2-40B4-BE49-F238E27FC236}">
                <a16:creationId xmlns:a16="http://schemas.microsoft.com/office/drawing/2014/main" id="{CB6CE820-57A7-42C0-954E-ABDB7121ACB5}"/>
              </a:ext>
            </a:extLst>
          </p:cNvPr>
          <p:cNvGraphicFramePr>
            <a:graphicFrameLocks/>
          </p:cNvGraphicFramePr>
          <p:nvPr/>
        </p:nvGraphicFramePr>
        <p:xfrm>
          <a:off x="3457663" y="5334854"/>
          <a:ext cx="2847887" cy="2143820"/>
        </p:xfrm>
        <a:graphic>
          <a:graphicData uri="http://schemas.openxmlformats.org/drawingml/2006/chart">
            <c:chart xmlns:c="http://schemas.openxmlformats.org/drawingml/2006/chart" xmlns:r="http://schemas.openxmlformats.org/officeDocument/2006/relationships" r:id="rId7"/>
          </a:graphicData>
        </a:graphic>
      </p:graphicFrame>
      <p:sp>
        <p:nvSpPr>
          <p:cNvPr id="30" name="Textfeld 29">
            <a:extLst>
              <a:ext uri="{FF2B5EF4-FFF2-40B4-BE49-F238E27FC236}">
                <a16:creationId xmlns:a16="http://schemas.microsoft.com/office/drawing/2014/main" id="{7DA135B0-5B05-94A5-4C43-909AE7852A5D}"/>
              </a:ext>
            </a:extLst>
          </p:cNvPr>
          <p:cNvSpPr txBox="1"/>
          <p:nvPr/>
        </p:nvSpPr>
        <p:spPr>
          <a:xfrm>
            <a:off x="4943478" y="5553983"/>
            <a:ext cx="1362071"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Fig.2: </a:t>
            </a:r>
            <a:r>
              <a:rPr lang="bg-BG" sz="800" i="1" dirty="0">
                <a:latin typeface="Open Sans" panose="020B0606030504020204" pitchFamily="34" charset="0"/>
                <a:ea typeface="Open Sans" panose="020B0606030504020204" pitchFamily="34" charset="0"/>
                <a:cs typeface="Open Sans" panose="020B0606030504020204" pitchFamily="34" charset="0"/>
              </a:rPr>
              <a:t>Гама спектър</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feld 30">
            <a:extLst>
              <a:ext uri="{FF2B5EF4-FFF2-40B4-BE49-F238E27FC236}">
                <a16:creationId xmlns:a16="http://schemas.microsoft.com/office/drawing/2014/main" id="{C4BAB2AD-1B67-4A4F-C019-FC8E83378376}"/>
              </a:ext>
            </a:extLst>
          </p:cNvPr>
          <p:cNvSpPr txBox="1"/>
          <p:nvPr/>
        </p:nvSpPr>
        <p:spPr>
          <a:xfrm>
            <a:off x="3592126" y="7431923"/>
            <a:ext cx="2565399" cy="200055"/>
          </a:xfrm>
          <a:prstGeom prst="rect">
            <a:avLst/>
          </a:prstGeom>
          <a:noFill/>
        </p:spPr>
        <p:txBody>
          <a:bodyPr wrap="square" rtlCol="0">
            <a:spAutoFit/>
          </a:bodyPr>
          <a:lstStyle/>
          <a:p>
            <a:pPr marL="38100" lvl="1" algn="ctr"/>
            <a:r>
              <a:rPr lang="bg-BG" sz="700" dirty="0">
                <a:latin typeface="Open Sans" panose="020B0606030504020204" pitchFamily="34" charset="0"/>
                <a:ea typeface="Open Sans" panose="020B0606030504020204" pitchFamily="34" charset="0"/>
                <a:cs typeface="Open Sans" panose="020B0606030504020204" pitchFamily="34" charset="0"/>
              </a:rPr>
              <a:t>Енергия в </a:t>
            </a:r>
            <a:r>
              <a:rPr lang="de-DE" sz="700" dirty="0">
                <a:latin typeface="Open Sans" panose="020B0606030504020204" pitchFamily="34" charset="0"/>
                <a:ea typeface="Open Sans" panose="020B0606030504020204" pitchFamily="34" charset="0"/>
                <a:cs typeface="Open Sans" panose="020B0606030504020204" pitchFamily="34" charset="0"/>
              </a:rPr>
              <a:t>keV</a:t>
            </a:r>
          </a:p>
        </p:txBody>
      </p:sp>
      <p:sp>
        <p:nvSpPr>
          <p:cNvPr id="32" name="Textfeld 31">
            <a:extLst>
              <a:ext uri="{FF2B5EF4-FFF2-40B4-BE49-F238E27FC236}">
                <a16:creationId xmlns:a16="http://schemas.microsoft.com/office/drawing/2014/main" id="{32912E59-B578-2728-EE68-DB73D9A34AA5}"/>
              </a:ext>
            </a:extLst>
          </p:cNvPr>
          <p:cNvSpPr txBox="1"/>
          <p:nvPr/>
        </p:nvSpPr>
        <p:spPr>
          <a:xfrm rot="16200000">
            <a:off x="2440423" y="6514152"/>
            <a:ext cx="2010196" cy="200055"/>
          </a:xfrm>
          <a:prstGeom prst="rect">
            <a:avLst/>
          </a:prstGeom>
          <a:noFill/>
        </p:spPr>
        <p:txBody>
          <a:bodyPr wrap="square" rtlCol="0">
            <a:spAutoFit/>
          </a:bodyPr>
          <a:lstStyle/>
          <a:p>
            <a:pPr marL="38100" lvl="1" algn="ctr"/>
            <a:r>
              <a:rPr lang="bg-BG" sz="700" dirty="0">
                <a:latin typeface="Open Sans" panose="020B0606030504020204" pitchFamily="34" charset="0"/>
                <a:ea typeface="Open Sans" panose="020B0606030504020204" pitchFamily="34" charset="0"/>
                <a:cs typeface="Open Sans" panose="020B0606030504020204" pitchFamily="34" charset="0"/>
              </a:rPr>
              <a:t>Брой събития</a:t>
            </a:r>
            <a:endParaRPr lang="de-DE" sz="700" dirty="0">
              <a:latin typeface="Open Sans" panose="020B0606030504020204" pitchFamily="34" charset="0"/>
              <a:ea typeface="Open Sans" panose="020B0606030504020204" pitchFamily="34" charset="0"/>
              <a:cs typeface="Open Sans" panose="020B0606030504020204" pitchFamily="34" charset="0"/>
            </a:endParaRPr>
          </a:p>
        </p:txBody>
      </p:sp>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8">
            <a:extLst>
              <a:ext uri="{28A0092B-C50C-407E-A947-70E740481C1C}">
                <a14:useLocalDpi xmlns:a14="http://schemas.microsoft.com/office/drawing/2010/main" val="0"/>
              </a:ext>
            </a:extLst>
          </a:blip>
          <a:srcRect t="4040" b="4040"/>
          <a:stretch/>
        </p:blipFill>
        <p:spPr>
          <a:xfrm>
            <a:off x="642309" y="5557065"/>
            <a:ext cx="2535231"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703314" y="7338312"/>
            <a:ext cx="2748533" cy="215444"/>
          </a:xfrm>
          <a:prstGeom prst="rect">
            <a:avLst/>
          </a:prstGeom>
          <a:noFill/>
        </p:spPr>
        <p:txBody>
          <a:bodyPr wrap="square" rtlCol="0">
            <a:spAutoFit/>
          </a:bodyPr>
          <a:lstStyle/>
          <a:p>
            <a:pPr marL="38100" lvl="1" algn="ctr"/>
            <a:r>
              <a:rPr lang="bg-BG" sz="800" i="1" dirty="0">
                <a:latin typeface="Open Sans" panose="020B0606030504020204" pitchFamily="34" charset="0"/>
                <a:ea typeface="Open Sans" panose="020B0606030504020204" pitchFamily="34" charset="0"/>
                <a:cs typeface="Open Sans" panose="020B0606030504020204" pitchFamily="34" charset="0"/>
              </a:rPr>
              <a:t>Фиг</a:t>
            </a:r>
            <a:r>
              <a:rPr lang="de-DE" sz="800" i="1" dirty="0">
                <a:latin typeface="Open Sans" panose="020B0606030504020204" pitchFamily="34" charset="0"/>
                <a:ea typeface="Open Sans" panose="020B0606030504020204" pitchFamily="34" charset="0"/>
                <a:cs typeface="Open Sans" panose="020B0606030504020204" pitchFamily="34" charset="0"/>
              </a:rPr>
              <a:t>.1: </a:t>
            </a:r>
            <a:r>
              <a:rPr lang="bg-BG" sz="800" i="1" dirty="0">
                <a:latin typeface="Open Sans" panose="020B0606030504020204" pitchFamily="34" charset="0"/>
                <a:ea typeface="Open Sans" panose="020B0606030504020204" pitchFamily="34" charset="0"/>
                <a:cs typeface="Open Sans" panose="020B0606030504020204" pitchFamily="34" charset="0"/>
              </a:rPr>
              <a:t>Диаграма на енергийни нива</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feld 4">
            <a:extLst>
              <a:ext uri="{FF2B5EF4-FFF2-40B4-BE49-F238E27FC236}">
                <a16:creationId xmlns:a16="http://schemas.microsoft.com/office/drawing/2014/main" id="{8A02EC95-DA77-868B-EFF3-7A81D15AA781}"/>
              </a:ext>
            </a:extLst>
          </p:cNvPr>
          <p:cNvSpPr txBox="1"/>
          <p:nvPr/>
        </p:nvSpPr>
        <p:spPr>
          <a:xfrm>
            <a:off x="772167" y="5509283"/>
            <a:ext cx="1333500" cy="261610"/>
          </a:xfrm>
          <a:prstGeom prst="rect">
            <a:avLst/>
          </a:prstGeom>
          <a:solidFill>
            <a:schemeClr val="bg1"/>
          </a:solidFill>
        </p:spPr>
        <p:txBody>
          <a:bodyPr wrap="square" rtlCol="0">
            <a:spAutoFit/>
          </a:bodyPr>
          <a:lstStyle/>
          <a:p>
            <a:r>
              <a:rPr lang="bg-BG" sz="1050" dirty="0">
                <a:latin typeface="Open Sans" panose="020B0606030504020204" pitchFamily="34" charset="0"/>
                <a:ea typeface="Open Sans" panose="020B0606030504020204" pitchFamily="34" charset="0"/>
                <a:cs typeface="Open Sans" panose="020B0606030504020204" pitchFamily="34" charset="0"/>
              </a:rPr>
              <a:t>Енергия в</a:t>
            </a:r>
            <a:r>
              <a:rPr lang="de-DE" sz="1050" dirty="0">
                <a:latin typeface="Open Sans" panose="020B0606030504020204" pitchFamily="34" charset="0"/>
                <a:ea typeface="Open Sans" panose="020B0606030504020204" pitchFamily="34" charset="0"/>
                <a:cs typeface="Open Sans" panose="020B0606030504020204" pitchFamily="34" charset="0"/>
              </a:rPr>
              <a:t> keV</a:t>
            </a:r>
            <a:endParaRPr lang="en-GB" sz="105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A62B7064-7AA6-8FBD-B789-4A3E9BDDF1AC}"/>
              </a:ext>
            </a:extLst>
          </p:cNvPr>
          <p:cNvSpPr txBox="1"/>
          <p:nvPr/>
        </p:nvSpPr>
        <p:spPr>
          <a:xfrm>
            <a:off x="2058677" y="7128065"/>
            <a:ext cx="1102041" cy="138499"/>
          </a:xfrm>
          <a:prstGeom prst="rect">
            <a:avLst/>
          </a:prstGeom>
          <a:solidFill>
            <a:schemeClr val="bg1"/>
          </a:solidFill>
        </p:spPr>
        <p:txBody>
          <a:bodyPr wrap="square" lIns="0" tIns="0" rIns="0" bIns="0" rtlCol="0">
            <a:spAutoFit/>
          </a:bodyPr>
          <a:lstStyle/>
          <a:p>
            <a:pPr algn="r"/>
            <a:r>
              <a:rPr lang="bg-BG" sz="900" i="1" dirty="0">
                <a:latin typeface="Open Sans" panose="020B0606030504020204" pitchFamily="34" charset="0"/>
                <a:ea typeface="Open Sans" panose="020B0606030504020204" pitchFamily="34" charset="0"/>
                <a:cs typeface="Open Sans" panose="020B0606030504020204" pitchFamily="34" charset="0"/>
              </a:rPr>
              <a:t>Основно състояние</a:t>
            </a:r>
            <a:endParaRPr lang="en-GB" sz="900" i="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1CB90E92-553E-EC8F-D67E-BB95E9C22D43}"/>
                  </a:ext>
                </a:extLst>
              </p:cNvPr>
              <p:cNvSpPr txBox="1"/>
              <p:nvPr/>
            </p:nvSpPr>
            <p:spPr>
              <a:xfrm>
                <a:off x="925510" y="2540870"/>
                <a:ext cx="3117853" cy="230832"/>
              </a:xfrm>
              <a:prstGeom prst="rect">
                <a:avLst/>
              </a:prstGeom>
              <a:noFill/>
            </p:spPr>
            <p:txBody>
              <a:bodyPr wrap="square">
                <a:spAutoFit/>
              </a:bodyPr>
              <a:lstStyle/>
              <a:p>
                <a:pPr algn="ctr"/>
                <a14:m>
                  <m:oMath xmlns:m="http://schemas.openxmlformats.org/officeDocument/2006/math">
                    <m:sSub>
                      <m:sSubPr>
                        <m:ctrlPr>
                          <a:rPr kumimoji="0" lang="de-DE" sz="900" b="0" i="1"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ctrlPr>
                      </m:sSubPr>
                      <m:e>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E</m:t>
                        </m:r>
                      </m:e>
                      <m:sub>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0</m:t>
                        </m:r>
                      </m:sub>
                    </m:sSub>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t>
                    </m:r>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m:t>
                    </m:r>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∙931,49 </m:t>
                    </m:r>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MeV</m:t>
                    </m:r>
                    <m: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m:t>
                    </m:r>
                    <m:r>
                      <m:rPr>
                        <m:sty m:val="p"/>
                      </m:rPr>
                      <a:rPr kumimoji="0" lang="de-DE" sz="900" b="0" i="0" u="none" strike="noStrike" kern="1200" cap="none" spc="0" normalizeH="0" baseline="0" noProof="0" smtClean="0">
                        <a:ln>
                          <a:noFill/>
                        </a:ln>
                        <a:solidFill>
                          <a:prstClr val="black"/>
                        </a:solidFill>
                        <a:effectLst/>
                        <a:uLnTx/>
                        <a:uFillTx/>
                        <a:latin typeface="Cambria Math" panose="02040503050406030204" pitchFamily="18" charset="0"/>
                        <a:ea typeface="Source Sans Pro" panose="020B0503030403020204" pitchFamily="34" charset="0"/>
                        <a:cs typeface="+mn-cs"/>
                      </a:rPr>
                      <m:t>u</m:t>
                    </m:r>
                  </m:oMath>
                </a14:m>
                <a:r>
                  <a:rPr kumimoji="0" lang="de-DE" sz="900" b="0" i="0"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M …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Atomic</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Mass</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in u</a:t>
                </a:r>
                <a:endParaRPr lang="en-US" dirty="0"/>
              </a:p>
            </p:txBody>
          </p:sp>
        </mc:Choice>
        <mc:Fallback xmlns="">
          <p:sp>
            <p:nvSpPr>
              <p:cNvPr id="18" name="Textfeld 17">
                <a:extLst>
                  <a:ext uri="{FF2B5EF4-FFF2-40B4-BE49-F238E27FC236}">
                    <a16:creationId xmlns:a16="http://schemas.microsoft.com/office/drawing/2014/main" id="{1CB90E92-553E-EC8F-D67E-BB95E9C22D43}"/>
                  </a:ext>
                </a:extLst>
              </p:cNvPr>
              <p:cNvSpPr txBox="1">
                <a:spLocks noRot="1" noChangeAspect="1" noMove="1" noResize="1" noEditPoints="1" noAdjustHandles="1" noChangeArrowheads="1" noChangeShapeType="1" noTextEdit="1"/>
              </p:cNvSpPr>
              <p:nvPr/>
            </p:nvSpPr>
            <p:spPr>
              <a:xfrm>
                <a:off x="925510" y="2540870"/>
                <a:ext cx="3117853" cy="230832"/>
              </a:xfrm>
              <a:prstGeom prst="rect">
                <a:avLst/>
              </a:prstGeom>
              <a:blipFill>
                <a:blip r:embed="rId9"/>
                <a:stretch>
                  <a:fillRect b="-10526"/>
                </a:stretch>
              </a:blipFill>
            </p:spPr>
            <p:txBody>
              <a:bodyPr/>
              <a:lstStyle/>
              <a:p>
                <a:r>
                  <a:rPr lang="en-US">
                    <a:noFill/>
                  </a:rPr>
                  <a:t> </a:t>
                </a:r>
              </a:p>
            </p:txBody>
          </p:sp>
        </mc:Fallback>
      </mc:AlternateContent>
    </p:spTree>
    <p:extLst>
      <p:ext uri="{BB962C8B-B14F-4D97-AF65-F5344CB8AC3E}">
        <p14:creationId xmlns:p14="http://schemas.microsoft.com/office/powerpoint/2010/main" val="3531888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a:t>
            </a:r>
            <a:r>
              <a:rPr lang="de-DE" sz="1100" b="1" dirty="0">
                <a:latin typeface="Open Sans" panose="020B0606030504020204" pitchFamily="34" charset="0"/>
                <a:ea typeface="Open Sans" panose="020B0606030504020204" pitchFamily="34" charset="0"/>
                <a:cs typeface="Open Sans" panose="020B0606030504020204" pitchFamily="34" charset="0"/>
              </a:rPr>
              <a:t> 3 | </a:t>
            </a:r>
            <a:r>
              <a:rPr lang="bg-BG" sz="1100" b="1" dirty="0">
                <a:latin typeface="Open Sans" panose="020B0606030504020204" pitchFamily="34" charset="0"/>
                <a:ea typeface="Open Sans" panose="020B0606030504020204" pitchFamily="34" charset="0"/>
                <a:cs typeface="Open Sans" panose="020B0606030504020204" pitchFamily="34" charset="0"/>
              </a:rPr>
              <a:t>Анализ на спектъра</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877163"/>
          </a:xfrm>
          <a:prstGeom prst="rect">
            <a:avLst/>
          </a:prstGeom>
          <a:noFill/>
        </p:spPr>
        <p:txBody>
          <a:bodyPr wrap="square" rtlCol="0">
            <a:spAutoFit/>
          </a:bodyPr>
          <a:lstStyle/>
          <a:p>
            <a:pPr marL="266700" lvl="1" indent="-228600" algn="jus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Отворете страницата, на която са достъпни сериите от измервания. Изберете набора от данни, който ви е даден и задайте разумен интервал за анализ на данните, като използвате диаграмата на енергетичните състояния (в Приложение). Трябва да видите гама спектър с няколко пика. Сега изберете един пик и увеличете мащаба, за да го покажете.</a:t>
            </a:r>
          </a:p>
          <a:p>
            <a:pPr marL="266700" lvl="1" indent="-228600" algn="just">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Определете </a:t>
            </a:r>
            <a:r>
              <a:rPr lang="bg-BG" sz="850" b="1" dirty="0">
                <a:latin typeface="Open Sans" panose="020B0606030504020204" pitchFamily="34" charset="0"/>
                <a:ea typeface="Open Sans" panose="020B0606030504020204" pitchFamily="34" charset="0"/>
                <a:cs typeface="Open Sans" panose="020B0606030504020204" pitchFamily="34" charset="0"/>
              </a:rPr>
              <a:t>броя на измерените събития </a:t>
            </a:r>
            <a:r>
              <a:rPr lang="bg-BG" sz="850" dirty="0">
                <a:latin typeface="Open Sans" panose="020B0606030504020204" pitchFamily="34" charset="0"/>
                <a:ea typeface="Open Sans" panose="020B0606030504020204" pitchFamily="34" charset="0"/>
                <a:cs typeface="Open Sans" panose="020B0606030504020204" pitchFamily="34" charset="0"/>
              </a:rPr>
              <a:t>𝐍 за пика. Помислете каква </a:t>
            </a:r>
            <a:r>
              <a:rPr lang="bg-BG" sz="850" b="1" dirty="0">
                <a:latin typeface="Open Sans" panose="020B0606030504020204" pitchFamily="34" charset="0"/>
                <a:ea typeface="Open Sans" panose="020B0606030504020204" pitchFamily="34" charset="0"/>
                <a:cs typeface="Open Sans" panose="020B0606030504020204" pitchFamily="34" charset="0"/>
              </a:rPr>
              <a:t>ширина на линията</a:t>
            </a:r>
            <a:r>
              <a:rPr lang="bg-BG" sz="850" dirty="0">
                <a:latin typeface="Open Sans" panose="020B0606030504020204" pitchFamily="34" charset="0"/>
                <a:ea typeface="Open Sans" panose="020B0606030504020204" pitchFamily="34" charset="0"/>
                <a:cs typeface="Open Sans" panose="020B0606030504020204" pitchFamily="34" charset="0"/>
              </a:rPr>
              <a:t> 𝛌 трябва да използвате.</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405189"/>
            <a:ext cx="5214488" cy="1235196"/>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678196"/>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a:t>
            </a:r>
            <a:r>
              <a:rPr lang="de-DE" sz="1100" b="1" dirty="0">
                <a:latin typeface="Open Sans" panose="020B0606030504020204" pitchFamily="34" charset="0"/>
                <a:ea typeface="Open Sans" panose="020B0606030504020204" pitchFamily="34" charset="0"/>
                <a:cs typeface="Open Sans" panose="020B0606030504020204" pitchFamily="34" charset="0"/>
              </a:rPr>
              <a:t> 4 | </a:t>
            </a:r>
            <a:r>
              <a:rPr lang="bg-BG" sz="1100" b="1" dirty="0">
                <a:latin typeface="Open Sans" panose="020B0606030504020204" pitchFamily="34" charset="0"/>
                <a:ea typeface="Open Sans" panose="020B0606030504020204" pitchFamily="34" charset="0"/>
                <a:cs typeface="Open Sans" panose="020B0606030504020204" pitchFamily="34" charset="0"/>
              </a:rPr>
              <a:t>Напречно сечение</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6904863B-CA1E-4470-A1EC-505804B6FF94}"/>
              </a:ext>
            </a:extLst>
          </p:cNvPr>
          <p:cNvSpPr txBox="1"/>
          <p:nvPr/>
        </p:nvSpPr>
        <p:spPr>
          <a:xfrm>
            <a:off x="618312" y="4919023"/>
            <a:ext cx="5538239" cy="615553"/>
          </a:xfrm>
          <a:prstGeom prst="rect">
            <a:avLst/>
          </a:prstGeom>
          <a:noFill/>
        </p:spPr>
        <p:txBody>
          <a:bodyPr wrap="square" rtlCol="0">
            <a:spAutoFit/>
          </a:bodyPr>
          <a:lstStyle/>
          <a:p>
            <a:pPr marL="38100" lvl="1" algn="just"/>
            <a:r>
              <a:rPr lang="bg-BG" sz="850" b="1" dirty="0">
                <a:latin typeface="Open Sans" panose="020B0606030504020204" pitchFamily="34" charset="0"/>
                <a:ea typeface="Open Sans" panose="020B0606030504020204" pitchFamily="34" charset="0"/>
                <a:cs typeface="Open Sans" panose="020B0606030504020204" pitchFamily="34" charset="0"/>
              </a:rPr>
              <a:t>Напречното сечение</a:t>
            </a:r>
            <a:r>
              <a:rPr lang="bg-BG"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𝝈 </a:t>
            </a:r>
            <a:r>
              <a:rPr lang="bg-BG" sz="850" dirty="0">
                <a:latin typeface="Open Sans" panose="020B0606030504020204" pitchFamily="34" charset="0"/>
                <a:ea typeface="Open Sans" panose="020B0606030504020204" pitchFamily="34" charset="0"/>
                <a:cs typeface="Open Sans" panose="020B0606030504020204" pitchFamily="34" charset="0"/>
              </a:rPr>
              <a:t>на реакцията може да изчисли от </a:t>
            </a:r>
            <a:r>
              <a:rPr lang="bg-BG" sz="850" b="1" dirty="0">
                <a:latin typeface="Open Sans" panose="020B0606030504020204" pitchFamily="34" charset="0"/>
                <a:ea typeface="Open Sans" panose="020B0606030504020204" pitchFamily="34" charset="0"/>
                <a:cs typeface="Open Sans" panose="020B0606030504020204" pitchFamily="34" charset="0"/>
              </a:rPr>
              <a:t>скоростта на броене </a:t>
            </a:r>
            <a:r>
              <a:rPr lang="en-GB" sz="850" b="1" dirty="0">
                <a:latin typeface="Open Sans" panose="020B0606030504020204" pitchFamily="34" charset="0"/>
                <a:ea typeface="Open Sans" panose="020B0606030504020204" pitchFamily="34" charset="0"/>
                <a:cs typeface="Open Sans" panose="020B0606030504020204" pitchFamily="34" charset="0"/>
              </a:rPr>
              <a:t>N </a:t>
            </a:r>
            <a:r>
              <a:rPr lang="bg-BG" sz="850" dirty="0">
                <a:latin typeface="Open Sans" panose="020B0606030504020204" pitchFamily="34" charset="0"/>
                <a:ea typeface="Open Sans" panose="020B0606030504020204" pitchFamily="34" charset="0"/>
                <a:cs typeface="Open Sans" panose="020B0606030504020204" pitchFamily="34" charset="0"/>
              </a:rPr>
              <a:t>за преходите. Използвайте следната формула (Обяснения на количествата в Приложението), за да изчислите напречното сечение за вашите енергийни преходи. Също изчислете </a:t>
            </a:r>
            <a:r>
              <a:rPr lang="bg-BG" sz="850" b="1" dirty="0">
                <a:latin typeface="Open Sans" panose="020B0606030504020204" pitchFamily="34" charset="0"/>
                <a:ea typeface="Open Sans" panose="020B0606030504020204" pitchFamily="34" charset="0"/>
                <a:cs typeface="Open Sans" panose="020B0606030504020204" pitchFamily="34" charset="0"/>
              </a:rPr>
              <a:t>общото напречно сечение </a:t>
            </a:r>
            <a:r>
              <a:rPr lang="bg-BG" sz="850" dirty="0">
                <a:latin typeface="Open Sans" panose="020B0606030504020204" pitchFamily="34" charset="0"/>
                <a:ea typeface="Open Sans" panose="020B0606030504020204" pitchFamily="34" charset="0"/>
                <a:cs typeface="Open Sans" panose="020B0606030504020204" pitchFamily="34" charset="0"/>
              </a:rPr>
              <a:t>𝛔_𝐓 за вашата серия (сума от напречните сечения на всички разглеждани пикове).</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28" name="Rechteck: abgerundete Ecken 27">
            <a:extLst>
              <a:ext uri="{FF2B5EF4-FFF2-40B4-BE49-F238E27FC236}">
                <a16:creationId xmlns:a16="http://schemas.microsoft.com/office/drawing/2014/main" id="{214563B4-7357-428D-8522-035833040975}"/>
              </a:ext>
            </a:extLst>
          </p:cNvPr>
          <p:cNvSpPr/>
          <p:nvPr/>
        </p:nvSpPr>
        <p:spPr>
          <a:xfrm>
            <a:off x="932306" y="2190157"/>
            <a:ext cx="5221285"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1935" y="2165583"/>
                <a:ext cx="2339266"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xmlns="">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1935" y="2165583"/>
                <a:ext cx="2339266" cy="430952"/>
              </a:xfrm>
              <a:prstGeom prst="rect">
                <a:avLst/>
              </a:prstGeom>
              <a:blipFill>
                <a:blip r:embed="rId4"/>
                <a:stretch>
                  <a:fillRect/>
                </a:stretch>
              </a:blipFill>
            </p:spPr>
            <p:txBody>
              <a:bodyPr/>
              <a:lstStyle/>
              <a:p>
                <a:r>
                  <a:rPr lang="en-US">
                    <a:noFill/>
                  </a:rPr>
                  <a:t> </a:t>
                </a:r>
              </a:p>
            </p:txBody>
          </p:sp>
        </mc:Fallback>
      </mc:AlternateContent>
      <p:sp>
        <p:nvSpPr>
          <p:cNvPr id="36" name="Textfeld 35">
            <a:extLst>
              <a:ext uri="{FF2B5EF4-FFF2-40B4-BE49-F238E27FC236}">
                <a16:creationId xmlns:a16="http://schemas.microsoft.com/office/drawing/2014/main" id="{3BAD1D0C-1BF4-4EB0-9CEF-69868E7D60C8}"/>
              </a:ext>
            </a:extLst>
          </p:cNvPr>
          <p:cNvSpPr txBox="1"/>
          <p:nvPr/>
        </p:nvSpPr>
        <p:spPr>
          <a:xfrm>
            <a:off x="608560" y="2922671"/>
            <a:ext cx="5538239" cy="484748"/>
          </a:xfrm>
          <a:prstGeom prst="rect">
            <a:avLst/>
          </a:prstGeom>
          <a:noFill/>
        </p:spPr>
        <p:txBody>
          <a:bodyPr wrap="square" rtlCol="0">
            <a:spAutoFit/>
          </a:bodyPr>
          <a:lstStyle/>
          <a:p>
            <a:pPr marL="266700" lvl="1" indent="-228600" algn="just">
              <a:buFont typeface="+mj-lt"/>
              <a:buAutoNum type="alphaLcParenR" startAt="3"/>
            </a:pPr>
            <a:r>
              <a:rPr lang="bg-BG" sz="850" dirty="0">
                <a:latin typeface="Open Sans" panose="020B0606030504020204" pitchFamily="34" charset="0"/>
                <a:ea typeface="Open Sans" panose="020B0606030504020204" pitchFamily="34" charset="0"/>
                <a:cs typeface="Open Sans" panose="020B0606030504020204" pitchFamily="34" charset="0"/>
              </a:rPr>
              <a:t>Определете броя на измерените събития 𝐍 за другите енергийни преходи. Извадете фона според показаната схема. Въведете вашите резултати от измерването в общата таблица за измерване.</a:t>
            </a:r>
            <a:endParaRPr lang="en-GB"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1" name="Rechteck: abgerundete Ecken 40">
            <a:extLst>
              <a:ext uri="{FF2B5EF4-FFF2-40B4-BE49-F238E27FC236}">
                <a16:creationId xmlns:a16="http://schemas.microsoft.com/office/drawing/2014/main" id="{43D92C8F-1BFB-48D0-87C8-9766C6E5EC11}"/>
              </a:ext>
            </a:extLst>
          </p:cNvPr>
          <p:cNvSpPr/>
          <p:nvPr/>
        </p:nvSpPr>
        <p:spPr>
          <a:xfrm>
            <a:off x="932305" y="5909730"/>
            <a:ext cx="5224655" cy="1069940"/>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43838" y="5483110"/>
                <a:ext cx="5409751" cy="379719"/>
              </a:xfrm>
              <a:prstGeom prst="rect">
                <a:avLst/>
              </a:prstGeom>
              <a:noFill/>
            </p:spPr>
            <p:txBody>
              <a:bodyPr wrap="square">
                <a:spAutoFit/>
              </a:bodyPr>
              <a:lstStyle/>
              <a:p>
                <a:pPr algn="ctr"/>
                <a14:m>
                  <m:oMathPara xmlns:m="http://schemas.openxmlformats.org/officeDocument/2006/math">
                    <m:oMathParaPr>
                      <m:jc m:val="center"/>
                    </m:oMathParaPr>
                    <m:oMath xmlns:m="http://schemas.openxmlformats.org/officeDocument/2006/math">
                      <m:r>
                        <a:rPr lang="de-DE" sz="900" b="1" i="0" smtClean="0">
                          <a:latin typeface="Cambria Math" panose="02040503050406030204" pitchFamily="18" charset="0"/>
                        </a:rPr>
                        <m:t>𝛔</m:t>
                      </m:r>
                      <m:r>
                        <a:rPr lang="de-DE" sz="900" b="1" i="0">
                          <a:latin typeface="Cambria Math" panose="02040503050406030204" pitchFamily="18" charset="0"/>
                        </a:rPr>
                        <m:t>=</m:t>
                      </m:r>
                      <m:f>
                        <m:fPr>
                          <m:ctrlPr>
                            <a:rPr lang="de-DE" sz="900" b="1" i="1" smtClean="0">
                              <a:solidFill>
                                <a:schemeClr val="tx1"/>
                              </a:solidFill>
                              <a:latin typeface="Cambria Math" panose="02040503050406030204" pitchFamily="18" charset="0"/>
                            </a:rPr>
                          </m:ctrlPr>
                        </m:fPr>
                        <m:num>
                          <m:r>
                            <a:rPr lang="de-DE" sz="900" b="1" i="0">
                              <a:solidFill>
                                <a:schemeClr val="tx1"/>
                              </a:solidFill>
                              <a:latin typeface="Cambria Math" panose="02040503050406030204" pitchFamily="18" charset="0"/>
                            </a:rPr>
                            <m:t>𝐍</m:t>
                          </m:r>
                        </m:num>
                        <m:den>
                          <m:sSub>
                            <m:sSubPr>
                              <m:ctrlPr>
                                <a:rPr lang="de-DE" sz="900" b="1" i="1" smtClean="0">
                                  <a:solidFill>
                                    <a:schemeClr val="tx1"/>
                                  </a:solidFill>
                                  <a:latin typeface="Cambria Math" panose="02040503050406030204" pitchFamily="18" charset="0"/>
                                </a:rPr>
                              </m:ctrlPr>
                            </m:sSubPr>
                            <m:e>
                              <m:r>
                                <a:rPr lang="de-DE" sz="900" b="1" i="0">
                                  <a:solidFill>
                                    <a:schemeClr val="tx1"/>
                                  </a:solidFill>
                                  <a:latin typeface="Cambria Math" panose="02040503050406030204" pitchFamily="18" charset="0"/>
                                </a:rPr>
                                <m:t>𝐍</m:t>
                              </m:r>
                            </m:e>
                            <m:sub>
                              <m:r>
                                <a:rPr lang="de-DE" sz="900" b="1" i="0">
                                  <a:solidFill>
                                    <a:schemeClr val="tx1"/>
                                  </a:solidFill>
                                  <a:latin typeface="Cambria Math" panose="02040503050406030204" pitchFamily="18" charset="0"/>
                                </a:rPr>
                                <m:t>𝐏</m:t>
                              </m:r>
                            </m:sub>
                          </m:sSub>
                          <m:r>
                            <a:rPr lang="de-DE" sz="900" b="1" i="0">
                              <a:solidFill>
                                <a:schemeClr val="tx1"/>
                              </a:solidFill>
                              <a:latin typeface="Cambria Math" panose="02040503050406030204" pitchFamily="18" charset="0"/>
                            </a:rPr>
                            <m:t>∙</m:t>
                          </m:r>
                          <m:r>
                            <a:rPr lang="de-DE" sz="900" b="1" i="0" smtClean="0">
                              <a:solidFill>
                                <a:schemeClr val="tx1"/>
                              </a:solidFill>
                              <a:latin typeface="Cambria Math" panose="02040503050406030204" pitchFamily="18" charset="0"/>
                            </a:rPr>
                            <m:t>𝐩</m:t>
                          </m:r>
                          <m:r>
                            <a:rPr lang="de-DE" sz="900" b="1" i="0">
                              <a:solidFill>
                                <a:schemeClr val="tx1"/>
                              </a:solidFill>
                              <a:latin typeface="Cambria Math" panose="02040503050406030204" pitchFamily="18" charset="0"/>
                            </a:rPr>
                            <m:t>∙</m:t>
                          </m:r>
                          <m:r>
                            <a:rPr lang="de-DE" sz="900" b="1" i="0" smtClean="0">
                              <a:solidFill>
                                <a:schemeClr val="tx1"/>
                              </a:solidFill>
                              <a:latin typeface="Cambria Math" panose="02040503050406030204" pitchFamily="18" charset="0"/>
                            </a:rPr>
                            <m:t>𝐝</m:t>
                          </m:r>
                        </m:den>
                      </m:f>
                      <m:r>
                        <a:rPr lang="de-DE" sz="900" i="0">
                          <a:latin typeface="Cambria Math" panose="02040503050406030204" pitchFamily="18" charset="0"/>
                        </a:rPr>
                        <m:t>=</m:t>
                      </m:r>
                      <m:f>
                        <m:fPr>
                          <m:ctrlPr>
                            <a:rPr lang="de-DE" sz="900" i="1" smtClean="0">
                              <a:solidFill>
                                <a:schemeClr val="tx1"/>
                              </a:solidFill>
                              <a:latin typeface="Cambria Math" panose="02040503050406030204" pitchFamily="18" charset="0"/>
                            </a:rPr>
                          </m:ctrlPr>
                        </m:fPr>
                        <m:num>
                          <m:r>
                            <a:rPr lang="bg-BG" sz="900" b="0" i="0" smtClean="0">
                              <a:solidFill>
                                <a:schemeClr val="tx1"/>
                              </a:solidFill>
                              <a:latin typeface="Cambria Math" panose="02040503050406030204" pitchFamily="18" charset="0"/>
                            </a:rPr>
                            <m:t>Измерени събития</m:t>
                          </m:r>
                        </m:num>
                        <m:den>
                          <m:r>
                            <a:rPr lang="bg-BG" sz="900" b="0" i="0" smtClean="0">
                              <a:solidFill>
                                <a:schemeClr val="tx1"/>
                              </a:solidFill>
                              <a:latin typeface="Cambria Math" panose="02040503050406030204" pitchFamily="18" charset="0"/>
                            </a:rPr>
                            <m:t>Брой проектили</m:t>
                          </m:r>
                          <m:r>
                            <a:rPr lang="de-DE" sz="900" i="0">
                              <a:solidFill>
                                <a:schemeClr val="tx1"/>
                              </a:solidFill>
                              <a:latin typeface="Cambria Math" panose="02040503050406030204" pitchFamily="18" charset="0"/>
                            </a:rPr>
                            <m:t>∙</m:t>
                          </m:r>
                          <m:r>
                            <a:rPr lang="bg-BG" sz="900" b="0" i="0" smtClean="0">
                              <a:solidFill>
                                <a:schemeClr val="tx1"/>
                              </a:solidFill>
                              <a:latin typeface="Cambria Math" panose="02040503050406030204" pitchFamily="18" charset="0"/>
                            </a:rPr>
                            <m:t>Вероятност за детектиране</m:t>
                          </m:r>
                          <m:r>
                            <a:rPr lang="de-DE" sz="900" i="0">
                              <a:solidFill>
                                <a:schemeClr val="tx1"/>
                              </a:solidFill>
                              <a:latin typeface="Cambria Math" panose="02040503050406030204" pitchFamily="18" charset="0"/>
                            </a:rPr>
                            <m:t>∙</m:t>
                          </m:r>
                          <m:r>
                            <a:rPr lang="bg-BG" sz="900" b="0" i="0" smtClean="0">
                              <a:solidFill>
                                <a:schemeClr val="tx1"/>
                              </a:solidFill>
                              <a:latin typeface="Cambria Math" panose="02040503050406030204" pitchFamily="18" charset="0"/>
                            </a:rPr>
                            <m:t>Плътност на мишената</m:t>
                          </m:r>
                        </m:den>
                      </m:f>
                    </m:oMath>
                  </m:oMathPara>
                </a14:m>
                <a:endParaRPr lang="de-DE" sz="900" dirty="0"/>
              </a:p>
            </p:txBody>
          </p:sp>
        </mc:Choice>
        <mc:Fallback xmlns="">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43838" y="5483110"/>
                <a:ext cx="5409751" cy="379719"/>
              </a:xfrm>
              <a:prstGeom prst="rect">
                <a:avLst/>
              </a:prstGeom>
              <a:blipFill>
                <a:blip r:embed="rId5"/>
                <a:stretch>
                  <a:fillRect b="-1587"/>
                </a:stretch>
              </a:blipFill>
            </p:spPr>
            <p:txBody>
              <a:bodyPr/>
              <a:lstStyle/>
              <a:p>
                <a:r>
                  <a:rPr lang="en-US">
                    <a:noFill/>
                  </a:rPr>
                  <a:t> </a:t>
                </a:r>
              </a:p>
            </p:txBody>
          </p:sp>
        </mc:Fallback>
      </mc:AlternateContent>
      <p:sp>
        <p:nvSpPr>
          <p:cNvPr id="43" name="Textfeld 42">
            <a:extLst>
              <a:ext uri="{FF2B5EF4-FFF2-40B4-BE49-F238E27FC236}">
                <a16:creationId xmlns:a16="http://schemas.microsoft.com/office/drawing/2014/main" id="{B44D1E80-F297-3D69-88A3-34F727CB89A7}"/>
              </a:ext>
            </a:extLst>
          </p:cNvPr>
          <p:cNvSpPr txBox="1"/>
          <p:nvPr/>
        </p:nvSpPr>
        <p:spPr>
          <a:xfrm>
            <a:off x="608560" y="7043451"/>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Задача</a:t>
            </a:r>
            <a:r>
              <a:rPr lang="de-DE" sz="1100" b="1" dirty="0">
                <a:latin typeface="Open Sans" panose="020B0606030504020204" pitchFamily="34" charset="0"/>
                <a:ea typeface="Open Sans" panose="020B0606030504020204" pitchFamily="34" charset="0"/>
                <a:cs typeface="Open Sans" panose="020B0606030504020204" pitchFamily="34" charset="0"/>
              </a:rPr>
              <a:t> 5 | </a:t>
            </a:r>
            <a:r>
              <a:rPr lang="bg-BG" sz="1100" b="1" dirty="0">
                <a:latin typeface="Open Sans" panose="020B0606030504020204" pitchFamily="34" charset="0"/>
                <a:ea typeface="Open Sans" panose="020B0606030504020204" pitchFamily="34" charset="0"/>
                <a:cs typeface="Open Sans" panose="020B0606030504020204" pitchFamily="34" charset="0"/>
              </a:rPr>
              <a:t>Степен на реакция</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4" name="Textfeld 43">
            <a:extLst>
              <a:ext uri="{FF2B5EF4-FFF2-40B4-BE49-F238E27FC236}">
                <a16:creationId xmlns:a16="http://schemas.microsoft.com/office/drawing/2014/main" id="{83B950E1-039D-9E81-7547-61F4AB62172E}"/>
              </a:ext>
            </a:extLst>
          </p:cNvPr>
          <p:cNvSpPr txBox="1"/>
          <p:nvPr/>
        </p:nvSpPr>
        <p:spPr>
          <a:xfrm>
            <a:off x="618312" y="7205423"/>
            <a:ext cx="5538239" cy="615553"/>
          </a:xfrm>
          <a:prstGeom prst="rect">
            <a:avLst/>
          </a:prstGeom>
          <a:noFill/>
        </p:spPr>
        <p:txBody>
          <a:bodyPr wrap="square" rtlCol="0">
            <a:spAutoFit/>
          </a:bodyPr>
          <a:lstStyle/>
          <a:p>
            <a:pPr marL="38100" lvl="1" algn="just"/>
            <a:r>
              <a:rPr lang="bg-BG" sz="850" dirty="0">
                <a:latin typeface="Open Sans" panose="020B0606030504020204" pitchFamily="34" charset="0"/>
                <a:ea typeface="Open Sans" panose="020B0606030504020204" pitchFamily="34" charset="0"/>
                <a:cs typeface="Open Sans" panose="020B0606030504020204" pitchFamily="34" charset="0"/>
              </a:rPr>
              <a:t>Скоростта на реакцията на реакцията, наблюдавана тук, вече може да бъде определена от </a:t>
            </a:r>
            <a:r>
              <a:rPr lang="bg-BG" sz="850" b="1" dirty="0">
                <a:latin typeface="Open Sans" panose="020B0606030504020204" pitchFamily="34" charset="0"/>
                <a:ea typeface="Open Sans" panose="020B0606030504020204" pitchFamily="34" charset="0"/>
                <a:cs typeface="Open Sans" panose="020B0606030504020204" pitchFamily="34" charset="0"/>
              </a:rPr>
              <a:t>общото напречно сечение </a:t>
            </a:r>
            <a:r>
              <a:rPr lang="bg-BG" sz="850" dirty="0">
                <a:latin typeface="Open Sans" panose="020B0606030504020204" pitchFamily="34" charset="0"/>
                <a:ea typeface="Open Sans" panose="020B0606030504020204" pitchFamily="34" charset="0"/>
                <a:cs typeface="Open Sans" panose="020B0606030504020204" pitchFamily="34" charset="0"/>
              </a:rPr>
              <a:t>𝛔_𝐓. То е силно зависимо от температурата. Ако приемем, че реакцията протича вътре в червените гиганти по време на фазата на хелиевото избухване, можем да приемем температура между </a:t>
            </a:r>
            <a:r>
              <a:rPr lang="bg-BG" sz="850" b="1" dirty="0">
                <a:latin typeface="Open Sans" panose="020B0606030504020204" pitchFamily="34" charset="0"/>
                <a:ea typeface="Open Sans" panose="020B0606030504020204" pitchFamily="34" charset="0"/>
                <a:cs typeface="Open Sans" panose="020B0606030504020204" pitchFamily="34" charset="0"/>
              </a:rPr>
              <a:t>0,1</a:t>
            </a:r>
            <a:r>
              <a:rPr lang="bg-BG" sz="850" dirty="0">
                <a:latin typeface="Open Sans" panose="020B0606030504020204" pitchFamily="34" charset="0"/>
                <a:ea typeface="Open Sans" panose="020B0606030504020204" pitchFamily="34" charset="0"/>
                <a:cs typeface="Open Sans" panose="020B0606030504020204" pitchFamily="34" charset="0"/>
              </a:rPr>
              <a:t> и </a:t>
            </a:r>
            <a:r>
              <a:rPr lang="bg-BG" sz="850" b="1" dirty="0">
                <a:latin typeface="Open Sans" panose="020B0606030504020204" pitchFamily="34" charset="0"/>
                <a:ea typeface="Open Sans" panose="020B0606030504020204" pitchFamily="34" charset="0"/>
                <a:cs typeface="Open Sans" panose="020B0606030504020204" pitchFamily="34" charset="0"/>
              </a:rPr>
              <a:t>1 </a:t>
            </a:r>
            <a:r>
              <a:rPr lang="en-GB" sz="850" b="1" dirty="0">
                <a:latin typeface="Open Sans" panose="020B0606030504020204" pitchFamily="34" charset="0"/>
                <a:ea typeface="Open Sans" panose="020B0606030504020204" pitchFamily="34" charset="0"/>
                <a:cs typeface="Open Sans" panose="020B0606030504020204" pitchFamily="34" charset="0"/>
              </a:rPr>
              <a:t>GK</a:t>
            </a:r>
            <a:r>
              <a:rPr lang="en-GB" sz="850" dirty="0">
                <a:latin typeface="Open Sans" panose="020B0606030504020204" pitchFamily="34" charset="0"/>
                <a:ea typeface="Open Sans" panose="020B0606030504020204" pitchFamily="34" charset="0"/>
                <a:cs typeface="Open Sans" panose="020B0606030504020204" pitchFamily="34" charset="0"/>
              </a:rPr>
              <a:t>.</a:t>
            </a:r>
          </a:p>
        </p:txBody>
      </p:sp>
      <p:sp>
        <p:nvSpPr>
          <p:cNvPr id="46" name="Rechteck: abgerundete Ecken 45">
            <a:extLst>
              <a:ext uri="{FF2B5EF4-FFF2-40B4-BE49-F238E27FC236}">
                <a16:creationId xmlns:a16="http://schemas.microsoft.com/office/drawing/2014/main" id="{ECCC96E3-FE57-BFAD-C669-3E962DDBFEFE}"/>
              </a:ext>
            </a:extLst>
          </p:cNvPr>
          <p:cNvSpPr/>
          <p:nvPr/>
        </p:nvSpPr>
        <p:spPr>
          <a:xfrm>
            <a:off x="932305" y="8340799"/>
            <a:ext cx="5221285" cy="101311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8"/>
              </a:rPr>
              <a:t>Creative Commons Attribution-</a:t>
            </a:r>
            <a:r>
              <a:rPr lang="en-GB" sz="600" dirty="0" err="1">
                <a:solidFill>
                  <a:schemeClr val="bg1"/>
                </a:solidFill>
                <a:hlinkClick r:id="rId8"/>
              </a:rPr>
              <a:t>ShareAlike</a:t>
            </a:r>
            <a:r>
              <a:rPr lang="en-GB" sz="600" dirty="0">
                <a:solidFill>
                  <a:schemeClr val="bg1"/>
                </a:solidFill>
                <a:hlinkClick r:id="rId8"/>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Анализ на данните от реакцията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46310"/>
            <a:ext cx="5768201" cy="379719"/>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02  </a:t>
            </a:r>
            <a:r>
              <a:rPr lang="bg-BG" sz="2000" cap="none" noProof="0" dirty="0">
                <a:latin typeface="Open Sans" panose="020B0606030504020204" pitchFamily="34" charset="0"/>
                <a:ea typeface="Open Sans" panose="020B0606030504020204" pitchFamily="34" charset="0"/>
                <a:cs typeface="Open Sans" panose="020B0606030504020204" pitchFamily="34" charset="0"/>
              </a:rPr>
              <a:t>Анализ на данните</a:t>
            </a:r>
            <a:endParaRPr lang="en-GB" sz="2000" cap="none" noProof="0"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Textfeld 13">
            <a:extLst>
              <a:ext uri="{FF2B5EF4-FFF2-40B4-BE49-F238E27FC236}">
                <a16:creationId xmlns:a16="http://schemas.microsoft.com/office/drawing/2014/main" id="{31C88C2C-4F9D-DE3A-8CAF-CDD449011EB3}"/>
              </a:ext>
            </a:extLst>
          </p:cNvPr>
          <p:cNvSpPr txBox="1"/>
          <p:nvPr/>
        </p:nvSpPr>
        <p:spPr>
          <a:xfrm>
            <a:off x="608556" y="7778816"/>
            <a:ext cx="5538239" cy="615553"/>
          </a:xfrm>
          <a:prstGeom prst="rect">
            <a:avLst/>
          </a:prstGeom>
          <a:noFill/>
        </p:spPr>
        <p:txBody>
          <a:bodyPr wrap="square" rtlCol="0">
            <a:spAutoFit/>
          </a:bodyPr>
          <a:lstStyle/>
          <a:p>
            <a:pPr marL="266700" lvl="1" indent="-228600">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Използвайте инструмента за анализ на данни, за да изчислите скоростта на реакцията като функция от температурата. Как може да се тълкува резултатът?</a:t>
            </a:r>
          </a:p>
          <a:p>
            <a:pPr marL="266700" lvl="1" indent="-228600">
              <a:buFont typeface="+mj-lt"/>
              <a:buAutoNum type="alphaLcParenR"/>
            </a:pPr>
            <a:r>
              <a:rPr lang="bg-BG" sz="850" dirty="0">
                <a:latin typeface="Open Sans" panose="020B0606030504020204" pitchFamily="34" charset="0"/>
                <a:ea typeface="Open Sans" panose="020B0606030504020204" pitchFamily="34" charset="0"/>
                <a:cs typeface="Open Sans" panose="020B0606030504020204" pitchFamily="34" charset="0"/>
              </a:rPr>
              <a:t>Какви приближения трябва да направим за анализа на данните? Обсъдете качествено неточността на нашите измервания и възможните източници на грешки.</a:t>
            </a:r>
            <a:endParaRPr lang="en-US" sz="85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3802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16581"/>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Съкратена диаграма на енергети1ните нива на Флуор</a:t>
            </a:r>
            <a:r>
              <a:rPr lang="de-DE" sz="1100" b="1" dirty="0">
                <a:latin typeface="Open Sans" panose="020B0606030504020204" pitchFamily="34" charset="0"/>
                <a:ea typeface="Open Sans" panose="020B0606030504020204" pitchFamily="34" charset="0"/>
                <a:cs typeface="Open Sans" panose="020B0606030504020204" pitchFamily="34" charset="0"/>
              </a:rPr>
              <a:t>-18</a:t>
            </a:r>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915686"/>
            <a:ext cx="5409751" cy="261610"/>
          </a:xfrm>
          <a:prstGeom prst="rect">
            <a:avLst/>
          </a:prstGeom>
          <a:noFill/>
        </p:spPr>
        <p:txBody>
          <a:bodyPr wrap="square" rtlCol="0">
            <a:spAutoFit/>
          </a:bodyPr>
          <a:lstStyle/>
          <a:p>
            <a:r>
              <a:rPr lang="bg-BG" sz="1100" b="1" dirty="0">
                <a:latin typeface="Open Sans" panose="020B0606030504020204" pitchFamily="34" charset="0"/>
                <a:ea typeface="Open Sans" panose="020B0606030504020204" pitchFamily="34" charset="0"/>
                <a:cs typeface="Open Sans" panose="020B0606030504020204" pitchFamily="34" charset="0"/>
              </a:rPr>
              <a:t>Обяснение на експерименталните физични величини</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4"/>
              </a:rPr>
              <a:t>Creative Commons Attribution-</a:t>
            </a:r>
            <a:r>
              <a:rPr lang="en-GB" sz="600" dirty="0" err="1">
                <a:solidFill>
                  <a:schemeClr val="bg1"/>
                </a:solidFill>
                <a:hlinkClick r:id="rId4"/>
              </a:rPr>
              <a:t>ShareAlike</a:t>
            </a:r>
            <a:r>
              <a:rPr lang="en-GB" sz="600" dirty="0">
                <a:solidFill>
                  <a:schemeClr val="bg1"/>
                </a:solidFill>
                <a:hlinkClick r:id="rId4"/>
              </a:rPr>
              <a:t> 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Анализ на данните от реакцията </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F</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74737"/>
            <a:ext cx="5768201" cy="351292"/>
          </a:xfrm>
        </p:spPr>
        <p:txBody>
          <a:bodyPr/>
          <a:lstStyle/>
          <a:p>
            <a:r>
              <a:rPr lang="bg-BG" sz="2000" cap="none" noProof="0" dirty="0">
                <a:latin typeface="Open Sans" panose="020B0606030504020204" pitchFamily="34" charset="0"/>
                <a:ea typeface="Open Sans" panose="020B0606030504020204" pitchFamily="34" charset="0"/>
                <a:cs typeface="Open Sans" panose="020B0606030504020204" pitchFamily="34" charset="0"/>
              </a:rPr>
              <a:t>Приложение</a:t>
            </a:r>
            <a:endParaRPr lang="en-GB" sz="2000" cap="none" noProof="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80" name="Gruppieren 79">
            <a:extLst>
              <a:ext uri="{FF2B5EF4-FFF2-40B4-BE49-F238E27FC236}">
                <a16:creationId xmlns:a16="http://schemas.microsoft.com/office/drawing/2014/main" id="{6FB83EA3-04D4-8F47-B4FC-C5DE52FE62F6}"/>
              </a:ext>
            </a:extLst>
          </p:cNvPr>
          <p:cNvGrpSpPr/>
          <p:nvPr/>
        </p:nvGrpSpPr>
        <p:grpSpPr>
          <a:xfrm>
            <a:off x="626407" y="1523908"/>
            <a:ext cx="5367662" cy="3265798"/>
            <a:chOff x="728432" y="1879600"/>
            <a:chExt cx="16144741" cy="7487988"/>
          </a:xfrm>
        </p:grpSpPr>
        <p:cxnSp>
          <p:nvCxnSpPr>
            <p:cNvPr id="81" name="Gerader Verbinder 80">
              <a:extLst>
                <a:ext uri="{FF2B5EF4-FFF2-40B4-BE49-F238E27FC236}">
                  <a16:creationId xmlns:a16="http://schemas.microsoft.com/office/drawing/2014/main" id="{89250248-88EC-BE1F-A8CD-49E5A62BB5BC}"/>
                </a:ext>
              </a:extLst>
            </p:cNvPr>
            <p:cNvCxnSpPr>
              <a:cxnSpLocks/>
            </p:cNvCxnSpPr>
            <p:nvPr/>
          </p:nvCxnSpPr>
          <p:spPr>
            <a:xfrm>
              <a:off x="1972920" y="252075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AEB16C8E-4027-D3F5-92A0-1EEA9D484B51}"/>
                </a:ext>
              </a:extLst>
            </p:cNvPr>
            <p:cNvCxnSpPr>
              <a:cxnSpLocks/>
            </p:cNvCxnSpPr>
            <p:nvPr/>
          </p:nvCxnSpPr>
          <p:spPr>
            <a:xfrm flipV="1">
              <a:off x="1972920" y="694090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9C709AF2-B3A6-0E42-6C66-C07713B85F0F}"/>
                </a:ext>
              </a:extLst>
            </p:cNvPr>
            <p:cNvCxnSpPr>
              <a:cxnSpLocks/>
            </p:cNvCxnSpPr>
            <p:nvPr/>
          </p:nvCxnSpPr>
          <p:spPr>
            <a:xfrm flipV="1">
              <a:off x="2262845" y="1879600"/>
              <a:ext cx="0" cy="727476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31E7F850-9B75-6892-8A17-5804F69FECE8}"/>
                </a:ext>
              </a:extLst>
            </p:cNvPr>
            <p:cNvSpPr txBox="1"/>
            <p:nvPr/>
          </p:nvSpPr>
          <p:spPr>
            <a:xfrm>
              <a:off x="728432" y="3872539"/>
              <a:ext cx="1161743"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5603</a:t>
              </a:r>
            </a:p>
          </p:txBody>
        </p:sp>
        <p:cxnSp>
          <p:nvCxnSpPr>
            <p:cNvPr id="85" name="Gerader Verbinder 84">
              <a:extLst>
                <a:ext uri="{FF2B5EF4-FFF2-40B4-BE49-F238E27FC236}">
                  <a16:creationId xmlns:a16="http://schemas.microsoft.com/office/drawing/2014/main" id="{F3288E34-8E46-2891-BD84-FF66F1F7E115}"/>
                </a:ext>
              </a:extLst>
            </p:cNvPr>
            <p:cNvCxnSpPr>
              <a:cxnSpLocks/>
            </p:cNvCxnSpPr>
            <p:nvPr/>
          </p:nvCxnSpPr>
          <p:spPr>
            <a:xfrm flipV="1">
              <a:off x="1972919" y="3610965"/>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C74A330C-6170-E5F5-5783-CF21DF9F8035}"/>
                </a:ext>
              </a:extLst>
            </p:cNvPr>
            <p:cNvCxnSpPr>
              <a:cxnSpLocks/>
            </p:cNvCxnSpPr>
            <p:nvPr/>
          </p:nvCxnSpPr>
          <p:spPr>
            <a:xfrm>
              <a:off x="1972920" y="632607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E9734F10-172F-D0C6-3EB7-E2222EB54690}"/>
                </a:ext>
              </a:extLst>
            </p:cNvPr>
            <p:cNvCxnSpPr>
              <a:cxnSpLocks/>
            </p:cNvCxnSpPr>
            <p:nvPr/>
          </p:nvCxnSpPr>
          <p:spPr>
            <a:xfrm>
              <a:off x="1972920" y="4155760"/>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15A7C992-B32F-9EC1-2EEE-5E1289E39DDA}"/>
                </a:ext>
              </a:extLst>
            </p:cNvPr>
            <p:cNvCxnSpPr>
              <a:cxnSpLocks/>
            </p:cNvCxnSpPr>
            <p:nvPr/>
          </p:nvCxnSpPr>
          <p:spPr>
            <a:xfrm flipV="1">
              <a:off x="1972920" y="8381531"/>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feld 88">
              <a:extLst>
                <a:ext uri="{FF2B5EF4-FFF2-40B4-BE49-F238E27FC236}">
                  <a16:creationId xmlns:a16="http://schemas.microsoft.com/office/drawing/2014/main" id="{4C42D5E7-3774-3A6D-1FED-7E093258465E}"/>
                </a:ext>
              </a:extLst>
            </p:cNvPr>
            <p:cNvSpPr txBox="1"/>
            <p:nvPr/>
          </p:nvSpPr>
          <p:spPr>
            <a:xfrm>
              <a:off x="774827" y="3327746"/>
              <a:ext cx="11153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5605</a:t>
              </a:r>
            </a:p>
          </p:txBody>
        </p:sp>
        <p:sp>
          <p:nvSpPr>
            <p:cNvPr id="90" name="Textfeld 89">
              <a:extLst>
                <a:ext uri="{FF2B5EF4-FFF2-40B4-BE49-F238E27FC236}">
                  <a16:creationId xmlns:a16="http://schemas.microsoft.com/office/drawing/2014/main" id="{D23F437F-89A7-030E-3F3A-A7BC4EAAC43C}"/>
                </a:ext>
              </a:extLst>
            </p:cNvPr>
            <p:cNvSpPr txBox="1"/>
            <p:nvPr/>
          </p:nvSpPr>
          <p:spPr>
            <a:xfrm>
              <a:off x="917351" y="2235815"/>
              <a:ext cx="97282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5673</a:t>
              </a:r>
            </a:p>
          </p:txBody>
        </p:sp>
        <p:sp>
          <p:nvSpPr>
            <p:cNvPr id="91" name="Textfeld 90">
              <a:extLst>
                <a:ext uri="{FF2B5EF4-FFF2-40B4-BE49-F238E27FC236}">
                  <a16:creationId xmlns:a16="http://schemas.microsoft.com/office/drawing/2014/main" id="{8AB2086A-6AEE-339F-2D8A-1F3645A6D978}"/>
                </a:ext>
              </a:extLst>
            </p:cNvPr>
            <p:cNvSpPr txBox="1"/>
            <p:nvPr/>
          </p:nvSpPr>
          <p:spPr>
            <a:xfrm>
              <a:off x="781757" y="6666442"/>
              <a:ext cx="110841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3062</a:t>
              </a:r>
            </a:p>
          </p:txBody>
        </p:sp>
        <p:sp>
          <p:nvSpPr>
            <p:cNvPr id="92" name="Textfeld 91">
              <a:extLst>
                <a:ext uri="{FF2B5EF4-FFF2-40B4-BE49-F238E27FC236}">
                  <a16:creationId xmlns:a16="http://schemas.microsoft.com/office/drawing/2014/main" id="{7A7E454E-B673-694F-29A5-BD118BEBEE55}"/>
                </a:ext>
              </a:extLst>
            </p:cNvPr>
            <p:cNvSpPr txBox="1"/>
            <p:nvPr/>
          </p:nvSpPr>
          <p:spPr>
            <a:xfrm>
              <a:off x="910081" y="8103397"/>
              <a:ext cx="98009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1081</a:t>
              </a:r>
            </a:p>
          </p:txBody>
        </p:sp>
        <p:sp>
          <p:nvSpPr>
            <p:cNvPr id="93" name="Textfeld 92">
              <a:extLst>
                <a:ext uri="{FF2B5EF4-FFF2-40B4-BE49-F238E27FC236}">
                  <a16:creationId xmlns:a16="http://schemas.microsoft.com/office/drawing/2014/main" id="{A5D82B0B-9F39-46EB-B411-34B9D7B5A370}"/>
                </a:ext>
              </a:extLst>
            </p:cNvPr>
            <p:cNvSpPr txBox="1"/>
            <p:nvPr/>
          </p:nvSpPr>
          <p:spPr>
            <a:xfrm>
              <a:off x="792726" y="6042846"/>
              <a:ext cx="10974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3134</a:t>
              </a:r>
            </a:p>
          </p:txBody>
        </p:sp>
        <p:cxnSp>
          <p:nvCxnSpPr>
            <p:cNvPr id="94" name="Gerader Verbinder 93">
              <a:extLst>
                <a:ext uri="{FF2B5EF4-FFF2-40B4-BE49-F238E27FC236}">
                  <a16:creationId xmlns:a16="http://schemas.microsoft.com/office/drawing/2014/main" id="{C308704B-3739-45B9-AD07-0F05F6EB0331}"/>
                </a:ext>
              </a:extLst>
            </p:cNvPr>
            <p:cNvCxnSpPr>
              <a:cxnSpLocks/>
            </p:cNvCxnSpPr>
            <p:nvPr/>
          </p:nvCxnSpPr>
          <p:spPr>
            <a:xfrm flipV="1">
              <a:off x="1972920" y="9086258"/>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feld 94">
              <a:extLst>
                <a:ext uri="{FF2B5EF4-FFF2-40B4-BE49-F238E27FC236}">
                  <a16:creationId xmlns:a16="http://schemas.microsoft.com/office/drawing/2014/main" id="{2CDDE492-7488-AC16-B177-EDABCA9F557C}"/>
                </a:ext>
              </a:extLst>
            </p:cNvPr>
            <p:cNvSpPr txBox="1"/>
            <p:nvPr/>
          </p:nvSpPr>
          <p:spPr>
            <a:xfrm>
              <a:off x="1175716" y="8803040"/>
              <a:ext cx="714459"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96" name="Gerader Verbinder 95">
              <a:extLst>
                <a:ext uri="{FF2B5EF4-FFF2-40B4-BE49-F238E27FC236}">
                  <a16:creationId xmlns:a16="http://schemas.microsoft.com/office/drawing/2014/main" id="{10150B59-84AF-7FE5-F541-6D740D5A9E5B}"/>
                </a:ext>
              </a:extLst>
            </p:cNvPr>
            <p:cNvCxnSpPr>
              <a:cxnSpLocks/>
            </p:cNvCxnSpPr>
            <p:nvPr/>
          </p:nvCxnSpPr>
          <p:spPr>
            <a:xfrm>
              <a:off x="2961223" y="2533456"/>
              <a:ext cx="0" cy="3792616"/>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7" name="Gerader Verbinder 96">
              <a:extLst>
                <a:ext uri="{FF2B5EF4-FFF2-40B4-BE49-F238E27FC236}">
                  <a16:creationId xmlns:a16="http://schemas.microsoft.com/office/drawing/2014/main" id="{2034D898-C04D-11DF-5A81-D49EAC09CA85}"/>
                </a:ext>
              </a:extLst>
            </p:cNvPr>
            <p:cNvCxnSpPr>
              <a:cxnSpLocks/>
            </p:cNvCxnSpPr>
            <p:nvPr/>
          </p:nvCxnSpPr>
          <p:spPr>
            <a:xfrm>
              <a:off x="3990748" y="2533452"/>
              <a:ext cx="0" cy="4409708"/>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Gerader Verbinder 97">
              <a:extLst>
                <a:ext uri="{FF2B5EF4-FFF2-40B4-BE49-F238E27FC236}">
                  <a16:creationId xmlns:a16="http://schemas.microsoft.com/office/drawing/2014/main" id="{80612999-BCF4-A67A-E510-21C4837DA235}"/>
                </a:ext>
              </a:extLst>
            </p:cNvPr>
            <p:cNvCxnSpPr>
              <a:cxnSpLocks/>
            </p:cNvCxnSpPr>
            <p:nvPr/>
          </p:nvCxnSpPr>
          <p:spPr>
            <a:xfrm flipH="1">
              <a:off x="4910203" y="2533455"/>
              <a:ext cx="0" cy="584807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Gerader Verbinder 98">
              <a:extLst>
                <a:ext uri="{FF2B5EF4-FFF2-40B4-BE49-F238E27FC236}">
                  <a16:creationId xmlns:a16="http://schemas.microsoft.com/office/drawing/2014/main" id="{F2A6C4C5-91E3-39B9-1170-FC2E409AE8AA}"/>
                </a:ext>
              </a:extLst>
            </p:cNvPr>
            <p:cNvCxnSpPr>
              <a:cxnSpLocks/>
            </p:cNvCxnSpPr>
            <p:nvPr/>
          </p:nvCxnSpPr>
          <p:spPr>
            <a:xfrm>
              <a:off x="6049798" y="2533457"/>
              <a:ext cx="0" cy="6552801"/>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5FA3BF45-22A3-131F-2D03-16917C8D5CAF}"/>
                </a:ext>
              </a:extLst>
            </p:cNvPr>
            <p:cNvCxnSpPr>
              <a:cxnSpLocks/>
            </p:cNvCxnSpPr>
            <p:nvPr/>
          </p:nvCxnSpPr>
          <p:spPr>
            <a:xfrm>
              <a:off x="11197423" y="4162110"/>
              <a:ext cx="0" cy="2812002"/>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BE795005-BBB7-4525-3B11-862C74C8F5DF}"/>
                </a:ext>
              </a:extLst>
            </p:cNvPr>
            <p:cNvCxnSpPr>
              <a:cxnSpLocks/>
            </p:cNvCxnSpPr>
            <p:nvPr/>
          </p:nvCxnSpPr>
          <p:spPr>
            <a:xfrm>
              <a:off x="7079323" y="3610965"/>
              <a:ext cx="0" cy="272146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184FB429-3B4B-6D9C-D224-8B3FA7AF06A3}"/>
                </a:ext>
              </a:extLst>
            </p:cNvPr>
            <p:cNvCxnSpPr>
              <a:cxnSpLocks/>
            </p:cNvCxnSpPr>
            <p:nvPr/>
          </p:nvCxnSpPr>
          <p:spPr>
            <a:xfrm>
              <a:off x="8108848" y="3601302"/>
              <a:ext cx="0" cy="33168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C0C20520-B30A-EACD-E73F-EAE6B1D4C533}"/>
                </a:ext>
              </a:extLst>
            </p:cNvPr>
            <p:cNvCxnSpPr>
              <a:cxnSpLocks/>
            </p:cNvCxnSpPr>
            <p:nvPr/>
          </p:nvCxnSpPr>
          <p:spPr>
            <a:xfrm>
              <a:off x="9138373" y="3610965"/>
              <a:ext cx="0" cy="477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B77479FD-2BB5-AB57-929A-EBD8AA5AC4B6}"/>
                </a:ext>
              </a:extLst>
            </p:cNvPr>
            <p:cNvCxnSpPr>
              <a:cxnSpLocks/>
            </p:cNvCxnSpPr>
            <p:nvPr/>
          </p:nvCxnSpPr>
          <p:spPr>
            <a:xfrm>
              <a:off x="12226948" y="4151242"/>
              <a:ext cx="0" cy="493501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D3BE0FA0-BCA6-7E16-0689-919F4ABE5A72}"/>
                </a:ext>
              </a:extLst>
            </p:cNvPr>
            <p:cNvCxnSpPr>
              <a:cxnSpLocks/>
            </p:cNvCxnSpPr>
            <p:nvPr/>
          </p:nvCxnSpPr>
          <p:spPr>
            <a:xfrm>
              <a:off x="10167898" y="3626354"/>
              <a:ext cx="0" cy="54599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Gerader Verbinder 105">
              <a:extLst>
                <a:ext uri="{FF2B5EF4-FFF2-40B4-BE49-F238E27FC236}">
                  <a16:creationId xmlns:a16="http://schemas.microsoft.com/office/drawing/2014/main" id="{74544FAE-0AA4-CB79-F6E9-0678CF31C915}"/>
                </a:ext>
              </a:extLst>
            </p:cNvPr>
            <p:cNvCxnSpPr>
              <a:cxnSpLocks/>
            </p:cNvCxnSpPr>
            <p:nvPr/>
          </p:nvCxnSpPr>
          <p:spPr>
            <a:xfrm>
              <a:off x="15315523" y="6940902"/>
              <a:ext cx="0" cy="21453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Gerader Verbinder 106">
              <a:extLst>
                <a:ext uri="{FF2B5EF4-FFF2-40B4-BE49-F238E27FC236}">
                  <a16:creationId xmlns:a16="http://schemas.microsoft.com/office/drawing/2014/main" id="{DF095DAD-28D5-E9B1-7BAC-3D7F4EA74B56}"/>
                </a:ext>
              </a:extLst>
            </p:cNvPr>
            <p:cNvCxnSpPr>
              <a:cxnSpLocks/>
            </p:cNvCxnSpPr>
            <p:nvPr/>
          </p:nvCxnSpPr>
          <p:spPr>
            <a:xfrm>
              <a:off x="16345044" y="8381531"/>
              <a:ext cx="0" cy="704727"/>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Gerader Verbinder 107">
              <a:extLst>
                <a:ext uri="{FF2B5EF4-FFF2-40B4-BE49-F238E27FC236}">
                  <a16:creationId xmlns:a16="http://schemas.microsoft.com/office/drawing/2014/main" id="{9A04843B-3DDF-6B8E-2672-26191F8A1E42}"/>
                </a:ext>
              </a:extLst>
            </p:cNvPr>
            <p:cNvCxnSpPr>
              <a:cxnSpLocks/>
            </p:cNvCxnSpPr>
            <p:nvPr/>
          </p:nvCxnSpPr>
          <p:spPr>
            <a:xfrm>
              <a:off x="13256473" y="6332425"/>
              <a:ext cx="0" cy="204910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4F60A1F1-DE6B-02F4-57BF-199C7FCCF2F2}"/>
                </a:ext>
              </a:extLst>
            </p:cNvPr>
            <p:cNvCxnSpPr>
              <a:cxnSpLocks/>
            </p:cNvCxnSpPr>
            <p:nvPr/>
          </p:nvCxnSpPr>
          <p:spPr>
            <a:xfrm>
              <a:off x="14285998" y="6332425"/>
              <a:ext cx="0" cy="274130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feld 109">
              <a:extLst>
                <a:ext uri="{FF2B5EF4-FFF2-40B4-BE49-F238E27FC236}">
                  <a16:creationId xmlns:a16="http://schemas.microsoft.com/office/drawing/2014/main" id="{B59677BB-9747-9722-F162-D48BB009665B}"/>
                </a:ext>
              </a:extLst>
            </p:cNvPr>
            <p:cNvSpPr txBox="1"/>
            <p:nvPr/>
          </p:nvSpPr>
          <p:spPr>
            <a:xfrm rot="16200000">
              <a:off x="15934729" y="8406075"/>
              <a:ext cx="1228879" cy="648008"/>
            </a:xfrm>
            <a:prstGeom prst="rect">
              <a:avLst/>
            </a:prstGeom>
            <a:noFill/>
          </p:spPr>
          <p:txBody>
            <a:bodyPr wrap="square" rtlCol="0">
              <a:spAutoFit/>
            </a:bodyPr>
            <a:lstStyle/>
            <a:p>
              <a:pPr algn="ctr"/>
              <a:r>
                <a:rPr lang="de-DE" sz="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1081</a:t>
              </a:r>
            </a:p>
          </p:txBody>
        </p:sp>
        <p:sp>
          <p:nvSpPr>
            <p:cNvPr id="111" name="Textfeld 110">
              <a:extLst>
                <a:ext uri="{FF2B5EF4-FFF2-40B4-BE49-F238E27FC236}">
                  <a16:creationId xmlns:a16="http://schemas.microsoft.com/office/drawing/2014/main" id="{727D630C-D701-B819-1EF0-90F032AABF21}"/>
                </a:ext>
              </a:extLst>
            </p:cNvPr>
            <p:cNvSpPr txBox="1"/>
            <p:nvPr/>
          </p:nvSpPr>
          <p:spPr>
            <a:xfrm rot="16200000">
              <a:off x="15017867" y="72827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3062</a:t>
              </a:r>
            </a:p>
          </p:txBody>
        </p:sp>
        <p:sp>
          <p:nvSpPr>
            <p:cNvPr id="112" name="Textfeld 111">
              <a:extLst>
                <a:ext uri="{FF2B5EF4-FFF2-40B4-BE49-F238E27FC236}">
                  <a16:creationId xmlns:a16="http://schemas.microsoft.com/office/drawing/2014/main" id="{1058E6F0-CECC-89C1-14F8-5DBACDD85BF1}"/>
                </a:ext>
              </a:extLst>
            </p:cNvPr>
            <p:cNvSpPr txBox="1"/>
            <p:nvPr/>
          </p:nvSpPr>
          <p:spPr>
            <a:xfrm rot="16200000">
              <a:off x="13989477" y="72827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3134</a:t>
              </a:r>
            </a:p>
          </p:txBody>
        </p:sp>
        <p:sp>
          <p:nvSpPr>
            <p:cNvPr id="113" name="Textfeld 112">
              <a:extLst>
                <a:ext uri="{FF2B5EF4-FFF2-40B4-BE49-F238E27FC236}">
                  <a16:creationId xmlns:a16="http://schemas.microsoft.com/office/drawing/2014/main" id="{DFF8C93E-DF90-D099-B129-7C215EF5D3F6}"/>
                </a:ext>
              </a:extLst>
            </p:cNvPr>
            <p:cNvSpPr txBox="1"/>
            <p:nvPr/>
          </p:nvSpPr>
          <p:spPr>
            <a:xfrm rot="16200000">
              <a:off x="9890313"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5605</a:t>
              </a:r>
            </a:p>
          </p:txBody>
        </p:sp>
        <p:sp>
          <p:nvSpPr>
            <p:cNvPr id="114" name="Textfeld 113">
              <a:extLst>
                <a:ext uri="{FF2B5EF4-FFF2-40B4-BE49-F238E27FC236}">
                  <a16:creationId xmlns:a16="http://schemas.microsoft.com/office/drawing/2014/main" id="{9E168FB3-8C99-A42B-05D5-95C4C7C112ED}"/>
                </a:ext>
              </a:extLst>
            </p:cNvPr>
            <p:cNvSpPr txBox="1"/>
            <p:nvPr/>
          </p:nvSpPr>
          <p:spPr>
            <a:xfrm rot="16200000">
              <a:off x="5744349"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5673</a:t>
              </a:r>
            </a:p>
          </p:txBody>
        </p:sp>
        <p:sp>
          <p:nvSpPr>
            <p:cNvPr id="115" name="Textfeld 114">
              <a:extLst>
                <a:ext uri="{FF2B5EF4-FFF2-40B4-BE49-F238E27FC236}">
                  <a16:creationId xmlns:a16="http://schemas.microsoft.com/office/drawing/2014/main" id="{BE76C8F0-9766-F9B9-B283-025821381736}"/>
                </a:ext>
              </a:extLst>
            </p:cNvPr>
            <p:cNvSpPr txBox="1"/>
            <p:nvPr/>
          </p:nvSpPr>
          <p:spPr>
            <a:xfrm rot="16200000">
              <a:off x="2657068" y="2820999"/>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2539</a:t>
              </a:r>
            </a:p>
          </p:txBody>
        </p:sp>
        <p:sp>
          <p:nvSpPr>
            <p:cNvPr id="116" name="Textfeld 115">
              <a:extLst>
                <a:ext uri="{FF2B5EF4-FFF2-40B4-BE49-F238E27FC236}">
                  <a16:creationId xmlns:a16="http://schemas.microsoft.com/office/drawing/2014/main" id="{F09C290B-1CFF-D576-6B5C-C6C178A3C35F}"/>
                </a:ext>
              </a:extLst>
            </p:cNvPr>
            <p:cNvSpPr txBox="1"/>
            <p:nvPr/>
          </p:nvSpPr>
          <p:spPr>
            <a:xfrm rot="16200000">
              <a:off x="371069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2611</a:t>
              </a:r>
            </a:p>
          </p:txBody>
        </p:sp>
        <p:sp>
          <p:nvSpPr>
            <p:cNvPr id="117" name="Textfeld 116">
              <a:extLst>
                <a:ext uri="{FF2B5EF4-FFF2-40B4-BE49-F238E27FC236}">
                  <a16:creationId xmlns:a16="http://schemas.microsoft.com/office/drawing/2014/main" id="{E26BBE11-04C8-72DE-8FE4-E858ECC5025B}"/>
                </a:ext>
              </a:extLst>
            </p:cNvPr>
            <p:cNvSpPr txBox="1"/>
            <p:nvPr/>
          </p:nvSpPr>
          <p:spPr>
            <a:xfrm rot="16200000">
              <a:off x="461833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4592</a:t>
              </a:r>
            </a:p>
          </p:txBody>
        </p:sp>
        <p:sp>
          <p:nvSpPr>
            <p:cNvPr id="118" name="Textfeld 117">
              <a:extLst>
                <a:ext uri="{FF2B5EF4-FFF2-40B4-BE49-F238E27FC236}">
                  <a16:creationId xmlns:a16="http://schemas.microsoft.com/office/drawing/2014/main" id="{BB32320B-6765-5B49-E446-41FD6C67346D}"/>
                </a:ext>
              </a:extLst>
            </p:cNvPr>
            <p:cNvSpPr txBox="1"/>
            <p:nvPr/>
          </p:nvSpPr>
          <p:spPr>
            <a:xfrm rot="16200000">
              <a:off x="6803783" y="4787743"/>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2471</a:t>
              </a:r>
            </a:p>
          </p:txBody>
        </p:sp>
        <p:sp>
          <p:nvSpPr>
            <p:cNvPr id="119" name="Textfeld 118">
              <a:extLst>
                <a:ext uri="{FF2B5EF4-FFF2-40B4-BE49-F238E27FC236}">
                  <a16:creationId xmlns:a16="http://schemas.microsoft.com/office/drawing/2014/main" id="{B2FE2CFE-CD3D-2572-F09A-CF2A9CEDF763}"/>
                </a:ext>
              </a:extLst>
            </p:cNvPr>
            <p:cNvSpPr txBox="1"/>
            <p:nvPr/>
          </p:nvSpPr>
          <p:spPr>
            <a:xfrm rot="16200000">
              <a:off x="7846265"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2543</a:t>
              </a:r>
            </a:p>
          </p:txBody>
        </p:sp>
        <p:sp>
          <p:nvSpPr>
            <p:cNvPr id="120" name="Textfeld 119">
              <a:extLst>
                <a:ext uri="{FF2B5EF4-FFF2-40B4-BE49-F238E27FC236}">
                  <a16:creationId xmlns:a16="http://schemas.microsoft.com/office/drawing/2014/main" id="{98A31185-3402-6E82-725C-EBF72CC16E30}"/>
                </a:ext>
              </a:extLst>
            </p:cNvPr>
            <p:cNvSpPr txBox="1"/>
            <p:nvPr/>
          </p:nvSpPr>
          <p:spPr>
            <a:xfrm rot="16200000">
              <a:off x="8866497"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4524</a:t>
              </a:r>
            </a:p>
          </p:txBody>
        </p:sp>
        <p:sp>
          <p:nvSpPr>
            <p:cNvPr id="121" name="Textfeld 120">
              <a:extLst>
                <a:ext uri="{FF2B5EF4-FFF2-40B4-BE49-F238E27FC236}">
                  <a16:creationId xmlns:a16="http://schemas.microsoft.com/office/drawing/2014/main" id="{6C34921C-7E08-6F56-1B73-D6065F1B21F2}"/>
                </a:ext>
              </a:extLst>
            </p:cNvPr>
            <p:cNvSpPr txBox="1"/>
            <p:nvPr/>
          </p:nvSpPr>
          <p:spPr>
            <a:xfrm rot="16200000">
              <a:off x="10913377"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2541</a:t>
              </a:r>
            </a:p>
          </p:txBody>
        </p:sp>
        <p:sp>
          <p:nvSpPr>
            <p:cNvPr id="122" name="Textfeld 121">
              <a:extLst>
                <a:ext uri="{FF2B5EF4-FFF2-40B4-BE49-F238E27FC236}">
                  <a16:creationId xmlns:a16="http://schemas.microsoft.com/office/drawing/2014/main" id="{3C48CE27-F628-9251-D6C3-205E7FB06987}"/>
                </a:ext>
              </a:extLst>
            </p:cNvPr>
            <p:cNvSpPr txBox="1"/>
            <p:nvPr/>
          </p:nvSpPr>
          <p:spPr>
            <a:xfrm rot="16200000">
              <a:off x="12973553" y="7282757"/>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2053</a:t>
              </a:r>
            </a:p>
          </p:txBody>
        </p:sp>
        <p:sp>
          <p:nvSpPr>
            <p:cNvPr id="124" name="Textfeld 123">
              <a:extLst>
                <a:ext uri="{FF2B5EF4-FFF2-40B4-BE49-F238E27FC236}">
                  <a16:creationId xmlns:a16="http://schemas.microsoft.com/office/drawing/2014/main" id="{31138623-DDC8-1C54-E9D0-EA401F22C207}"/>
                </a:ext>
              </a:extLst>
            </p:cNvPr>
            <p:cNvSpPr txBox="1"/>
            <p:nvPr/>
          </p:nvSpPr>
          <p:spPr>
            <a:xfrm rot="16200000">
              <a:off x="11951188"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5603</a:t>
              </a:r>
            </a:p>
          </p:txBody>
        </p:sp>
      </p:grpSp>
      <p:sp>
        <p:nvSpPr>
          <p:cNvPr id="125" name="Textfeld 124">
            <a:extLst>
              <a:ext uri="{FF2B5EF4-FFF2-40B4-BE49-F238E27FC236}">
                <a16:creationId xmlns:a16="http://schemas.microsoft.com/office/drawing/2014/main" id="{1D9ABCA8-EC02-0F0E-5D30-114D2B8576EE}"/>
              </a:ext>
            </a:extLst>
          </p:cNvPr>
          <p:cNvSpPr txBox="1"/>
          <p:nvPr/>
        </p:nvSpPr>
        <p:spPr>
          <a:xfrm>
            <a:off x="633416" y="1297106"/>
            <a:ext cx="1333500" cy="261610"/>
          </a:xfrm>
          <a:prstGeom prst="rect">
            <a:avLst/>
          </a:prstGeom>
          <a:noFill/>
        </p:spPr>
        <p:txBody>
          <a:bodyPr wrap="square" rtlCol="0">
            <a:spAutoFit/>
          </a:bodyPr>
          <a:lstStyle/>
          <a:p>
            <a:r>
              <a:rPr lang="bg-BG" sz="1100" dirty="0">
                <a:latin typeface="Open Sans" panose="020B0606030504020204" pitchFamily="34" charset="0"/>
                <a:ea typeface="Open Sans" panose="020B0606030504020204" pitchFamily="34" charset="0"/>
                <a:cs typeface="Open Sans" panose="020B0606030504020204" pitchFamily="34" charset="0"/>
              </a:rPr>
              <a:t>Енергия в</a:t>
            </a:r>
            <a:r>
              <a:rPr lang="de-DE" sz="1100" dirty="0">
                <a:latin typeface="Open Sans" panose="020B0606030504020204" pitchFamily="34" charset="0"/>
                <a:ea typeface="Open Sans" panose="020B0606030504020204" pitchFamily="34" charset="0"/>
                <a:cs typeface="Open Sans" panose="020B0606030504020204" pitchFamily="34" charset="0"/>
              </a:rPr>
              <a:t>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41" name="Gruppieren 140">
            <a:extLst>
              <a:ext uri="{FF2B5EF4-FFF2-40B4-BE49-F238E27FC236}">
                <a16:creationId xmlns:a16="http://schemas.microsoft.com/office/drawing/2014/main" id="{1490E06B-D6E4-DC31-176A-6A4DAF4411E5}"/>
              </a:ext>
            </a:extLst>
          </p:cNvPr>
          <p:cNvGrpSpPr/>
          <p:nvPr/>
        </p:nvGrpSpPr>
        <p:grpSpPr>
          <a:xfrm>
            <a:off x="721219" y="5264761"/>
            <a:ext cx="5414400" cy="1396389"/>
            <a:chOff x="722458" y="5112361"/>
            <a:chExt cx="5414400" cy="1396389"/>
          </a:xfrm>
        </p:grpSpPr>
        <p:sp>
          <p:nvSpPr>
            <p:cNvPr id="3" name="Rechteck: abgerundete Ecken 2">
              <a:extLst>
                <a:ext uri="{FF2B5EF4-FFF2-40B4-BE49-F238E27FC236}">
                  <a16:creationId xmlns:a16="http://schemas.microsoft.com/office/drawing/2014/main" id="{0718DADD-4F39-3D10-8200-EDE3BCAFAB96}"/>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27" name="Rechteck 126">
              <a:extLst>
                <a:ext uri="{FF2B5EF4-FFF2-40B4-BE49-F238E27FC236}">
                  <a16:creationId xmlns:a16="http://schemas.microsoft.com/office/drawing/2014/main" id="{B85B6C2C-0210-0D2B-7F5F-91794A84164E}"/>
                </a:ext>
              </a:extLst>
            </p:cNvPr>
            <p:cNvSpPr/>
            <p:nvPr/>
          </p:nvSpPr>
          <p:spPr>
            <a:xfrm>
              <a:off x="722458"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feld 8">
              <a:extLst>
                <a:ext uri="{FF2B5EF4-FFF2-40B4-BE49-F238E27FC236}">
                  <a16:creationId xmlns:a16="http://schemas.microsoft.com/office/drawing/2014/main" id="{03D3B804-FC37-39EF-ACE2-A49BC3C1B6A7}"/>
                </a:ext>
              </a:extLst>
            </p:cNvPr>
            <p:cNvSpPr txBox="1"/>
            <p:nvPr/>
          </p:nvSpPr>
          <p:spPr>
            <a:xfrm>
              <a:off x="735313" y="5122023"/>
              <a:ext cx="2886932" cy="246221"/>
            </a:xfrm>
            <a:prstGeom prst="rect">
              <a:avLst/>
            </a:prstGeom>
            <a:noFill/>
          </p:spPr>
          <p:txBody>
            <a:bodyPr wrap="square" rtlCol="0">
              <a:spAutoFit/>
            </a:bodyPr>
            <a:lstStyle/>
            <a:p>
              <a:r>
                <a:rPr lang="bg-BG" sz="1000" b="1" cap="none" dirty="0">
                  <a:solidFill>
                    <a:schemeClr val="bg1"/>
                  </a:solidFill>
                  <a:latin typeface="Open Sans" panose="020B0606030504020204" pitchFamily="34" charset="0"/>
                  <a:ea typeface="Open Sans" panose="020B0606030504020204" pitchFamily="34" charset="0"/>
                  <a:cs typeface="Open Sans" panose="020B0606030504020204" pitchFamily="34" charset="0"/>
                </a:rPr>
                <a:t>Брой проектили</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CCCBFDD6-EE72-E316-EB8F-FD773836C9B7}"/>
                    </a:ext>
                  </a:extLst>
                </p:cNvPr>
                <p:cNvSpPr txBox="1"/>
                <p:nvPr/>
              </p:nvSpPr>
              <p:spPr>
                <a:xfrm>
                  <a:off x="743413" y="5319132"/>
                  <a:ext cx="2878831" cy="1189618"/>
                </a:xfrm>
                <a:prstGeom prst="rect">
                  <a:avLst/>
                </a:prstGeom>
                <a:noFill/>
              </p:spPr>
              <p:txBody>
                <a:bodyPr wrap="square" rtlCol="0" anchor="ctr">
                  <a:noAutofit/>
                </a:bodyPr>
                <a:lstStyle/>
                <a:p>
                  <a:pPr algn="just">
                    <a:lnSpc>
                      <a:spcPct val="107000"/>
                    </a:lnSpc>
                  </a:pPr>
                  <a:r>
                    <a:rPr lang="bg-BG" sz="900" dirty="0">
                      <a:latin typeface="Open Sans" panose="020B0606030504020204" pitchFamily="34" charset="0"/>
                      <a:ea typeface="Open Sans" panose="020B0606030504020204" pitchFamily="34" charset="0"/>
                      <a:cs typeface="Open Sans" panose="020B0606030504020204" pitchFamily="34" charset="0"/>
                    </a:rPr>
                    <a:t>Броят проектили </a:t>
                  </a:r>
                  <a14:m>
                    <m:oMath xmlns:m="http://schemas.openxmlformats.org/officeDocument/2006/math">
                      <m:sSub>
                        <m:sSubPr>
                          <m:ctrlPr>
                            <a:rPr lang="de-DE" sz="900" b="1" i="1" smtClean="0">
                              <a:latin typeface="Cambria Math" panose="02040503050406030204" pitchFamily="18" charset="0"/>
                              <a:ea typeface="Open Sans" panose="020B0606030504020204" pitchFamily="34" charset="0"/>
                              <a:cs typeface="Open Sans" panose="020B0606030504020204" pitchFamily="34" charset="0"/>
                            </a:rPr>
                          </m:ctrlPr>
                        </m:sSubPr>
                        <m:e>
                          <m:r>
                            <a:rPr lang="de-DE" sz="900" b="1" i="0" smtClean="0">
                              <a:latin typeface="Cambria Math" panose="02040503050406030204" pitchFamily="18" charset="0"/>
                              <a:ea typeface="Open Sans" panose="020B0606030504020204" pitchFamily="34" charset="0"/>
                              <a:cs typeface="Open Sans" panose="020B0606030504020204" pitchFamily="34" charset="0"/>
                            </a:rPr>
                            <m:t>𝐍</m:t>
                          </m:r>
                        </m:e>
                        <m:sub>
                          <m:r>
                            <a:rPr lang="de-DE" sz="900" b="1" i="0" smtClean="0">
                              <a:latin typeface="Cambria Math" panose="02040503050406030204" pitchFamily="18" charset="0"/>
                              <a:ea typeface="Open Sans" panose="020B0606030504020204" pitchFamily="34" charset="0"/>
                              <a:cs typeface="Open Sans" panose="020B0606030504020204" pitchFamily="34" charset="0"/>
                            </a:rPr>
                            <m:t>𝐏</m:t>
                          </m:r>
                        </m:sub>
                      </m:sSub>
                    </m:oMath>
                  </a14:m>
                  <a:r>
                    <a:rPr lang="en-US" sz="900" dirty="0">
                      <a:latin typeface="Open Sans" panose="020B0606030504020204" pitchFamily="34" charset="0"/>
                      <a:ea typeface="Open Sans" panose="020B0606030504020204" pitchFamily="34" charset="0"/>
                      <a:cs typeface="Open Sans" panose="020B0606030504020204" pitchFamily="34" charset="0"/>
                    </a:rPr>
                    <a:t> </a:t>
                  </a:r>
                  <a:r>
                    <a:rPr lang="bg-BG" sz="900" dirty="0">
                      <a:latin typeface="Open Sans" panose="020B0606030504020204" pitchFamily="34" charset="0"/>
                      <a:ea typeface="Open Sans" panose="020B0606030504020204" pitchFamily="34" charset="0"/>
                      <a:cs typeface="Open Sans" panose="020B0606030504020204" pitchFamily="34" charset="0"/>
                    </a:rPr>
                    <a:t>показва </a:t>
                  </a:r>
                  <a:r>
                    <a:rPr lang="bg-BG" sz="900" b="1" dirty="0">
                      <a:latin typeface="Open Sans" panose="020B0606030504020204" pitchFamily="34" charset="0"/>
                      <a:ea typeface="Open Sans" panose="020B0606030504020204" pitchFamily="34" charset="0"/>
                      <a:cs typeface="Open Sans" panose="020B0606030504020204" pitchFamily="34" charset="0"/>
                    </a:rPr>
                    <a:t>общия брой частици от мишената, влизащи в целта</a:t>
                  </a:r>
                  <a:r>
                    <a:rPr lang="bg-BG" sz="900" dirty="0">
                      <a:latin typeface="Open Sans" panose="020B0606030504020204" pitchFamily="34" charset="0"/>
                      <a:ea typeface="Open Sans" panose="020B0606030504020204" pitchFamily="34" charset="0"/>
                      <a:cs typeface="Open Sans" panose="020B0606030504020204" pitchFamily="34" charset="0"/>
                    </a:rPr>
                    <a:t>. Всяка проектилна частица предизвиква реакция с определена вероятност. Броят на проектилите е различен за всяка серия от измервания.</a:t>
                  </a:r>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1" name="Textfeld 10">
                  <a:extLst>
                    <a:ext uri="{FF2B5EF4-FFF2-40B4-BE49-F238E27FC236}">
                      <a16:creationId xmlns:a16="http://schemas.microsoft.com/office/drawing/2014/main" id="{CCCBFDD6-EE72-E316-EB8F-FD773836C9B7}"/>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2" name="Textfeld 131">
                  <a:extLst>
                    <a:ext uri="{FF2B5EF4-FFF2-40B4-BE49-F238E27FC236}">
                      <a16:creationId xmlns:a16="http://schemas.microsoft.com/office/drawing/2014/main" id="{207779D9-D6EC-D7CC-F90D-C6C46389D5C9}"/>
                    </a:ext>
                  </a:extLst>
                </p:cNvPr>
                <p:cNvSpPr txBox="1"/>
                <p:nvPr/>
              </p:nvSpPr>
              <p:spPr>
                <a:xfrm>
                  <a:off x="3974307" y="5403494"/>
                  <a:ext cx="1860784" cy="1020446"/>
                </a:xfrm>
                <a:prstGeom prst="rect">
                  <a:avLst/>
                </a:prstGeom>
                <a:noFill/>
              </p:spPr>
              <p:txBody>
                <a:bodyPr wrap="square" rtlCol="0" anchor="ctr">
                  <a:noAutofit/>
                </a:bodyPr>
                <a:lstStyle/>
                <a:p>
                  <a:pPr algn="ctr">
                    <a:lnSpc>
                      <a:spcPct val="107000"/>
                    </a:lnSpc>
                  </a:pPr>
                  <a14:m>
                    <m:oMathPara xmlns:m="http://schemas.openxmlformats.org/officeDocument/2006/math">
                      <m:oMathParaPr>
                        <m:jc m:val="centerGroup"/>
                      </m:oMathParaPr>
                      <m:oMath xmlns:m="http://schemas.openxmlformats.org/officeDocument/2006/math">
                        <m:sSub>
                          <m:sSubPr>
                            <m:ctrlPr>
                              <a:rPr lang="de-DE" sz="1000" b="1" i="1" smtClean="0">
                                <a:latin typeface="Cambria Math" panose="02040503050406030204" pitchFamily="18" charset="0"/>
                                <a:ea typeface="Source Sans Pro" panose="020B0503030403020204" pitchFamily="34" charset="0"/>
                              </a:rPr>
                            </m:ctrlPr>
                          </m:sSubPr>
                          <m:e>
                            <m:r>
                              <a:rPr lang="de-DE" sz="1000" b="1" i="0" smtClean="0">
                                <a:latin typeface="Cambria Math" panose="02040503050406030204" pitchFamily="18" charset="0"/>
                                <a:ea typeface="Source Sans Pro" panose="020B0503030403020204" pitchFamily="34" charset="0"/>
                              </a:rPr>
                              <m:t>𝐍</m:t>
                            </m:r>
                          </m:e>
                          <m:sub>
                            <m:r>
                              <a:rPr lang="de-DE" sz="1000" b="1" i="0" smtClean="0">
                                <a:latin typeface="Cambria Math" panose="02040503050406030204" pitchFamily="18" charset="0"/>
                                <a:ea typeface="Source Sans Pro" panose="020B0503030403020204" pitchFamily="34" charset="0"/>
                              </a:rPr>
                              <m:t>𝐩</m:t>
                            </m:r>
                          </m:sub>
                        </m:sSub>
                        <m:d>
                          <m:dPr>
                            <m:ctrlPr>
                              <a:rPr lang="de-DE" sz="1000" b="1" i="1" smtClean="0">
                                <a:latin typeface="Cambria Math" panose="02040503050406030204" pitchFamily="18" charset="0"/>
                                <a:ea typeface="Source Sans Pro" panose="020B0503030403020204" pitchFamily="34" charset="0"/>
                              </a:rPr>
                            </m:ctrlPr>
                          </m:dPr>
                          <m:e>
                            <m:r>
                              <a:rPr lang="de-DE" sz="1000" b="1" i="0" smtClean="0">
                                <a:latin typeface="Cambria Math" panose="02040503050406030204" pitchFamily="18" charset="0"/>
                                <a:ea typeface="Source Sans Pro" panose="020B0503030403020204" pitchFamily="34" charset="0"/>
                              </a:rPr>
                              <m:t>𝐑𝐮𝐧</m:t>
                            </m:r>
                            <m:r>
                              <a:rPr lang="de-DE" sz="1000" b="1" i="0" smtClean="0">
                                <a:latin typeface="Cambria Math" panose="02040503050406030204" pitchFamily="18" charset="0"/>
                                <a:ea typeface="Source Sans Pro" panose="020B0503030403020204" pitchFamily="34" charset="0"/>
                              </a:rPr>
                              <m:t> </m:t>
                            </m:r>
                            <m:r>
                              <a:rPr lang="de-DE" sz="1000" b="1" i="0" smtClean="0">
                                <a:latin typeface="Cambria Math" panose="02040503050406030204" pitchFamily="18" charset="0"/>
                                <a:ea typeface="Source Sans Pro" panose="020B0503030403020204" pitchFamily="34" charset="0"/>
                              </a:rPr>
                              <m:t>𝟏</m:t>
                            </m:r>
                          </m:e>
                        </m:d>
                        <m:r>
                          <a:rPr lang="de-DE" sz="1000" b="1" i="0" smtClean="0">
                            <a:latin typeface="Cambria Math" panose="02040503050406030204" pitchFamily="18" charset="0"/>
                            <a:ea typeface="Source Sans Pro" panose="020B0503030403020204" pitchFamily="34" charset="0"/>
                          </a:rPr>
                          <m:t>=</m:t>
                        </m:r>
                        <m:r>
                          <a:rPr lang="de-DE" sz="1000" b="1" i="0" smtClean="0">
                            <a:latin typeface="Cambria Math" panose="02040503050406030204" pitchFamily="18" charset="0"/>
                            <a:ea typeface="Source Sans Pro" panose="020B0503030403020204" pitchFamily="34" charset="0"/>
                          </a:rPr>
                          <m:t>𝟒𝟒𝟖𝟕𝟐𝟏𝟐</m:t>
                        </m:r>
                      </m:oMath>
                      <m:oMath xmlns:m="http://schemas.openxmlformats.org/officeDocument/2006/math">
                        <m:sSub>
                          <m:sSubPr>
                            <m:ctrlPr>
                              <a:rPr lang="de-DE" sz="1000" b="1" i="1">
                                <a:latin typeface="Cambria Math" panose="02040503050406030204" pitchFamily="18" charset="0"/>
                                <a:ea typeface="Source Sans Pro" panose="020B0503030403020204" pitchFamily="34" charset="0"/>
                              </a:rPr>
                            </m:ctrlPr>
                          </m:sSubPr>
                          <m:e>
                            <m:r>
                              <a:rPr lang="de-DE" sz="1000" b="1">
                                <a:latin typeface="Cambria Math" panose="02040503050406030204" pitchFamily="18" charset="0"/>
                                <a:ea typeface="Source Sans Pro" panose="020B0503030403020204" pitchFamily="34" charset="0"/>
                              </a:rPr>
                              <m:t>𝐍</m:t>
                            </m:r>
                          </m:e>
                          <m:sub>
                            <m:r>
                              <a:rPr lang="de-DE" sz="1000" b="1">
                                <a:latin typeface="Cambria Math" panose="02040503050406030204" pitchFamily="18" charset="0"/>
                                <a:ea typeface="Source Sans Pro" panose="020B0503030403020204" pitchFamily="34" charset="0"/>
                              </a:rPr>
                              <m:t>𝐩</m:t>
                            </m:r>
                          </m:sub>
                        </m:sSub>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𝐑𝐮𝐧</m:t>
                            </m:r>
                            <m:r>
                              <a:rPr lang="de-DE" sz="1000" b="1">
                                <a:latin typeface="Cambria Math" panose="02040503050406030204" pitchFamily="18" charset="0"/>
                                <a:ea typeface="Source Sans Pro" panose="020B0503030403020204" pitchFamily="34" charset="0"/>
                              </a:rPr>
                              <m:t> </m:t>
                            </m:r>
                            <m:r>
                              <a:rPr lang="de-DE" sz="1000" b="1" i="1" smtClean="0">
                                <a:latin typeface="Cambria Math" panose="02040503050406030204" pitchFamily="18" charset="0"/>
                                <a:ea typeface="Source Sans Pro" panose="020B0503030403020204" pitchFamily="34" charset="0"/>
                              </a:rPr>
                              <m:t>𝟐</m:t>
                            </m:r>
                          </m:e>
                        </m:d>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𝟒𝟎𝟗𝟎𝟑𝟔𝟑</m:t>
                        </m:r>
                      </m:oMath>
                      <m:oMath xmlns:m="http://schemas.openxmlformats.org/officeDocument/2006/math">
                        <m:sSub>
                          <m:sSubPr>
                            <m:ctrlPr>
                              <a:rPr lang="de-DE" sz="1000" b="1" i="1">
                                <a:latin typeface="Cambria Math" panose="02040503050406030204" pitchFamily="18" charset="0"/>
                                <a:ea typeface="Source Sans Pro" panose="020B0503030403020204" pitchFamily="34" charset="0"/>
                              </a:rPr>
                            </m:ctrlPr>
                          </m:sSubPr>
                          <m:e>
                            <m:r>
                              <a:rPr lang="de-DE" sz="1000" b="1">
                                <a:latin typeface="Cambria Math" panose="02040503050406030204" pitchFamily="18" charset="0"/>
                                <a:ea typeface="Source Sans Pro" panose="020B0503030403020204" pitchFamily="34" charset="0"/>
                              </a:rPr>
                              <m:t>𝐍</m:t>
                            </m:r>
                          </m:e>
                          <m:sub>
                            <m:r>
                              <a:rPr lang="de-DE" sz="1000" b="1">
                                <a:latin typeface="Cambria Math" panose="02040503050406030204" pitchFamily="18" charset="0"/>
                                <a:ea typeface="Source Sans Pro" panose="020B0503030403020204" pitchFamily="34" charset="0"/>
                              </a:rPr>
                              <m:t>𝐩</m:t>
                            </m:r>
                          </m:sub>
                        </m:sSub>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𝐑𝐮𝐧</m:t>
                            </m:r>
                            <m:r>
                              <a:rPr lang="de-DE" sz="1000" b="1">
                                <a:latin typeface="Cambria Math" panose="02040503050406030204" pitchFamily="18" charset="0"/>
                                <a:ea typeface="Source Sans Pro" panose="020B0503030403020204" pitchFamily="34" charset="0"/>
                              </a:rPr>
                              <m:t> </m:t>
                            </m:r>
                            <m:r>
                              <a:rPr lang="de-DE" sz="1000" b="1" i="1" smtClean="0">
                                <a:latin typeface="Cambria Math" panose="02040503050406030204" pitchFamily="18" charset="0"/>
                                <a:ea typeface="Source Sans Pro" panose="020B0503030403020204" pitchFamily="34" charset="0"/>
                              </a:rPr>
                              <m:t>𝟑</m:t>
                            </m:r>
                          </m:e>
                        </m:d>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𝟒𝟎𝟐𝟔𝟗𝟎𝟖</m:t>
                        </m:r>
                      </m:oMath>
                      <m:oMath xmlns:m="http://schemas.openxmlformats.org/officeDocument/2006/math">
                        <m:sSub>
                          <m:sSubPr>
                            <m:ctrlPr>
                              <a:rPr lang="de-DE" sz="1000" b="1" i="1">
                                <a:latin typeface="Cambria Math" panose="02040503050406030204" pitchFamily="18" charset="0"/>
                                <a:ea typeface="Source Sans Pro" panose="020B0503030403020204" pitchFamily="34" charset="0"/>
                              </a:rPr>
                            </m:ctrlPr>
                          </m:sSubPr>
                          <m:e>
                            <m:r>
                              <a:rPr lang="de-DE" sz="1000" b="1">
                                <a:latin typeface="Cambria Math" panose="02040503050406030204" pitchFamily="18" charset="0"/>
                                <a:ea typeface="Source Sans Pro" panose="020B0503030403020204" pitchFamily="34" charset="0"/>
                              </a:rPr>
                              <m:t>𝐍</m:t>
                            </m:r>
                          </m:e>
                          <m:sub>
                            <m:r>
                              <a:rPr lang="de-DE" sz="1000" b="1">
                                <a:latin typeface="Cambria Math" panose="02040503050406030204" pitchFamily="18" charset="0"/>
                                <a:ea typeface="Source Sans Pro" panose="020B0503030403020204" pitchFamily="34" charset="0"/>
                              </a:rPr>
                              <m:t>𝐩</m:t>
                            </m:r>
                          </m:sub>
                        </m:sSub>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𝐑𝐮𝐧</m:t>
                            </m:r>
                            <m:r>
                              <a:rPr lang="de-DE" sz="1000" b="1">
                                <a:latin typeface="Cambria Math" panose="02040503050406030204" pitchFamily="18" charset="0"/>
                                <a:ea typeface="Source Sans Pro" panose="020B0503030403020204" pitchFamily="34" charset="0"/>
                              </a:rPr>
                              <m:t> </m:t>
                            </m:r>
                            <m:r>
                              <a:rPr lang="de-DE" sz="1000" b="1" i="1" smtClean="0">
                                <a:latin typeface="Cambria Math" panose="02040503050406030204" pitchFamily="18" charset="0"/>
                                <a:ea typeface="Source Sans Pro" panose="020B0503030403020204" pitchFamily="34" charset="0"/>
                              </a:rPr>
                              <m:t>𝟒</m:t>
                            </m:r>
                          </m:e>
                        </m:d>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𝟒𝟏𝟓𝟑𝟏𝟐𝟗</m:t>
                        </m:r>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32" name="Textfeld 131">
                  <a:extLst>
                    <a:ext uri="{FF2B5EF4-FFF2-40B4-BE49-F238E27FC236}">
                      <a16:creationId xmlns:a16="http://schemas.microsoft.com/office/drawing/2014/main" id="{207779D9-D6EC-D7CC-F90D-C6C46389D5C9}"/>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7"/>
                  <a:stretch>
                    <a:fillRect/>
                  </a:stretch>
                </a:blipFill>
              </p:spPr>
              <p:txBody>
                <a:bodyPr/>
                <a:lstStyle/>
                <a:p>
                  <a:r>
                    <a:rPr lang="en-US">
                      <a:noFill/>
                    </a:rPr>
                    <a:t> </a:t>
                  </a:r>
                </a:p>
              </p:txBody>
            </p:sp>
          </mc:Fallback>
        </mc:AlternateContent>
        <p:cxnSp>
          <p:nvCxnSpPr>
            <p:cNvPr id="134" name="Gerader Verbinder 133">
              <a:extLst>
                <a:ext uri="{FF2B5EF4-FFF2-40B4-BE49-F238E27FC236}">
                  <a16:creationId xmlns:a16="http://schemas.microsoft.com/office/drawing/2014/main" id="{234C83BB-2B96-A2D1-609D-FD7CF1098B41}"/>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uppieren 141">
            <a:extLst>
              <a:ext uri="{FF2B5EF4-FFF2-40B4-BE49-F238E27FC236}">
                <a16:creationId xmlns:a16="http://schemas.microsoft.com/office/drawing/2014/main" id="{CD30337A-4BAB-8E24-1FAE-0DD923D36B6D}"/>
              </a:ext>
            </a:extLst>
          </p:cNvPr>
          <p:cNvGrpSpPr/>
          <p:nvPr/>
        </p:nvGrpSpPr>
        <p:grpSpPr>
          <a:xfrm>
            <a:off x="720425" y="6765132"/>
            <a:ext cx="5414400" cy="1396389"/>
            <a:chOff x="721664" y="5112361"/>
            <a:chExt cx="5414400" cy="1396389"/>
          </a:xfrm>
        </p:grpSpPr>
        <p:sp>
          <p:nvSpPr>
            <p:cNvPr id="143" name="Rechteck: abgerundete Ecken 142">
              <a:extLst>
                <a:ext uri="{FF2B5EF4-FFF2-40B4-BE49-F238E27FC236}">
                  <a16:creationId xmlns:a16="http://schemas.microsoft.com/office/drawing/2014/main" id="{CE1DC043-3349-3168-9707-06B6A64DC1A1}"/>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44" name="Rechteck 143">
              <a:extLst>
                <a:ext uri="{FF2B5EF4-FFF2-40B4-BE49-F238E27FC236}">
                  <a16:creationId xmlns:a16="http://schemas.microsoft.com/office/drawing/2014/main" id="{F6F061D1-9713-7FDC-1BA1-B036E577D2C0}"/>
                </a:ext>
              </a:extLst>
            </p:cNvPr>
            <p:cNvSpPr/>
            <p:nvPr/>
          </p:nvSpPr>
          <p:spPr>
            <a:xfrm>
              <a:off x="721664"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45" name="Textfeld 144">
              <a:extLst>
                <a:ext uri="{FF2B5EF4-FFF2-40B4-BE49-F238E27FC236}">
                  <a16:creationId xmlns:a16="http://schemas.microsoft.com/office/drawing/2014/main" id="{EA7D4BB4-2CC8-8C31-44CA-5B5F6E843976}"/>
                </a:ext>
              </a:extLst>
            </p:cNvPr>
            <p:cNvSpPr txBox="1"/>
            <p:nvPr/>
          </p:nvSpPr>
          <p:spPr>
            <a:xfrm>
              <a:off x="735313" y="5122023"/>
              <a:ext cx="2886932" cy="246221"/>
            </a:xfrm>
            <a:prstGeom prst="rect">
              <a:avLst/>
            </a:prstGeom>
            <a:noFill/>
          </p:spPr>
          <p:txBody>
            <a:bodyPr wrap="square" rtlCol="0">
              <a:spAutoFit/>
            </a:bodyPr>
            <a:lstStyle/>
            <a:p>
              <a:r>
                <a:rPr lang="bg-BG"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Вероятност за детектиране</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46" name="Textfeld 145">
                  <a:extLst>
                    <a:ext uri="{FF2B5EF4-FFF2-40B4-BE49-F238E27FC236}">
                      <a16:creationId xmlns:a16="http://schemas.microsoft.com/office/drawing/2014/main" id="{62B10521-4039-3D99-F9F3-8DD6314BE2B0}"/>
                    </a:ext>
                  </a:extLst>
                </p:cNvPr>
                <p:cNvSpPr txBox="1"/>
                <p:nvPr/>
              </p:nvSpPr>
              <p:spPr>
                <a:xfrm>
                  <a:off x="743413" y="5319132"/>
                  <a:ext cx="2878831" cy="1189618"/>
                </a:xfrm>
                <a:prstGeom prst="rect">
                  <a:avLst/>
                </a:prstGeom>
                <a:noFill/>
              </p:spPr>
              <p:txBody>
                <a:bodyPr wrap="square" rtlCol="0" anchor="ctr">
                  <a:noAutofit/>
                </a:bodyPr>
                <a:lstStyle/>
                <a:p>
                  <a:pPr algn="just">
                    <a:spcAft>
                      <a:spcPts val="600"/>
                    </a:spcAft>
                  </a:pPr>
                  <a:r>
                    <a:rPr lang="bg-BG" sz="900" dirty="0">
                      <a:latin typeface="Open Sans" panose="020B0606030504020204" pitchFamily="34" charset="0"/>
                      <a:ea typeface="Open Sans" panose="020B0606030504020204" pitchFamily="34" charset="0"/>
                      <a:cs typeface="Open Sans" panose="020B0606030504020204" pitchFamily="34" charset="0"/>
                    </a:rPr>
                    <a:t>Вероятността за детекторане </a:t>
                  </a:r>
                  <a14:m>
                    <m:oMath xmlns:m="http://schemas.openxmlformats.org/officeDocument/2006/math">
                      <m:r>
                        <a:rPr lang="de-DE" sz="900" b="1">
                          <a:latin typeface="Cambria Math" panose="02040503050406030204" pitchFamily="18" charset="0"/>
                          <a:ea typeface="Open Sans" panose="020B0606030504020204" pitchFamily="34" charset="0"/>
                          <a:cs typeface="Open Sans" panose="020B0606030504020204" pitchFamily="34" charset="0"/>
                        </a:rPr>
                        <m:t>𝐩</m:t>
                      </m:r>
                    </m:oMath>
                  </a14:m>
                  <a:r>
                    <a:rPr lang="en-US" sz="900" dirty="0">
                      <a:latin typeface="Open Sans" panose="020B0606030504020204" pitchFamily="34" charset="0"/>
                      <a:ea typeface="Open Sans" panose="020B0606030504020204" pitchFamily="34" charset="0"/>
                      <a:cs typeface="Open Sans" panose="020B0606030504020204" pitchFamily="34" charset="0"/>
                    </a:rPr>
                    <a:t> </a:t>
                  </a:r>
                  <a:r>
                    <a:rPr lang="bg-BG" sz="900" dirty="0">
                      <a:latin typeface="Open Sans" panose="020B0606030504020204" pitchFamily="34" charset="0"/>
                      <a:ea typeface="Open Sans" panose="020B0606030504020204" pitchFamily="34" charset="0"/>
                      <a:cs typeface="Open Sans" panose="020B0606030504020204" pitchFamily="34" charset="0"/>
                    </a:rPr>
                    <a:t>или детекторната функция показва колко висока е вероятността протичащата реакция </a:t>
                  </a:r>
                  <a:r>
                    <a:rPr lang="bg-BG" sz="900" b="1" dirty="0">
                      <a:latin typeface="Open Sans" panose="020B0606030504020204" pitchFamily="34" charset="0"/>
                      <a:ea typeface="Open Sans" panose="020B0606030504020204" pitchFamily="34" charset="0"/>
                      <a:cs typeface="Open Sans" panose="020B0606030504020204" pitchFamily="34" charset="0"/>
                    </a:rPr>
                    <a:t>действително да бъде открита</a:t>
                  </a:r>
                  <a:r>
                    <a:rPr lang="bg-BG" sz="900" dirty="0">
                      <a:latin typeface="Open Sans" panose="020B0606030504020204" pitchFamily="34" charset="0"/>
                      <a:ea typeface="Open Sans" panose="020B0606030504020204" pitchFamily="34" charset="0"/>
                      <a:cs typeface="Open Sans" panose="020B0606030504020204" pitchFamily="34" charset="0"/>
                    </a:rPr>
                    <a:t>. Той зависи от енергията и следователно е различен за всеки енергиен преход.</a:t>
                  </a:r>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46" name="Textfeld 145">
                  <a:extLst>
                    <a:ext uri="{FF2B5EF4-FFF2-40B4-BE49-F238E27FC236}">
                      <a16:creationId xmlns:a16="http://schemas.microsoft.com/office/drawing/2014/main" id="{62B10521-4039-3D99-F9F3-8DD6314BE2B0}"/>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7" name="Textfeld 146">
                  <a:extLst>
                    <a:ext uri="{FF2B5EF4-FFF2-40B4-BE49-F238E27FC236}">
                      <a16:creationId xmlns:a16="http://schemas.microsoft.com/office/drawing/2014/main" id="{7C05DDB7-99B0-7BF9-B4E6-A24989334987}"/>
                    </a:ext>
                  </a:extLst>
                </p:cNvPr>
                <p:cNvSpPr txBox="1"/>
                <p:nvPr/>
              </p:nvSpPr>
              <p:spPr>
                <a:xfrm>
                  <a:off x="3974307" y="5403494"/>
                  <a:ext cx="1860784" cy="1020446"/>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𝟓𝟔𝟎𝟒</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𝟖</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𝟐</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𝟒𝟓𝟐𝟒</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𝟖</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𝟕</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𝟑𝟏𝟑𝟒</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𝟗</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𝟖</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𝟑𝟎𝟔𝟐</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𝟗</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𝟗</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lang="de-DE" sz="1000" b="1">
                            <a:latin typeface="Cambria Math" panose="02040503050406030204" pitchFamily="18" charset="0"/>
                            <a:ea typeface="Source Sans Pro" panose="020B0503030403020204" pitchFamily="34" charset="0"/>
                          </a:rPr>
                          <m:t>𝐩</m:t>
                        </m:r>
                        <m:d>
                          <m:dPr>
                            <m:ctrlPr>
                              <a:rPr lang="de-DE" sz="1000" b="1" i="1">
                                <a:latin typeface="Cambria Math" panose="02040503050406030204" pitchFamily="18" charset="0"/>
                                <a:ea typeface="Source Sans Pro" panose="020B0503030403020204" pitchFamily="34" charset="0"/>
                              </a:rPr>
                            </m:ctrlPr>
                          </m:dPr>
                          <m:e>
                            <m:r>
                              <a:rPr lang="de-DE" sz="1000" b="1">
                                <a:latin typeface="Cambria Math" panose="02040503050406030204" pitchFamily="18" charset="0"/>
                                <a:ea typeface="Source Sans Pro" panose="020B0503030403020204" pitchFamily="34" charset="0"/>
                              </a:rPr>
                              <m:t>𝟐𝟓𝟒𝟐</m:t>
                            </m:r>
                            <m:r>
                              <a:rPr lang="de-DE" sz="1000" b="1">
                                <a:latin typeface="Cambria Math" panose="02040503050406030204" pitchFamily="18" charset="0"/>
                                <a:ea typeface="Source Sans Pro" panose="020B0503030403020204" pitchFamily="34" charset="0"/>
                              </a:rPr>
                              <m:t> </m:t>
                            </m:r>
                            <m:r>
                              <a:rPr lang="de-DE" sz="1000" b="1">
                                <a:latin typeface="Cambria Math" panose="02040503050406030204" pitchFamily="18" charset="0"/>
                                <a:ea typeface="Source Sans Pro" panose="020B0503030403020204" pitchFamily="34" charset="0"/>
                              </a:rPr>
                              <m:t>𝐤𝐞𝐕</m:t>
                            </m:r>
                          </m:e>
                        </m:d>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𝟏</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𝟎</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m:t>
                            </m:r>
                            <m:r>
                              <a:rPr lang="de-DE" sz="1000" b="1" i="1">
                                <a:latin typeface="Cambria Math" panose="02040503050406030204" pitchFamily="18" charset="0"/>
                                <a:ea typeface="Source Sans Pro" panose="020B0503030403020204" pitchFamily="34" charset="0"/>
                              </a:rPr>
                              <m:t>𝟑</m:t>
                            </m:r>
                          </m:sup>
                        </m:sSup>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47" name="Textfeld 146">
                  <a:extLst>
                    <a:ext uri="{FF2B5EF4-FFF2-40B4-BE49-F238E27FC236}">
                      <a16:creationId xmlns:a16="http://schemas.microsoft.com/office/drawing/2014/main" id="{7C05DDB7-99B0-7BF9-B4E6-A24989334987}"/>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9"/>
                  <a:stretch>
                    <a:fillRect/>
                  </a:stretch>
                </a:blipFill>
              </p:spPr>
              <p:txBody>
                <a:bodyPr/>
                <a:lstStyle/>
                <a:p>
                  <a:r>
                    <a:rPr lang="en-US">
                      <a:noFill/>
                    </a:rPr>
                    <a:t> </a:t>
                  </a:r>
                </a:p>
              </p:txBody>
            </p:sp>
          </mc:Fallback>
        </mc:AlternateContent>
        <p:cxnSp>
          <p:nvCxnSpPr>
            <p:cNvPr id="148" name="Gerader Verbinder 147">
              <a:extLst>
                <a:ext uri="{FF2B5EF4-FFF2-40B4-BE49-F238E27FC236}">
                  <a16:creationId xmlns:a16="http://schemas.microsoft.com/office/drawing/2014/main" id="{788C30BF-6AFE-369A-B063-9479057EC6F7}"/>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uppieren 156">
            <a:extLst>
              <a:ext uri="{FF2B5EF4-FFF2-40B4-BE49-F238E27FC236}">
                <a16:creationId xmlns:a16="http://schemas.microsoft.com/office/drawing/2014/main" id="{C9735472-F610-E385-5718-C62802A5D5B5}"/>
              </a:ext>
            </a:extLst>
          </p:cNvPr>
          <p:cNvGrpSpPr/>
          <p:nvPr/>
        </p:nvGrpSpPr>
        <p:grpSpPr>
          <a:xfrm>
            <a:off x="720425" y="8258665"/>
            <a:ext cx="5414400" cy="1113820"/>
            <a:chOff x="721664" y="8106265"/>
            <a:chExt cx="5414400" cy="1113820"/>
          </a:xfrm>
        </p:grpSpPr>
        <p:sp>
          <p:nvSpPr>
            <p:cNvPr id="151" name="Rechteck 150">
              <a:extLst>
                <a:ext uri="{FF2B5EF4-FFF2-40B4-BE49-F238E27FC236}">
                  <a16:creationId xmlns:a16="http://schemas.microsoft.com/office/drawing/2014/main" id="{910CCA83-C177-5D29-69F1-69EF1D604285}"/>
                </a:ext>
              </a:extLst>
            </p:cNvPr>
            <p:cNvSpPr/>
            <p:nvPr/>
          </p:nvSpPr>
          <p:spPr>
            <a:xfrm>
              <a:off x="721664" y="8106265"/>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2" name="Textfeld 151">
              <a:extLst>
                <a:ext uri="{FF2B5EF4-FFF2-40B4-BE49-F238E27FC236}">
                  <a16:creationId xmlns:a16="http://schemas.microsoft.com/office/drawing/2014/main" id="{DD48155D-C116-ACF2-4E3C-0CE0116AA702}"/>
                </a:ext>
              </a:extLst>
            </p:cNvPr>
            <p:cNvSpPr txBox="1"/>
            <p:nvPr/>
          </p:nvSpPr>
          <p:spPr>
            <a:xfrm>
              <a:off x="735313" y="8115927"/>
              <a:ext cx="2886932" cy="246221"/>
            </a:xfrm>
            <a:prstGeom prst="rect">
              <a:avLst/>
            </a:prstGeom>
            <a:noFill/>
          </p:spPr>
          <p:txBody>
            <a:bodyPr wrap="square" rtlCol="0">
              <a:spAutoFit/>
            </a:bodyPr>
            <a:lstStyle/>
            <a:p>
              <a:r>
                <a:rPr lang="bg-BG"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Плътност на мишената</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0" name="Rechteck: abgerundete Ecken 149">
              <a:extLst>
                <a:ext uri="{FF2B5EF4-FFF2-40B4-BE49-F238E27FC236}">
                  <a16:creationId xmlns:a16="http://schemas.microsoft.com/office/drawing/2014/main" id="{C5393AA8-4740-F30D-B3D1-36F9E0793046}"/>
                </a:ext>
              </a:extLst>
            </p:cNvPr>
            <p:cNvSpPr/>
            <p:nvPr/>
          </p:nvSpPr>
          <p:spPr>
            <a:xfrm>
              <a:off x="728629" y="8303242"/>
              <a:ext cx="5400000" cy="89861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3" name="Textfeld 152">
                  <a:extLst>
                    <a:ext uri="{FF2B5EF4-FFF2-40B4-BE49-F238E27FC236}">
                      <a16:creationId xmlns:a16="http://schemas.microsoft.com/office/drawing/2014/main" id="{66BC1ED6-BD30-154D-29FF-99FE32B1D3D4}"/>
                    </a:ext>
                  </a:extLst>
                </p:cNvPr>
                <p:cNvSpPr txBox="1"/>
                <p:nvPr/>
              </p:nvSpPr>
              <p:spPr>
                <a:xfrm>
                  <a:off x="743413" y="8310729"/>
                  <a:ext cx="2878831" cy="909356"/>
                </a:xfrm>
                <a:prstGeom prst="rect">
                  <a:avLst/>
                </a:prstGeom>
                <a:noFill/>
              </p:spPr>
              <p:txBody>
                <a:bodyPr wrap="square" rtlCol="0" anchor="ctr">
                  <a:noAutofit/>
                </a:bodyPr>
                <a:lstStyle/>
                <a:p>
                  <a:pPr algn="just">
                    <a:spcAft>
                      <a:spcPts val="600"/>
                    </a:spcAft>
                  </a:pPr>
                  <a:r>
                    <a:rPr lang="bg-BG" sz="900" dirty="0">
                      <a:latin typeface="Open Sans" panose="020B0606030504020204" pitchFamily="34" charset="0"/>
                      <a:ea typeface="Open Sans" panose="020B0606030504020204" pitchFamily="34" charset="0"/>
                      <a:cs typeface="Open Sans" panose="020B0606030504020204" pitchFamily="34" charset="0"/>
                    </a:rPr>
                    <a:t>Плътността на мишената </a:t>
                  </a:r>
                  <a14:m>
                    <m:oMath xmlns:m="http://schemas.openxmlformats.org/officeDocument/2006/math">
                      <m:r>
                        <a:rPr lang="de-DE" sz="900" b="1">
                          <a:latin typeface="Cambria Math" panose="02040503050406030204" pitchFamily="18" charset="0"/>
                          <a:ea typeface="Open Sans" panose="020B0606030504020204" pitchFamily="34" charset="0"/>
                          <a:cs typeface="Open Sans" panose="020B0606030504020204" pitchFamily="34" charset="0"/>
                        </a:rPr>
                        <m:t>𝐝</m:t>
                      </m:r>
                    </m:oMath>
                  </a14:m>
                  <a:r>
                    <a:rPr lang="en-US" sz="900" dirty="0">
                      <a:latin typeface="Open Sans" panose="020B0606030504020204" pitchFamily="34" charset="0"/>
                      <a:ea typeface="Open Sans" panose="020B0606030504020204" pitchFamily="34" charset="0"/>
                      <a:cs typeface="Open Sans" panose="020B0606030504020204" pitchFamily="34" charset="0"/>
                    </a:rPr>
                    <a:t> </a:t>
                  </a:r>
                  <a:r>
                    <a:rPr lang="bg-BG" sz="900" dirty="0">
                      <a:latin typeface="Open Sans" panose="020B0606030504020204" pitchFamily="34" charset="0"/>
                      <a:ea typeface="Open Sans" panose="020B0606030504020204" pitchFamily="34" charset="0"/>
                      <a:cs typeface="Open Sans" panose="020B0606030504020204" pitchFamily="34" charset="0"/>
                    </a:rPr>
                    <a:t>показва колко частици (атомни ядра) са разположени в определена зона от целта. Плътността на мишените е една и съща за всички измервателни серии, тъй като тук винаги се използва една и съща мишена.</a:t>
                  </a:r>
                  <a:endParaRPr lang="en-US" sz="9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53" name="Textfeld 152">
                  <a:extLst>
                    <a:ext uri="{FF2B5EF4-FFF2-40B4-BE49-F238E27FC236}">
                      <a16:creationId xmlns:a16="http://schemas.microsoft.com/office/drawing/2014/main" id="{66BC1ED6-BD30-154D-29FF-99FE32B1D3D4}"/>
                    </a:ext>
                  </a:extLst>
                </p:cNvPr>
                <p:cNvSpPr txBox="1">
                  <a:spLocks noRot="1" noChangeAspect="1" noMove="1" noResize="1" noEditPoints="1" noAdjustHandles="1" noChangeArrowheads="1" noChangeShapeType="1" noTextEdit="1"/>
                </p:cNvSpPr>
                <p:nvPr/>
              </p:nvSpPr>
              <p:spPr>
                <a:xfrm>
                  <a:off x="743413" y="8310729"/>
                  <a:ext cx="2878831" cy="909356"/>
                </a:xfrm>
                <a:prstGeom prst="rect">
                  <a:avLst/>
                </a:prstGeom>
                <a:blipFill>
                  <a:blip r:embed="rId10"/>
                  <a:stretch>
                    <a:fillRect b="-335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4" name="Textfeld 153">
                  <a:extLst>
                    <a:ext uri="{FF2B5EF4-FFF2-40B4-BE49-F238E27FC236}">
                      <a16:creationId xmlns:a16="http://schemas.microsoft.com/office/drawing/2014/main" id="{187A0E09-E3C9-574C-1C8F-890EAD060400}"/>
                    </a:ext>
                  </a:extLst>
                </p:cNvPr>
                <p:cNvSpPr txBox="1"/>
                <p:nvPr/>
              </p:nvSpPr>
              <p:spPr>
                <a:xfrm>
                  <a:off x="3974307" y="8375216"/>
                  <a:ext cx="1860784" cy="780040"/>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lang="de-DE" sz="1000" b="1">
                            <a:latin typeface="Cambria Math" panose="02040503050406030204" pitchFamily="18" charset="0"/>
                            <a:ea typeface="Source Sans Pro" panose="020B0503030403020204" pitchFamily="34" charset="0"/>
                          </a:rPr>
                          <m:t>𝐝</m:t>
                        </m:r>
                        <m:r>
                          <a:rPr lang="de-DE" sz="1000" b="1">
                            <a:latin typeface="Cambria Math" panose="02040503050406030204" pitchFamily="18" charset="0"/>
                            <a:ea typeface="Source Sans Pro" panose="020B0503030403020204" pitchFamily="34" charset="0"/>
                          </a:rPr>
                          <m:t>=</m:t>
                        </m:r>
                        <m:r>
                          <a:rPr lang="de-DE" sz="1000" b="1">
                            <a:latin typeface="Cambria Math" panose="02040503050406030204" pitchFamily="18" charset="0"/>
                            <a:ea typeface="Source Sans Pro" panose="020B0503030403020204" pitchFamily="34" charset="0"/>
                          </a:rPr>
                          <m:t>𝟑</m:t>
                        </m:r>
                        <m:r>
                          <a:rPr lang="de-DE" sz="1000" b="1">
                            <a:latin typeface="Cambria Math" panose="02040503050406030204" pitchFamily="18" charset="0"/>
                            <a:ea typeface="Source Sans Pro" panose="020B0503030403020204" pitchFamily="34" charset="0"/>
                          </a:rPr>
                          <m:t>∙</m:t>
                        </m:r>
                        <m:sSup>
                          <m:sSupPr>
                            <m:ctrlPr>
                              <a:rPr lang="de-DE" sz="1000" b="1" i="1">
                                <a:latin typeface="Cambria Math" panose="02040503050406030204" pitchFamily="18" charset="0"/>
                                <a:ea typeface="Source Sans Pro" panose="020B0503030403020204" pitchFamily="34" charset="0"/>
                              </a:rPr>
                            </m:ctrlPr>
                          </m:sSupPr>
                          <m:e>
                            <m:r>
                              <a:rPr lang="de-DE" sz="1000" b="1">
                                <a:latin typeface="Cambria Math" panose="02040503050406030204" pitchFamily="18" charset="0"/>
                                <a:ea typeface="Source Sans Pro" panose="020B0503030403020204" pitchFamily="34" charset="0"/>
                              </a:rPr>
                              <m:t>𝟏𝟎</m:t>
                            </m:r>
                          </m:e>
                          <m:sup>
                            <m:r>
                              <a:rPr lang="de-DE" sz="1000" b="1">
                                <a:latin typeface="Cambria Math" panose="02040503050406030204" pitchFamily="18" charset="0"/>
                                <a:ea typeface="Source Sans Pro" panose="020B0503030403020204" pitchFamily="34" charset="0"/>
                              </a:rPr>
                              <m:t>𝟏𝟖</m:t>
                            </m:r>
                          </m:sup>
                        </m:sSup>
                        <m:f>
                          <m:fPr>
                            <m:ctrlPr>
                              <a:rPr lang="de-DE" sz="1000" b="1" i="1">
                                <a:latin typeface="Cambria Math" panose="02040503050406030204" pitchFamily="18" charset="0"/>
                                <a:ea typeface="Source Sans Pro" panose="020B0503030403020204" pitchFamily="34" charset="0"/>
                              </a:rPr>
                            </m:ctrlPr>
                          </m:fPr>
                          <m:num>
                            <m:r>
                              <a:rPr lang="de-DE" sz="1000" b="1">
                                <a:latin typeface="Cambria Math" panose="02040503050406030204" pitchFamily="18" charset="0"/>
                                <a:ea typeface="Source Sans Pro" panose="020B0503030403020204" pitchFamily="34" charset="0"/>
                              </a:rPr>
                              <m:t>𝟏</m:t>
                            </m:r>
                          </m:num>
                          <m:den>
                            <m:r>
                              <a:rPr lang="de-DE" sz="1000" b="1">
                                <a:latin typeface="Cambria Math" panose="02040503050406030204" pitchFamily="18" charset="0"/>
                                <a:ea typeface="Source Sans Pro" panose="020B0503030403020204" pitchFamily="34" charset="0"/>
                              </a:rPr>
                              <m:t>𝐜𝐦</m:t>
                            </m:r>
                            <m:r>
                              <a:rPr lang="de-DE" sz="1000" b="1">
                                <a:latin typeface="Cambria Math" panose="02040503050406030204" pitchFamily="18" charset="0"/>
                                <a:ea typeface="Source Sans Pro" panose="020B0503030403020204" pitchFamily="34" charset="0"/>
                              </a:rPr>
                              <m:t>²</m:t>
                            </m:r>
                          </m:den>
                        </m:f>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xmlns="">
            <p:sp>
              <p:nvSpPr>
                <p:cNvPr id="154" name="Textfeld 153">
                  <a:extLst>
                    <a:ext uri="{FF2B5EF4-FFF2-40B4-BE49-F238E27FC236}">
                      <a16:creationId xmlns:a16="http://schemas.microsoft.com/office/drawing/2014/main" id="{187A0E09-E3C9-574C-1C8F-890EAD060400}"/>
                    </a:ext>
                  </a:extLst>
                </p:cNvPr>
                <p:cNvSpPr txBox="1">
                  <a:spLocks noRot="1" noChangeAspect="1" noMove="1" noResize="1" noEditPoints="1" noAdjustHandles="1" noChangeArrowheads="1" noChangeShapeType="1" noTextEdit="1"/>
                </p:cNvSpPr>
                <p:nvPr/>
              </p:nvSpPr>
              <p:spPr>
                <a:xfrm>
                  <a:off x="3974307" y="8375216"/>
                  <a:ext cx="1860784" cy="780040"/>
                </a:xfrm>
                <a:prstGeom prst="rect">
                  <a:avLst/>
                </a:prstGeom>
                <a:blipFill>
                  <a:blip r:embed="rId11"/>
                  <a:stretch>
                    <a:fillRect/>
                  </a:stretch>
                </a:blipFill>
              </p:spPr>
              <p:txBody>
                <a:bodyPr/>
                <a:lstStyle/>
                <a:p>
                  <a:r>
                    <a:rPr lang="en-US">
                      <a:noFill/>
                    </a:rPr>
                    <a:t> </a:t>
                  </a:r>
                </a:p>
              </p:txBody>
            </p:sp>
          </mc:Fallback>
        </mc:AlternateContent>
        <p:cxnSp>
          <p:nvCxnSpPr>
            <p:cNvPr id="155" name="Gerader Verbinder 154">
              <a:extLst>
                <a:ext uri="{FF2B5EF4-FFF2-40B4-BE49-F238E27FC236}">
                  <a16:creationId xmlns:a16="http://schemas.microsoft.com/office/drawing/2014/main" id="{21C70026-3A52-5958-2E81-9FE6EC7DF4F0}"/>
                </a:ext>
              </a:extLst>
            </p:cNvPr>
            <p:cNvCxnSpPr>
              <a:cxnSpLocks/>
            </p:cNvCxnSpPr>
            <p:nvPr/>
          </p:nvCxnSpPr>
          <p:spPr>
            <a:xfrm>
              <a:off x="3705955" y="8349844"/>
              <a:ext cx="0" cy="8054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93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bg-BG" sz="2000" cap="none" dirty="0">
                <a:latin typeface="Open Sans" panose="020B0606030504020204" pitchFamily="34" charset="0"/>
                <a:ea typeface="Open Sans" panose="020B0606030504020204" pitchFamily="34" charset="0"/>
                <a:cs typeface="Open Sans" panose="020B0606030504020204" pitchFamily="34" charset="0"/>
              </a:rPr>
              <a:t>Нуклидна надпревара: правила</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bg-BG"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Формиране на тежките елементи</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431800" y="951429"/>
            <a:ext cx="5886450" cy="6188233"/>
          </a:xfrm>
          <a:prstGeom prst="rect">
            <a:avLst/>
          </a:prstGeom>
          <a:noFill/>
        </p:spPr>
        <p:txBody>
          <a:bodyPr wrap="square" rtlCol="0">
            <a:spAutoFit/>
          </a:bodyPr>
          <a:lstStyle/>
          <a:p>
            <a:r>
              <a:rPr lang="bg-BG" sz="1601" b="1" dirty="0">
                <a:latin typeface="Open Sans" panose="020B0606030504020204" pitchFamily="34" charset="0"/>
                <a:ea typeface="Open Sans" panose="020B0606030504020204" pitchFamily="34" charset="0"/>
                <a:cs typeface="Open Sans" panose="020B0606030504020204" pitchFamily="34" charset="0"/>
              </a:rPr>
              <a:t>Цел на играта</a:t>
            </a:r>
            <a:br>
              <a:rPr lang="de-DE" sz="1300" dirty="0">
                <a:latin typeface="Open Sans" panose="020B0606030504020204" pitchFamily="34" charset="0"/>
                <a:ea typeface="Open Sans" panose="020B0606030504020204" pitchFamily="34" charset="0"/>
                <a:cs typeface="Open Sans" panose="020B0606030504020204" pitchFamily="34" charset="0"/>
              </a:rPr>
            </a:br>
            <a:r>
              <a:rPr lang="bg-BG" sz="1050" dirty="0">
                <a:latin typeface="Open Sans" panose="020B0606030504020204" pitchFamily="34" charset="0"/>
                <a:ea typeface="Open Sans" panose="020B0606030504020204" pitchFamily="34" charset="0"/>
                <a:cs typeface="Open Sans" panose="020B0606030504020204" pitchFamily="34" charset="0"/>
              </a:rPr>
              <a:t>Задачата е да синтезирате мишената нуклид с помощта на захващане на неутрони, т.е. да го достигнете с вашата игрова фигура. Опитайте се да достигнете целта с по-малко стъпки от опонента си.</a:t>
            </a:r>
          </a:p>
          <a:p>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bg-BG" sz="1601" b="1" dirty="0">
                <a:latin typeface="Open Sans" panose="020B0606030504020204" pitchFamily="34" charset="0"/>
                <a:ea typeface="Open Sans" panose="020B0606030504020204" pitchFamily="34" charset="0"/>
                <a:cs typeface="Open Sans" panose="020B0606030504020204" pitchFamily="34" charset="0"/>
              </a:rPr>
              <a:t>Правила на играта</a:t>
            </a:r>
            <a:endParaRPr lang="de-DE" sz="1601" b="1" dirty="0">
              <a:latin typeface="Open Sans" panose="020B0606030504020204" pitchFamily="34" charset="0"/>
              <a:ea typeface="Open Sans" panose="020B0606030504020204" pitchFamily="34" charset="0"/>
              <a:cs typeface="Open Sans" panose="020B0606030504020204" pitchFamily="34" charset="0"/>
            </a:endParaRPr>
          </a:p>
          <a:p>
            <a:r>
              <a:rPr lang="bg-BG" sz="1050" dirty="0">
                <a:latin typeface="Open Sans" panose="020B0606030504020204" pitchFamily="34" charset="0"/>
                <a:ea typeface="Open Sans" panose="020B0606030504020204" pitchFamily="34" charset="0"/>
                <a:cs typeface="Open Sans" panose="020B0606030504020204" pitchFamily="34" charset="0"/>
              </a:rPr>
              <a:t>За да напреднете в нуклеосинтеза, трябва да опитате да се изкачите горе вдясно на таблицата с нуклиди. Улавянето на неутрони ви помага да направите това. Но улавянето на неутрони се извършва само с определена вероятност. Нестабилните нуклиди също могат да се разпаднат, преди да се случи улавяне на неутрони.</a:t>
            </a:r>
          </a:p>
          <a:p>
            <a:r>
              <a:rPr lang="bg-BG" sz="1050" dirty="0">
                <a:latin typeface="Open Sans" panose="020B0606030504020204" pitchFamily="34" charset="0"/>
                <a:ea typeface="Open Sans" panose="020B0606030504020204" pitchFamily="34" charset="0"/>
                <a:cs typeface="Open Sans" panose="020B0606030504020204" pitchFamily="34" charset="0"/>
              </a:rPr>
              <a:t>И двамата играчи започват първия си ход по едно и също време и трябва да следват следната процедура</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bg-BG" sz="1050" dirty="0">
                <a:latin typeface="Open Sans" panose="020B0606030504020204" pitchFamily="34" charset="0"/>
                <a:ea typeface="Open Sans" panose="020B0606030504020204" pitchFamily="34" charset="0"/>
                <a:cs typeface="Open Sans" panose="020B0606030504020204" pitchFamily="34" charset="0"/>
              </a:rPr>
              <a:t>Изчислете коефициента на вероятност за нуклида, върху който стоите (показва колко вероятно е улавянето на неутрони в сравнение с разпадането на нуклида)</a:t>
            </a:r>
            <a:r>
              <a:rPr lang="en-GB"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bg-BG" sz="1050" dirty="0">
                <a:latin typeface="Open Sans" panose="020B0606030504020204" pitchFamily="34" charset="0"/>
                <a:ea typeface="Open Sans" panose="020B0606030504020204" pitchFamily="34" charset="0"/>
                <a:cs typeface="Open Sans" panose="020B0606030504020204" pitchFamily="34" charset="0"/>
              </a:rPr>
              <a:t>Вземете от таблицата кое число трябва да хвърли всеки от вас, за да успее улавянето на неутрони. Колкото по-висок е коефициентът на вероятност, толкова по-голям е шансът ви за улавяне на неутрони</a:t>
            </a:r>
            <a:r>
              <a:rPr lang="en-GB"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bg-BG" sz="1050" dirty="0">
                <a:latin typeface="Open Sans" panose="020B0606030504020204" pitchFamily="34" charset="0"/>
                <a:ea typeface="Open Sans" panose="020B0606030504020204" pitchFamily="34" charset="0"/>
                <a:cs typeface="Open Sans" panose="020B0606030504020204" pitchFamily="34" charset="0"/>
              </a:rPr>
              <a:t>Сега всеки от вас хвърля заровете на свой ред, за да се опита да улови неутрони. Има две възможности</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827221" lvl="1" indent="-370060">
              <a:buFont typeface="+mj-lt"/>
              <a:buAutoNum type="arabicPeriod"/>
            </a:pPr>
            <a:r>
              <a:rPr lang="bg-BG" sz="1050" dirty="0">
                <a:latin typeface="Open Sans" panose="020B0606030504020204" pitchFamily="34" charset="0"/>
                <a:ea typeface="Open Sans" panose="020B0606030504020204" pitchFamily="34" charset="0"/>
                <a:cs typeface="Open Sans" panose="020B0606030504020204" pitchFamily="34" charset="0"/>
              </a:rPr>
              <a:t>Ако числото върху вашите зарове е достатъчно високо, можете да накарате улавянето на неутрони да се движи на дъската и да продължите да играете. Продължавате да играете, така че започвате отново със стъпка 1 на новото поле.</a:t>
            </a:r>
          </a:p>
          <a:p>
            <a:pPr marL="827221" lvl="1" indent="-370060">
              <a:buFont typeface="+mj-lt"/>
              <a:buAutoNum type="arabicPeriod"/>
            </a:pPr>
            <a:r>
              <a:rPr lang="bg-BG" sz="1050" dirty="0">
                <a:latin typeface="Open Sans" panose="020B0606030504020204" pitchFamily="34" charset="0"/>
                <a:ea typeface="Open Sans" panose="020B0606030504020204" pitchFamily="34" charset="0"/>
                <a:cs typeface="Open Sans" panose="020B0606030504020204" pitchFamily="34" charset="0"/>
              </a:rPr>
              <a:t>Ако числото върху вашите зарове е твърде малко, нуклидът, върху който стоите, ще се разпадне. Така че трябва да преместите фигурата си според правилата на ядрения разпад</a:t>
            </a:r>
            <a:r>
              <a:rPr lang="en-GB" sz="1050" dirty="0">
                <a:latin typeface="Open Sans" panose="020B0606030504020204" pitchFamily="34" charset="0"/>
                <a:ea typeface="Open Sans" panose="020B0606030504020204" pitchFamily="34" charset="0"/>
                <a:cs typeface="Open Sans" panose="020B0606030504020204" pitchFamily="34" charset="0"/>
              </a:rPr>
              <a:t>:</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Beta-Minus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Double Beta-Minus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Beta-Plus</a:t>
            </a:r>
            <a:r>
              <a:rPr lang="de-DE" sz="1050" dirty="0">
                <a:latin typeface="Open Sans" panose="020B0606030504020204" pitchFamily="34" charset="0"/>
                <a:ea typeface="Open Sans" panose="020B0606030504020204" pitchFamily="34" charset="0"/>
                <a:cs typeface="Open Sans" panose="020B0606030504020204" pitchFamily="34" charset="0"/>
              </a:rPr>
              <a:t>, or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Double Electron capture.</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bg-BG" sz="1050" dirty="0">
                <a:latin typeface="Open Sans" panose="020B0606030504020204" pitchFamily="34" charset="0"/>
                <a:ea typeface="Open Sans" panose="020B0606030504020204" pitchFamily="34" charset="0"/>
                <a:cs typeface="Open Sans" panose="020B0606030504020204" pitchFamily="34" charset="0"/>
              </a:rPr>
              <a:t>С това вашият ред за игра приключва. Вашият опонент може да продължи, като той също трябва да направи ядрен разпад. Само когато и двамата сте извършили ядрен разпад, можете отново да се включите в състезанието.</a:t>
            </a:r>
          </a:p>
          <a:p>
            <a:pPr marL="457161" lvl="1"/>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bg-BG" sz="1050" dirty="0">
                <a:latin typeface="Open Sans" panose="020B0606030504020204" pitchFamily="34" charset="0"/>
                <a:ea typeface="Open Sans" panose="020B0606030504020204" pitchFamily="34" charset="0"/>
                <a:cs typeface="Open Sans" panose="020B0606030504020204" pitchFamily="34" charset="0"/>
              </a:rPr>
              <a:t>Играчът, който достигне зададената цел с по-малко ходове, печели състезанието с нуклиди. След всяка игра сравнявайте пътищата, които сте извървели и двамата.</a:t>
            </a: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2776517351"/>
                  </p:ext>
                </p:extLst>
              </p:nvPr>
            </p:nvGraphicFramePr>
            <p:xfrm>
              <a:off x="647700" y="6755142"/>
              <a:ext cx="5454650" cy="2627414"/>
            </p:xfrm>
            <a:graphic>
              <a:graphicData uri="http://schemas.openxmlformats.org/drawingml/2006/table">
                <a:tbl>
                  <a:tblPr firstRow="1" bandRow="1">
                    <a:tableStyleId>{5C22544A-7EE6-4342-B048-85BDC9FD1C3A}</a:tableStyleId>
                  </a:tblPr>
                  <a:tblGrid>
                    <a:gridCol w="2249824">
                      <a:extLst>
                        <a:ext uri="{9D8B030D-6E8A-4147-A177-3AD203B41FA5}">
                          <a16:colId xmlns:a16="http://schemas.microsoft.com/office/drawing/2014/main" val="2924213593"/>
                        </a:ext>
                      </a:extLst>
                    </a:gridCol>
                    <a:gridCol w="3204826">
                      <a:extLst>
                        <a:ext uri="{9D8B030D-6E8A-4147-A177-3AD203B41FA5}">
                          <a16:colId xmlns:a16="http://schemas.microsoft.com/office/drawing/2014/main" val="1589787973"/>
                        </a:ext>
                      </a:extLst>
                    </a:gridCol>
                  </a:tblGrid>
                  <a:tr h="253547">
                    <a:tc>
                      <a:txBody>
                        <a:bodyPr/>
                        <a:lstStyle/>
                        <a:p>
                          <a:pPr algn="ctr"/>
                          <a:r>
                            <a:rPr lang="bg-BG" sz="1400" dirty="0">
                              <a:latin typeface="Open Sans" panose="020B0606030504020204" pitchFamily="34" charset="0"/>
                              <a:ea typeface="Open Sans" panose="020B0606030504020204" pitchFamily="34" charset="0"/>
                              <a:cs typeface="Open Sans" panose="020B0606030504020204" pitchFamily="34" charset="0"/>
                            </a:rPr>
                            <a:t>Вероятност</a:t>
                          </a:r>
                          <a:r>
                            <a:rPr lang="en-GB" sz="1400" dirty="0">
                              <a:latin typeface="Open Sans" panose="020B0606030504020204" pitchFamily="34" charset="0"/>
                              <a:ea typeface="Open Sans" panose="020B0606030504020204" pitchFamily="34" charset="0"/>
                              <a:cs typeface="Open Sans" panose="020B0606030504020204" pitchFamily="34" charset="0"/>
                            </a:rPr>
                            <a:t> </a:t>
                          </a:r>
                          <a14:m>
                            <m:oMath xmlns:m="http://schemas.openxmlformats.org/officeDocument/2006/math">
                              <m:sSub>
                                <m:sSubPr>
                                  <m:ctrlPr>
                                    <a:rPr lang="de-DE" sz="1400" b="1" i="1" smtClean="0">
                                      <a:latin typeface="Cambria Math" panose="02040503050406030204" pitchFamily="18" charset="0"/>
                                      <a:ea typeface="Source Sans Pro" panose="020B0503030403020204" pitchFamily="34" charset="0"/>
                                    </a:rPr>
                                  </m:ctrlPr>
                                </m:sSubPr>
                                <m:e>
                                  <m:r>
                                    <a:rPr lang="de-DE" sz="1400" b="1" i="0" smtClean="0">
                                      <a:latin typeface="Cambria Math" panose="02040503050406030204" pitchFamily="18" charset="0"/>
                                      <a:ea typeface="Source Sans Pro" panose="020B0503030403020204" pitchFamily="34" charset="0"/>
                                    </a:rPr>
                                    <m:t>𝐩</m:t>
                                  </m:r>
                                </m:e>
                                <m:sub>
                                  <m:r>
                                    <a:rPr lang="de-DE" sz="1400" b="1" i="0" smtClean="0">
                                      <a:latin typeface="Cambria Math" panose="02040503050406030204" pitchFamily="18" charset="0"/>
                                      <a:ea typeface="Source Sans Pro" panose="020B0503030403020204" pitchFamily="34" charset="0"/>
                                    </a:rPr>
                                    <m:t>𝐧</m:t>
                                  </m:r>
                                </m:sub>
                              </m:sSub>
                              <m:r>
                                <a:rPr lang="de-DE" sz="1400" b="1" i="0" smtClean="0">
                                  <a:latin typeface="Cambria Math" panose="02040503050406030204" pitchFamily="18" charset="0"/>
                                  <a:ea typeface="Source Sans Pro" panose="020B0503030403020204" pitchFamily="34" charset="0"/>
                                </a:rPr>
                                <m:t>/</m:t>
                              </m:r>
                              <m:r>
                                <a:rPr lang="de-DE" sz="1400" b="1" i="0" smtClean="0">
                                  <a:latin typeface="Cambria Math" panose="02040503050406030204" pitchFamily="18" charset="0"/>
                                  <a:ea typeface="Source Sans Pro" panose="020B0503030403020204" pitchFamily="34" charset="0"/>
                                </a:rPr>
                                <m:t>𝛌</m:t>
                              </m:r>
                            </m:oMath>
                          </a14:m>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algn="ctr"/>
                          <a:r>
                            <a:rPr lang="bg-BG" sz="1400" dirty="0">
                              <a:latin typeface="Open Sans" panose="020B0606030504020204" pitchFamily="34" charset="0"/>
                              <a:ea typeface="Open Sans" panose="020B0606030504020204" pitchFamily="34" charset="0"/>
                              <a:cs typeface="Open Sans" panose="020B0606030504020204" pitchFamily="34" charset="0"/>
                            </a:rPr>
                            <a:t>Необходим брой за захващане на неутрони</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g-BG" sz="1200" dirty="0">
                              <a:latin typeface="Open Sans" panose="020B0606030504020204" pitchFamily="34" charset="0"/>
                              <a:ea typeface="Open Sans" panose="020B0606030504020204" pitchFamily="34" charset="0"/>
                              <a:cs typeface="Open Sans" panose="020B0606030504020204" pitchFamily="34" charset="0"/>
                            </a:rPr>
                            <a:t>Неутронно захващане не е възможно</a:t>
                          </a:r>
                          <a:endParaRPr lang="de-DE" sz="1200"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a:t>
                          </a:r>
                          <a:r>
                            <a:rPr lang="de-DE" sz="1200" dirty="0" err="1">
                              <a:latin typeface="Open Sans" panose="020B0606030504020204" pitchFamily="34" charset="0"/>
                              <a:ea typeface="Open Sans" panose="020B0606030504020204" pitchFamily="34" charset="0"/>
                              <a:cs typeface="Open Sans" panose="020B0606030504020204" pitchFamily="34" charset="0"/>
                            </a:rPr>
                            <a:t>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xmlns="">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2776517351"/>
                  </p:ext>
                </p:extLst>
              </p:nvPr>
            </p:nvGraphicFramePr>
            <p:xfrm>
              <a:off x="647700" y="6755142"/>
              <a:ext cx="5454650" cy="2627414"/>
            </p:xfrm>
            <a:graphic>
              <a:graphicData uri="http://schemas.openxmlformats.org/drawingml/2006/table">
                <a:tbl>
                  <a:tblPr firstRow="1" bandRow="1">
                    <a:tableStyleId>{5C22544A-7EE6-4342-B048-85BDC9FD1C3A}</a:tableStyleId>
                  </a:tblPr>
                  <a:tblGrid>
                    <a:gridCol w="2249824">
                      <a:extLst>
                        <a:ext uri="{9D8B030D-6E8A-4147-A177-3AD203B41FA5}">
                          <a16:colId xmlns:a16="http://schemas.microsoft.com/office/drawing/2014/main" val="2924213593"/>
                        </a:ext>
                      </a:extLst>
                    </a:gridCol>
                    <a:gridCol w="3204826">
                      <a:extLst>
                        <a:ext uri="{9D8B030D-6E8A-4147-A177-3AD203B41FA5}">
                          <a16:colId xmlns:a16="http://schemas.microsoft.com/office/drawing/2014/main" val="1589787973"/>
                        </a:ext>
                      </a:extLst>
                    </a:gridCol>
                  </a:tblGrid>
                  <a:tr h="525412">
                    <a:tc>
                      <a:txBody>
                        <a:bodyPr/>
                        <a:lstStyle/>
                        <a:p>
                          <a:endParaRPr lang="de-DE"/>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2326" r="-142432" b="-408140"/>
                          </a:stretch>
                        </a:blipFill>
                      </a:tcPr>
                    </a:tc>
                    <a:tc>
                      <a:txBody>
                        <a:bodyPr/>
                        <a:lstStyle/>
                        <a:p>
                          <a:pPr algn="ctr"/>
                          <a:r>
                            <a:rPr lang="bg-BG" sz="1400" dirty="0">
                              <a:latin typeface="Open Sans" panose="020B0606030504020204" pitchFamily="34" charset="0"/>
                              <a:ea typeface="Open Sans" panose="020B0606030504020204" pitchFamily="34" charset="0"/>
                              <a:cs typeface="Open Sans" panose="020B0606030504020204" pitchFamily="34" charset="0"/>
                            </a:rPr>
                            <a:t>Необходим брой за захващане на неутрони</a:t>
                          </a:r>
                          <a:endParaRPr lang="en-GB" sz="1400" dirty="0">
                            <a:latin typeface="Open Sans" panose="020B0606030504020204" pitchFamily="34" charset="0"/>
                            <a:ea typeface="Open Sans" panose="020B0606030504020204" pitchFamily="34" charset="0"/>
                            <a:cs typeface="Open Sans" panose="020B0606030504020204" pitchFamily="34" charset="0"/>
                          </a:endParaRP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bg-BG" sz="1200" dirty="0">
                              <a:latin typeface="Open Sans" panose="020B0606030504020204" pitchFamily="34" charset="0"/>
                              <a:ea typeface="Open Sans" panose="020B0606030504020204" pitchFamily="34" charset="0"/>
                              <a:cs typeface="Open Sans" panose="020B0606030504020204" pitchFamily="34" charset="0"/>
                            </a:rPr>
                            <a:t>Неутронно захващане не е възможно</a:t>
                          </a:r>
                          <a:endParaRPr lang="de-DE" sz="1200"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0,0001 – 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a:t>
                          </a:r>
                          <a:r>
                            <a:rPr lang="de-DE" sz="1200" dirty="0" err="1">
                              <a:latin typeface="Open Sans" panose="020B0606030504020204" pitchFamily="34" charset="0"/>
                              <a:ea typeface="Open Sans" panose="020B0606030504020204" pitchFamily="34" charset="0"/>
                              <a:cs typeface="Open Sans" panose="020B0606030504020204" pitchFamily="34" charset="0"/>
                            </a:rPr>
                            <a:t>stable</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or</a:t>
                          </a:r>
                          <a:r>
                            <a:rPr lang="de-DE" sz="1200" dirty="0">
                              <a:latin typeface="Open Sans" panose="020B0606030504020204" pitchFamily="34" charset="0"/>
                              <a:ea typeface="Open Sans" panose="020B0606030504020204" pitchFamily="34" charset="0"/>
                              <a:cs typeface="Open Sans" panose="020B0606030504020204" pitchFamily="34" charset="0"/>
                            </a:rPr>
                            <a:t> 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Attribution-</a:t>
            </a:r>
            <a:r>
              <a:rPr lang="en-GB" sz="600" dirty="0" err="1">
                <a:solidFill>
                  <a:schemeClr val="bg1"/>
                </a:solidFill>
                <a:hlinkClick r:id="rId5"/>
              </a:rPr>
              <a:t>ShareAlike</a:t>
            </a:r>
            <a:r>
              <a:rPr lang="en-GB" sz="600" dirty="0">
                <a:solidFill>
                  <a:schemeClr val="bg1"/>
                </a:solidFill>
                <a:hlinkClick r:id="rId5"/>
              </a:rPr>
              <a:t> 4.0 International (CC-BY-SA 4.0)</a:t>
            </a:r>
            <a:r>
              <a:rPr lang="en-GB" sz="600" dirty="0">
                <a:solidFill>
                  <a:schemeClr val="bg1"/>
                </a:solidFill>
              </a:rPr>
              <a:t>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304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3289</Words>
  <Application>Microsoft Office PowerPoint</Application>
  <PresentationFormat>A4-Papier (210 x 297 mm)</PresentationFormat>
  <Paragraphs>228</Paragraphs>
  <Slides>8</Slides>
  <Notes>0</Notes>
  <HiddenSlides>0</HiddenSlides>
  <MMClips>0</MMClips>
  <ScaleCrop>false</ScaleCrop>
  <HeadingPairs>
    <vt:vector size="6" baseType="variant">
      <vt:variant>
        <vt:lpstr>Verwendete Schriftarten</vt:lpstr>
      </vt:variant>
      <vt:variant>
        <vt:i4>9</vt:i4>
      </vt:variant>
      <vt:variant>
        <vt:lpstr>Design</vt:lpstr>
      </vt:variant>
      <vt:variant>
        <vt:i4>2</vt:i4>
      </vt:variant>
      <vt:variant>
        <vt:lpstr>Folientitel</vt:lpstr>
      </vt:variant>
      <vt:variant>
        <vt:i4>8</vt:i4>
      </vt:variant>
    </vt:vector>
  </HeadingPairs>
  <TitlesOfParts>
    <vt:vector size="19" baseType="lpstr">
      <vt:lpstr>Arial</vt:lpstr>
      <vt:lpstr>Calibri</vt:lpstr>
      <vt:lpstr>Cambria Math</vt:lpstr>
      <vt:lpstr>Nexa Bold</vt:lpstr>
      <vt:lpstr>Nexa Text Demo Bold</vt:lpstr>
      <vt:lpstr>Open Sans</vt:lpstr>
      <vt:lpstr>Source Sans Pro</vt:lpstr>
      <vt:lpstr>Tw Cen MT Condensed</vt:lpstr>
      <vt:lpstr>Wingdings</vt:lpstr>
      <vt:lpstr>Office</vt:lpstr>
      <vt:lpstr>1_Office</vt:lpstr>
      <vt:lpstr>PowerPoint-Präsentation</vt:lpstr>
      <vt:lpstr>Група II : β+- преобразуване</vt:lpstr>
      <vt:lpstr>Група III : Ядрен синтез</vt:lpstr>
      <vt:lpstr>Група IV : Улавяне на неутрони</vt:lpstr>
      <vt:lpstr>01  Как да уловиш фотон</vt:lpstr>
      <vt:lpstr>02  Анализ на данните</vt:lpstr>
      <vt:lpstr>Приложение</vt:lpstr>
      <vt:lpstr>Нуклидна надпревара: правила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ms998392</dc:creator>
  <cp:lastModifiedBy>Hannes Nitsche</cp:lastModifiedBy>
  <cp:revision>782</cp:revision>
  <dcterms:created xsi:type="dcterms:W3CDTF">2020-02-13T17:38:00Z</dcterms:created>
  <dcterms:modified xsi:type="dcterms:W3CDTF">2024-10-07T12:14:27Z</dcterms:modified>
</cp:coreProperties>
</file>