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sldIdLst>
    <p:sldId id="268" r:id="rId2"/>
    <p:sldId id="271" r:id="rId3"/>
    <p:sldId id="269" r:id="rId4"/>
    <p:sldId id="272" r:id="rId5"/>
    <p:sldId id="274" r:id="rId6"/>
    <p:sldId id="270" r:id="rId7"/>
    <p:sldId id="275" r:id="rId8"/>
    <p:sldId id="273"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5"/>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nne\Desktop\picture_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mc="http://schemas.openxmlformats.org/markup-compatibility/2006" xmlns:c14="http://schemas.microsoft.com/office/drawing/2007/8/2/chart" xmlns:c16="http://schemas.microsoft.com/office/drawing/2014/chart"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0281787400927"/>
          <c:y val="7.1390321948671051E-2"/>
          <c:w val="0.92964541855815286"/>
          <c:h val="0.84595954884271995"/>
        </c:manualLayout>
      </c:layout>
      <c:barChart>
        <c:barDir val="col"/>
        <c:grouping val="clustered"/>
        <c:varyColors val="0"/>
        <c:ser>
          <c:idx val="0"/>
          <c:order val="0"/>
          <c:tx>
            <c:strRef>
              <c:f>'Run536_1 (2)'!$D$2</c:f>
              <c:strCache>
                <c:ptCount val="1"/>
                <c:pt idx="0">
                  <c:v>Cuenta</c:v>
                </c:pt>
              </c:strCache>
            </c:strRef>
          </c:tx>
          <c:spPr>
            <a:solidFill>
              <a:srgbClr val="0070C0"/>
            </a:solidFill>
            <a:ln w="635">
              <a:noFill/>
            </a:ln>
            <a:effectLst/>
          </c:spPr>
          <c:invertIfNegative val="0"/>
          <c:dPt>
            <c:idx val="116"/>
            <c:invertIfNegative val="0"/>
            <c:bubble3D val="0"/>
            <c:spPr>
              <a:solidFill>
                <a:srgbClr val="0070C0"/>
              </a:solidFill>
              <a:ln w="6350">
                <a:noFill/>
              </a:ln>
              <a:effectLst/>
            </c:spPr>
            <c:extLst>
              <c:ext xmlns:c16="http://schemas.microsoft.com/office/drawing/2014/chart" uri="{C3380CC4-5D6E-409C-BE32-E72D297353CC}">
                <c16:uniqueId val="{00000001-14CF-4CA4-B901-EF890543EEA1}"/>
              </c:ext>
            </c:extLst>
          </c:dPt>
          <c:cat>
            <c:numRef>
              <c:f>'Run536_1 (2)'!$C$4:$C$804</c:f>
              <c:numCache>
                <c:formatCode>0</c:formatCode>
                <c:ptCount val="801"/>
                <c:pt idx="0">
                  <c:v>2400</c:v>
                </c:pt>
                <c:pt idx="1">
                  <c:v>2401</c:v>
                </c:pt>
                <c:pt idx="2">
                  <c:v>2402</c:v>
                </c:pt>
                <c:pt idx="3">
                  <c:v>2403</c:v>
                </c:pt>
                <c:pt idx="4">
                  <c:v>2404</c:v>
                </c:pt>
                <c:pt idx="5">
                  <c:v>2405</c:v>
                </c:pt>
                <c:pt idx="6">
                  <c:v>2406</c:v>
                </c:pt>
                <c:pt idx="7">
                  <c:v>2407</c:v>
                </c:pt>
                <c:pt idx="8">
                  <c:v>2408</c:v>
                </c:pt>
                <c:pt idx="9">
                  <c:v>2409</c:v>
                </c:pt>
                <c:pt idx="10">
                  <c:v>2410</c:v>
                </c:pt>
                <c:pt idx="11">
                  <c:v>2411</c:v>
                </c:pt>
                <c:pt idx="12">
                  <c:v>2412</c:v>
                </c:pt>
                <c:pt idx="13">
                  <c:v>2413</c:v>
                </c:pt>
                <c:pt idx="14">
                  <c:v>2414</c:v>
                </c:pt>
                <c:pt idx="15">
                  <c:v>2415</c:v>
                </c:pt>
                <c:pt idx="16">
                  <c:v>2416</c:v>
                </c:pt>
                <c:pt idx="17">
                  <c:v>2417</c:v>
                </c:pt>
                <c:pt idx="18">
                  <c:v>2418</c:v>
                </c:pt>
                <c:pt idx="19">
                  <c:v>2419</c:v>
                </c:pt>
                <c:pt idx="20">
                  <c:v>2420</c:v>
                </c:pt>
                <c:pt idx="21">
                  <c:v>2421</c:v>
                </c:pt>
                <c:pt idx="22">
                  <c:v>2422</c:v>
                </c:pt>
                <c:pt idx="23">
                  <c:v>2423</c:v>
                </c:pt>
                <c:pt idx="24">
                  <c:v>2424</c:v>
                </c:pt>
                <c:pt idx="25">
                  <c:v>2425</c:v>
                </c:pt>
                <c:pt idx="26">
                  <c:v>2426</c:v>
                </c:pt>
                <c:pt idx="27">
                  <c:v>2427</c:v>
                </c:pt>
                <c:pt idx="28">
                  <c:v>2428</c:v>
                </c:pt>
                <c:pt idx="29">
                  <c:v>2429</c:v>
                </c:pt>
                <c:pt idx="30">
                  <c:v>2430</c:v>
                </c:pt>
                <c:pt idx="31">
                  <c:v>2431</c:v>
                </c:pt>
                <c:pt idx="32">
                  <c:v>2432</c:v>
                </c:pt>
                <c:pt idx="33">
                  <c:v>2433</c:v>
                </c:pt>
                <c:pt idx="34">
                  <c:v>2434</c:v>
                </c:pt>
                <c:pt idx="35">
                  <c:v>2435</c:v>
                </c:pt>
                <c:pt idx="36">
                  <c:v>2436</c:v>
                </c:pt>
                <c:pt idx="37">
                  <c:v>2437</c:v>
                </c:pt>
                <c:pt idx="38">
                  <c:v>2438</c:v>
                </c:pt>
                <c:pt idx="39">
                  <c:v>2439</c:v>
                </c:pt>
                <c:pt idx="40">
                  <c:v>2440</c:v>
                </c:pt>
                <c:pt idx="41">
                  <c:v>2441</c:v>
                </c:pt>
                <c:pt idx="42">
                  <c:v>2442</c:v>
                </c:pt>
                <c:pt idx="43">
                  <c:v>2443</c:v>
                </c:pt>
                <c:pt idx="44">
                  <c:v>2444</c:v>
                </c:pt>
                <c:pt idx="45">
                  <c:v>2445</c:v>
                </c:pt>
                <c:pt idx="46">
                  <c:v>2446</c:v>
                </c:pt>
                <c:pt idx="47">
                  <c:v>2447</c:v>
                </c:pt>
                <c:pt idx="48">
                  <c:v>2448</c:v>
                </c:pt>
                <c:pt idx="49">
                  <c:v>2449</c:v>
                </c:pt>
                <c:pt idx="50">
                  <c:v>2450</c:v>
                </c:pt>
                <c:pt idx="51">
                  <c:v>2451</c:v>
                </c:pt>
                <c:pt idx="52">
                  <c:v>2452</c:v>
                </c:pt>
                <c:pt idx="53">
                  <c:v>2453</c:v>
                </c:pt>
                <c:pt idx="54">
                  <c:v>2454</c:v>
                </c:pt>
                <c:pt idx="55">
                  <c:v>2455</c:v>
                </c:pt>
                <c:pt idx="56">
                  <c:v>2456</c:v>
                </c:pt>
                <c:pt idx="57">
                  <c:v>2457</c:v>
                </c:pt>
                <c:pt idx="58">
                  <c:v>2458</c:v>
                </c:pt>
                <c:pt idx="59">
                  <c:v>2459</c:v>
                </c:pt>
                <c:pt idx="60">
                  <c:v>2460</c:v>
                </c:pt>
                <c:pt idx="61">
                  <c:v>2461</c:v>
                </c:pt>
                <c:pt idx="62">
                  <c:v>2462</c:v>
                </c:pt>
                <c:pt idx="63">
                  <c:v>2463</c:v>
                </c:pt>
                <c:pt idx="64">
                  <c:v>2464</c:v>
                </c:pt>
                <c:pt idx="65">
                  <c:v>2465</c:v>
                </c:pt>
                <c:pt idx="66">
                  <c:v>2466</c:v>
                </c:pt>
                <c:pt idx="67">
                  <c:v>2467</c:v>
                </c:pt>
                <c:pt idx="68">
                  <c:v>2468</c:v>
                </c:pt>
                <c:pt idx="69">
                  <c:v>2469</c:v>
                </c:pt>
                <c:pt idx="70">
                  <c:v>2470</c:v>
                </c:pt>
                <c:pt idx="71">
                  <c:v>2471</c:v>
                </c:pt>
                <c:pt idx="72">
                  <c:v>2472</c:v>
                </c:pt>
                <c:pt idx="73">
                  <c:v>2473</c:v>
                </c:pt>
                <c:pt idx="74">
                  <c:v>2474</c:v>
                </c:pt>
                <c:pt idx="75">
                  <c:v>2475</c:v>
                </c:pt>
                <c:pt idx="76">
                  <c:v>2476</c:v>
                </c:pt>
                <c:pt idx="77">
                  <c:v>2477</c:v>
                </c:pt>
                <c:pt idx="78">
                  <c:v>2478</c:v>
                </c:pt>
                <c:pt idx="79">
                  <c:v>2479</c:v>
                </c:pt>
                <c:pt idx="80">
                  <c:v>2480</c:v>
                </c:pt>
                <c:pt idx="81">
                  <c:v>2481</c:v>
                </c:pt>
                <c:pt idx="82">
                  <c:v>2482</c:v>
                </c:pt>
                <c:pt idx="83">
                  <c:v>2483</c:v>
                </c:pt>
                <c:pt idx="84">
                  <c:v>2484</c:v>
                </c:pt>
                <c:pt idx="85">
                  <c:v>2485</c:v>
                </c:pt>
                <c:pt idx="86">
                  <c:v>2486</c:v>
                </c:pt>
                <c:pt idx="87">
                  <c:v>2487</c:v>
                </c:pt>
                <c:pt idx="88">
                  <c:v>2488</c:v>
                </c:pt>
                <c:pt idx="89">
                  <c:v>2489</c:v>
                </c:pt>
                <c:pt idx="90">
                  <c:v>2490</c:v>
                </c:pt>
                <c:pt idx="91">
                  <c:v>2491</c:v>
                </c:pt>
                <c:pt idx="92">
                  <c:v>2492</c:v>
                </c:pt>
                <c:pt idx="93">
                  <c:v>2493</c:v>
                </c:pt>
                <c:pt idx="94">
                  <c:v>2494</c:v>
                </c:pt>
                <c:pt idx="95">
                  <c:v>2495</c:v>
                </c:pt>
                <c:pt idx="96">
                  <c:v>2496</c:v>
                </c:pt>
                <c:pt idx="97">
                  <c:v>2497</c:v>
                </c:pt>
                <c:pt idx="98">
                  <c:v>2498</c:v>
                </c:pt>
                <c:pt idx="99">
                  <c:v>2499</c:v>
                </c:pt>
                <c:pt idx="100">
                  <c:v>2500</c:v>
                </c:pt>
                <c:pt idx="101">
                  <c:v>2501</c:v>
                </c:pt>
                <c:pt idx="102">
                  <c:v>2502</c:v>
                </c:pt>
                <c:pt idx="103">
                  <c:v>2503</c:v>
                </c:pt>
                <c:pt idx="104">
                  <c:v>2504</c:v>
                </c:pt>
                <c:pt idx="105">
                  <c:v>2505</c:v>
                </c:pt>
                <c:pt idx="106">
                  <c:v>2506</c:v>
                </c:pt>
                <c:pt idx="107">
                  <c:v>2507</c:v>
                </c:pt>
                <c:pt idx="108">
                  <c:v>2508</c:v>
                </c:pt>
                <c:pt idx="109">
                  <c:v>2509</c:v>
                </c:pt>
                <c:pt idx="110">
                  <c:v>2510</c:v>
                </c:pt>
                <c:pt idx="111">
                  <c:v>2511</c:v>
                </c:pt>
                <c:pt idx="112">
                  <c:v>2512</c:v>
                </c:pt>
                <c:pt idx="113">
                  <c:v>2513</c:v>
                </c:pt>
                <c:pt idx="114">
                  <c:v>2514</c:v>
                </c:pt>
                <c:pt idx="115">
                  <c:v>2515</c:v>
                </c:pt>
                <c:pt idx="116">
                  <c:v>2516</c:v>
                </c:pt>
                <c:pt idx="117">
                  <c:v>2517</c:v>
                </c:pt>
                <c:pt idx="118">
                  <c:v>2518</c:v>
                </c:pt>
                <c:pt idx="119">
                  <c:v>2519</c:v>
                </c:pt>
                <c:pt idx="120">
                  <c:v>2520</c:v>
                </c:pt>
                <c:pt idx="121">
                  <c:v>2521</c:v>
                </c:pt>
                <c:pt idx="122">
                  <c:v>2522</c:v>
                </c:pt>
                <c:pt idx="123">
                  <c:v>2523</c:v>
                </c:pt>
                <c:pt idx="124">
                  <c:v>2524</c:v>
                </c:pt>
                <c:pt idx="125">
                  <c:v>2525</c:v>
                </c:pt>
                <c:pt idx="126">
                  <c:v>2526</c:v>
                </c:pt>
                <c:pt idx="127">
                  <c:v>2527</c:v>
                </c:pt>
                <c:pt idx="128">
                  <c:v>2528</c:v>
                </c:pt>
                <c:pt idx="129">
                  <c:v>2529</c:v>
                </c:pt>
                <c:pt idx="130">
                  <c:v>2530</c:v>
                </c:pt>
                <c:pt idx="131">
                  <c:v>2531</c:v>
                </c:pt>
                <c:pt idx="132">
                  <c:v>2532</c:v>
                </c:pt>
                <c:pt idx="133">
                  <c:v>2533</c:v>
                </c:pt>
                <c:pt idx="134">
                  <c:v>2534</c:v>
                </c:pt>
                <c:pt idx="135">
                  <c:v>2535</c:v>
                </c:pt>
                <c:pt idx="136">
                  <c:v>2536</c:v>
                </c:pt>
                <c:pt idx="137">
                  <c:v>2537</c:v>
                </c:pt>
                <c:pt idx="138">
                  <c:v>2538</c:v>
                </c:pt>
                <c:pt idx="139">
                  <c:v>2539</c:v>
                </c:pt>
                <c:pt idx="140">
                  <c:v>2540</c:v>
                </c:pt>
                <c:pt idx="141">
                  <c:v>2541</c:v>
                </c:pt>
                <c:pt idx="142">
                  <c:v>2542</c:v>
                </c:pt>
                <c:pt idx="143">
                  <c:v>2543</c:v>
                </c:pt>
                <c:pt idx="144">
                  <c:v>2544</c:v>
                </c:pt>
                <c:pt idx="145">
                  <c:v>2545</c:v>
                </c:pt>
                <c:pt idx="146">
                  <c:v>2546</c:v>
                </c:pt>
                <c:pt idx="147">
                  <c:v>2547</c:v>
                </c:pt>
                <c:pt idx="148">
                  <c:v>2548</c:v>
                </c:pt>
                <c:pt idx="149">
                  <c:v>2549</c:v>
                </c:pt>
                <c:pt idx="150">
                  <c:v>2550</c:v>
                </c:pt>
                <c:pt idx="151">
                  <c:v>2551</c:v>
                </c:pt>
                <c:pt idx="152">
                  <c:v>2552</c:v>
                </c:pt>
                <c:pt idx="153">
                  <c:v>2553</c:v>
                </c:pt>
                <c:pt idx="154">
                  <c:v>2554</c:v>
                </c:pt>
                <c:pt idx="155">
                  <c:v>2555</c:v>
                </c:pt>
                <c:pt idx="156">
                  <c:v>2556</c:v>
                </c:pt>
                <c:pt idx="157">
                  <c:v>2557</c:v>
                </c:pt>
                <c:pt idx="158">
                  <c:v>2558</c:v>
                </c:pt>
                <c:pt idx="159">
                  <c:v>2559</c:v>
                </c:pt>
                <c:pt idx="160">
                  <c:v>2560</c:v>
                </c:pt>
                <c:pt idx="161">
                  <c:v>2561</c:v>
                </c:pt>
                <c:pt idx="162">
                  <c:v>2562</c:v>
                </c:pt>
                <c:pt idx="163">
                  <c:v>2563</c:v>
                </c:pt>
                <c:pt idx="164">
                  <c:v>2564</c:v>
                </c:pt>
                <c:pt idx="165">
                  <c:v>2565</c:v>
                </c:pt>
                <c:pt idx="166">
                  <c:v>2566</c:v>
                </c:pt>
                <c:pt idx="167">
                  <c:v>2567</c:v>
                </c:pt>
                <c:pt idx="168">
                  <c:v>2568</c:v>
                </c:pt>
                <c:pt idx="169">
                  <c:v>2569</c:v>
                </c:pt>
                <c:pt idx="170">
                  <c:v>2570</c:v>
                </c:pt>
                <c:pt idx="171">
                  <c:v>2571</c:v>
                </c:pt>
                <c:pt idx="172">
                  <c:v>2572</c:v>
                </c:pt>
                <c:pt idx="173">
                  <c:v>2573</c:v>
                </c:pt>
                <c:pt idx="174">
                  <c:v>2574</c:v>
                </c:pt>
                <c:pt idx="175">
                  <c:v>2575</c:v>
                </c:pt>
                <c:pt idx="176">
                  <c:v>2576</c:v>
                </c:pt>
                <c:pt idx="177">
                  <c:v>2577</c:v>
                </c:pt>
                <c:pt idx="178">
                  <c:v>2578</c:v>
                </c:pt>
                <c:pt idx="179">
                  <c:v>2579</c:v>
                </c:pt>
                <c:pt idx="180">
                  <c:v>2580</c:v>
                </c:pt>
                <c:pt idx="181">
                  <c:v>2581</c:v>
                </c:pt>
                <c:pt idx="182">
                  <c:v>2582</c:v>
                </c:pt>
                <c:pt idx="183">
                  <c:v>2583</c:v>
                </c:pt>
                <c:pt idx="184">
                  <c:v>2584</c:v>
                </c:pt>
                <c:pt idx="185">
                  <c:v>2585</c:v>
                </c:pt>
                <c:pt idx="186">
                  <c:v>2586</c:v>
                </c:pt>
                <c:pt idx="187">
                  <c:v>2587</c:v>
                </c:pt>
                <c:pt idx="188">
                  <c:v>2588</c:v>
                </c:pt>
                <c:pt idx="189">
                  <c:v>2589</c:v>
                </c:pt>
                <c:pt idx="190">
                  <c:v>2590</c:v>
                </c:pt>
                <c:pt idx="191">
                  <c:v>2591</c:v>
                </c:pt>
                <c:pt idx="192">
                  <c:v>2592</c:v>
                </c:pt>
                <c:pt idx="193">
                  <c:v>2593</c:v>
                </c:pt>
                <c:pt idx="194">
                  <c:v>2594</c:v>
                </c:pt>
                <c:pt idx="195">
                  <c:v>2595</c:v>
                </c:pt>
                <c:pt idx="196">
                  <c:v>2596</c:v>
                </c:pt>
                <c:pt idx="197">
                  <c:v>2597</c:v>
                </c:pt>
                <c:pt idx="198">
                  <c:v>2598</c:v>
                </c:pt>
                <c:pt idx="199">
                  <c:v>2599</c:v>
                </c:pt>
                <c:pt idx="200">
                  <c:v>2600</c:v>
                </c:pt>
                <c:pt idx="201">
                  <c:v>2601</c:v>
                </c:pt>
                <c:pt idx="202">
                  <c:v>2602</c:v>
                </c:pt>
                <c:pt idx="203">
                  <c:v>2603</c:v>
                </c:pt>
                <c:pt idx="204">
                  <c:v>2604</c:v>
                </c:pt>
                <c:pt idx="205">
                  <c:v>2605</c:v>
                </c:pt>
                <c:pt idx="206">
                  <c:v>2606</c:v>
                </c:pt>
                <c:pt idx="207">
                  <c:v>2607</c:v>
                </c:pt>
                <c:pt idx="208">
                  <c:v>2608</c:v>
                </c:pt>
                <c:pt idx="209">
                  <c:v>2609</c:v>
                </c:pt>
                <c:pt idx="210">
                  <c:v>2610</c:v>
                </c:pt>
                <c:pt idx="211">
                  <c:v>2611</c:v>
                </c:pt>
                <c:pt idx="212">
                  <c:v>2612</c:v>
                </c:pt>
                <c:pt idx="213">
                  <c:v>2613</c:v>
                </c:pt>
                <c:pt idx="214">
                  <c:v>2614</c:v>
                </c:pt>
                <c:pt idx="215">
                  <c:v>2615</c:v>
                </c:pt>
                <c:pt idx="216">
                  <c:v>2616</c:v>
                </c:pt>
                <c:pt idx="217">
                  <c:v>2617</c:v>
                </c:pt>
                <c:pt idx="218">
                  <c:v>2618</c:v>
                </c:pt>
                <c:pt idx="219">
                  <c:v>2619</c:v>
                </c:pt>
                <c:pt idx="220">
                  <c:v>2620</c:v>
                </c:pt>
                <c:pt idx="221">
                  <c:v>2621</c:v>
                </c:pt>
                <c:pt idx="222">
                  <c:v>2622</c:v>
                </c:pt>
                <c:pt idx="223">
                  <c:v>2623</c:v>
                </c:pt>
                <c:pt idx="224">
                  <c:v>2624</c:v>
                </c:pt>
                <c:pt idx="225">
                  <c:v>2625</c:v>
                </c:pt>
                <c:pt idx="226">
                  <c:v>2626</c:v>
                </c:pt>
                <c:pt idx="227">
                  <c:v>2627</c:v>
                </c:pt>
                <c:pt idx="228">
                  <c:v>2628</c:v>
                </c:pt>
                <c:pt idx="229">
                  <c:v>2629</c:v>
                </c:pt>
                <c:pt idx="230">
                  <c:v>2630</c:v>
                </c:pt>
                <c:pt idx="231">
                  <c:v>2631</c:v>
                </c:pt>
                <c:pt idx="232">
                  <c:v>2632</c:v>
                </c:pt>
                <c:pt idx="233">
                  <c:v>2633</c:v>
                </c:pt>
                <c:pt idx="234">
                  <c:v>2634</c:v>
                </c:pt>
                <c:pt idx="235">
                  <c:v>2635</c:v>
                </c:pt>
                <c:pt idx="236">
                  <c:v>2636</c:v>
                </c:pt>
                <c:pt idx="237">
                  <c:v>2637</c:v>
                </c:pt>
                <c:pt idx="238">
                  <c:v>2638</c:v>
                </c:pt>
                <c:pt idx="239">
                  <c:v>2639</c:v>
                </c:pt>
                <c:pt idx="240">
                  <c:v>2640</c:v>
                </c:pt>
                <c:pt idx="241">
                  <c:v>2641</c:v>
                </c:pt>
                <c:pt idx="242">
                  <c:v>2642</c:v>
                </c:pt>
                <c:pt idx="243">
                  <c:v>2643</c:v>
                </c:pt>
                <c:pt idx="244">
                  <c:v>2644</c:v>
                </c:pt>
                <c:pt idx="245">
                  <c:v>2645</c:v>
                </c:pt>
                <c:pt idx="246">
                  <c:v>2646</c:v>
                </c:pt>
                <c:pt idx="247">
                  <c:v>2647</c:v>
                </c:pt>
                <c:pt idx="248">
                  <c:v>2648</c:v>
                </c:pt>
                <c:pt idx="249">
                  <c:v>2649</c:v>
                </c:pt>
                <c:pt idx="250">
                  <c:v>2650</c:v>
                </c:pt>
                <c:pt idx="251">
                  <c:v>2651</c:v>
                </c:pt>
                <c:pt idx="252">
                  <c:v>2652</c:v>
                </c:pt>
                <c:pt idx="253">
                  <c:v>2653</c:v>
                </c:pt>
                <c:pt idx="254">
                  <c:v>2654</c:v>
                </c:pt>
                <c:pt idx="255">
                  <c:v>2655</c:v>
                </c:pt>
                <c:pt idx="256">
                  <c:v>2656</c:v>
                </c:pt>
                <c:pt idx="257">
                  <c:v>2657</c:v>
                </c:pt>
                <c:pt idx="258">
                  <c:v>2658</c:v>
                </c:pt>
                <c:pt idx="259">
                  <c:v>2659</c:v>
                </c:pt>
                <c:pt idx="260">
                  <c:v>2660</c:v>
                </c:pt>
                <c:pt idx="261">
                  <c:v>2661</c:v>
                </c:pt>
                <c:pt idx="262">
                  <c:v>2662</c:v>
                </c:pt>
                <c:pt idx="263">
                  <c:v>2663</c:v>
                </c:pt>
                <c:pt idx="264">
                  <c:v>2664</c:v>
                </c:pt>
                <c:pt idx="265">
                  <c:v>2665</c:v>
                </c:pt>
                <c:pt idx="266">
                  <c:v>2666</c:v>
                </c:pt>
                <c:pt idx="267">
                  <c:v>2667</c:v>
                </c:pt>
                <c:pt idx="268">
                  <c:v>2668</c:v>
                </c:pt>
                <c:pt idx="269">
                  <c:v>2669</c:v>
                </c:pt>
                <c:pt idx="270">
                  <c:v>2670</c:v>
                </c:pt>
                <c:pt idx="271">
                  <c:v>2671</c:v>
                </c:pt>
                <c:pt idx="272">
                  <c:v>2672</c:v>
                </c:pt>
                <c:pt idx="273">
                  <c:v>2673</c:v>
                </c:pt>
                <c:pt idx="274">
                  <c:v>2674</c:v>
                </c:pt>
                <c:pt idx="275">
                  <c:v>2675</c:v>
                </c:pt>
                <c:pt idx="276">
                  <c:v>2676</c:v>
                </c:pt>
                <c:pt idx="277">
                  <c:v>2677</c:v>
                </c:pt>
                <c:pt idx="278">
                  <c:v>2678</c:v>
                </c:pt>
                <c:pt idx="279">
                  <c:v>2679</c:v>
                </c:pt>
                <c:pt idx="280">
                  <c:v>2680</c:v>
                </c:pt>
                <c:pt idx="281">
                  <c:v>2681</c:v>
                </c:pt>
                <c:pt idx="282">
                  <c:v>2682</c:v>
                </c:pt>
                <c:pt idx="283">
                  <c:v>2683</c:v>
                </c:pt>
                <c:pt idx="284">
                  <c:v>2684</c:v>
                </c:pt>
                <c:pt idx="285">
                  <c:v>2685</c:v>
                </c:pt>
                <c:pt idx="286">
                  <c:v>2686</c:v>
                </c:pt>
                <c:pt idx="287">
                  <c:v>2687</c:v>
                </c:pt>
                <c:pt idx="288">
                  <c:v>2688</c:v>
                </c:pt>
                <c:pt idx="289">
                  <c:v>2689</c:v>
                </c:pt>
                <c:pt idx="290">
                  <c:v>2690</c:v>
                </c:pt>
                <c:pt idx="291">
                  <c:v>2691</c:v>
                </c:pt>
                <c:pt idx="292">
                  <c:v>2692</c:v>
                </c:pt>
                <c:pt idx="293">
                  <c:v>2693</c:v>
                </c:pt>
                <c:pt idx="294">
                  <c:v>2694</c:v>
                </c:pt>
                <c:pt idx="295">
                  <c:v>2695</c:v>
                </c:pt>
                <c:pt idx="296">
                  <c:v>2696</c:v>
                </c:pt>
                <c:pt idx="297">
                  <c:v>2697</c:v>
                </c:pt>
                <c:pt idx="298">
                  <c:v>2698</c:v>
                </c:pt>
                <c:pt idx="299">
                  <c:v>2699</c:v>
                </c:pt>
                <c:pt idx="300">
                  <c:v>2700</c:v>
                </c:pt>
                <c:pt idx="301">
                  <c:v>2701</c:v>
                </c:pt>
                <c:pt idx="302">
                  <c:v>2702</c:v>
                </c:pt>
                <c:pt idx="303">
                  <c:v>2703</c:v>
                </c:pt>
                <c:pt idx="304">
                  <c:v>2704</c:v>
                </c:pt>
                <c:pt idx="305">
                  <c:v>2705</c:v>
                </c:pt>
                <c:pt idx="306">
                  <c:v>2706</c:v>
                </c:pt>
                <c:pt idx="307">
                  <c:v>2707</c:v>
                </c:pt>
                <c:pt idx="308">
                  <c:v>2708</c:v>
                </c:pt>
                <c:pt idx="309">
                  <c:v>2709</c:v>
                </c:pt>
                <c:pt idx="310">
                  <c:v>2710</c:v>
                </c:pt>
                <c:pt idx="311">
                  <c:v>2711</c:v>
                </c:pt>
                <c:pt idx="312">
                  <c:v>2712</c:v>
                </c:pt>
                <c:pt idx="313">
                  <c:v>2713</c:v>
                </c:pt>
                <c:pt idx="314">
                  <c:v>2714</c:v>
                </c:pt>
                <c:pt idx="315">
                  <c:v>2715</c:v>
                </c:pt>
                <c:pt idx="316">
                  <c:v>2716</c:v>
                </c:pt>
                <c:pt idx="317">
                  <c:v>2717</c:v>
                </c:pt>
                <c:pt idx="318">
                  <c:v>2718</c:v>
                </c:pt>
                <c:pt idx="319">
                  <c:v>2719</c:v>
                </c:pt>
                <c:pt idx="320">
                  <c:v>2720</c:v>
                </c:pt>
                <c:pt idx="321">
                  <c:v>2721</c:v>
                </c:pt>
                <c:pt idx="322">
                  <c:v>2722</c:v>
                </c:pt>
                <c:pt idx="323">
                  <c:v>2723</c:v>
                </c:pt>
                <c:pt idx="324">
                  <c:v>2724</c:v>
                </c:pt>
                <c:pt idx="325">
                  <c:v>2725</c:v>
                </c:pt>
                <c:pt idx="326">
                  <c:v>2726</c:v>
                </c:pt>
                <c:pt idx="327">
                  <c:v>2727</c:v>
                </c:pt>
                <c:pt idx="328">
                  <c:v>2728</c:v>
                </c:pt>
                <c:pt idx="329">
                  <c:v>2729</c:v>
                </c:pt>
                <c:pt idx="330">
                  <c:v>2730</c:v>
                </c:pt>
                <c:pt idx="331">
                  <c:v>2731</c:v>
                </c:pt>
                <c:pt idx="332">
                  <c:v>2732</c:v>
                </c:pt>
                <c:pt idx="333">
                  <c:v>2733</c:v>
                </c:pt>
                <c:pt idx="334">
                  <c:v>2734</c:v>
                </c:pt>
                <c:pt idx="335">
                  <c:v>2735</c:v>
                </c:pt>
                <c:pt idx="336">
                  <c:v>2736</c:v>
                </c:pt>
                <c:pt idx="337">
                  <c:v>2737</c:v>
                </c:pt>
                <c:pt idx="338">
                  <c:v>2738</c:v>
                </c:pt>
                <c:pt idx="339">
                  <c:v>2739</c:v>
                </c:pt>
                <c:pt idx="340">
                  <c:v>2740</c:v>
                </c:pt>
                <c:pt idx="341">
                  <c:v>2741</c:v>
                </c:pt>
                <c:pt idx="342">
                  <c:v>2742</c:v>
                </c:pt>
                <c:pt idx="343">
                  <c:v>2743</c:v>
                </c:pt>
                <c:pt idx="344">
                  <c:v>2744</c:v>
                </c:pt>
                <c:pt idx="345">
                  <c:v>2745</c:v>
                </c:pt>
                <c:pt idx="346">
                  <c:v>2746</c:v>
                </c:pt>
                <c:pt idx="347">
                  <c:v>2747</c:v>
                </c:pt>
                <c:pt idx="348">
                  <c:v>2748</c:v>
                </c:pt>
                <c:pt idx="349">
                  <c:v>2749</c:v>
                </c:pt>
                <c:pt idx="350">
                  <c:v>2750</c:v>
                </c:pt>
                <c:pt idx="351">
                  <c:v>2751</c:v>
                </c:pt>
                <c:pt idx="352">
                  <c:v>2752</c:v>
                </c:pt>
                <c:pt idx="353">
                  <c:v>2753</c:v>
                </c:pt>
                <c:pt idx="354">
                  <c:v>2754</c:v>
                </c:pt>
                <c:pt idx="355">
                  <c:v>2755</c:v>
                </c:pt>
                <c:pt idx="356">
                  <c:v>2756</c:v>
                </c:pt>
                <c:pt idx="357">
                  <c:v>2757</c:v>
                </c:pt>
                <c:pt idx="358">
                  <c:v>2758</c:v>
                </c:pt>
                <c:pt idx="359">
                  <c:v>2759</c:v>
                </c:pt>
                <c:pt idx="360">
                  <c:v>2760</c:v>
                </c:pt>
                <c:pt idx="361">
                  <c:v>2761</c:v>
                </c:pt>
                <c:pt idx="362">
                  <c:v>2762</c:v>
                </c:pt>
                <c:pt idx="363">
                  <c:v>2763</c:v>
                </c:pt>
                <c:pt idx="364">
                  <c:v>2764</c:v>
                </c:pt>
                <c:pt idx="365">
                  <c:v>2765</c:v>
                </c:pt>
                <c:pt idx="366">
                  <c:v>2766</c:v>
                </c:pt>
                <c:pt idx="367">
                  <c:v>2767</c:v>
                </c:pt>
                <c:pt idx="368">
                  <c:v>2768</c:v>
                </c:pt>
                <c:pt idx="369">
                  <c:v>2769</c:v>
                </c:pt>
                <c:pt idx="370">
                  <c:v>2770</c:v>
                </c:pt>
                <c:pt idx="371">
                  <c:v>2771</c:v>
                </c:pt>
                <c:pt idx="372">
                  <c:v>2772</c:v>
                </c:pt>
                <c:pt idx="373">
                  <c:v>2773</c:v>
                </c:pt>
                <c:pt idx="374">
                  <c:v>2774</c:v>
                </c:pt>
                <c:pt idx="375">
                  <c:v>2775</c:v>
                </c:pt>
                <c:pt idx="376">
                  <c:v>2776</c:v>
                </c:pt>
                <c:pt idx="377">
                  <c:v>2777</c:v>
                </c:pt>
                <c:pt idx="378">
                  <c:v>2778</c:v>
                </c:pt>
                <c:pt idx="379">
                  <c:v>2779</c:v>
                </c:pt>
                <c:pt idx="380">
                  <c:v>2780</c:v>
                </c:pt>
                <c:pt idx="381">
                  <c:v>2781</c:v>
                </c:pt>
                <c:pt idx="382">
                  <c:v>2782</c:v>
                </c:pt>
                <c:pt idx="383">
                  <c:v>2783</c:v>
                </c:pt>
                <c:pt idx="384">
                  <c:v>2784</c:v>
                </c:pt>
                <c:pt idx="385">
                  <c:v>2785</c:v>
                </c:pt>
                <c:pt idx="386">
                  <c:v>2786</c:v>
                </c:pt>
                <c:pt idx="387">
                  <c:v>2787</c:v>
                </c:pt>
                <c:pt idx="388">
                  <c:v>2788</c:v>
                </c:pt>
                <c:pt idx="389">
                  <c:v>2789</c:v>
                </c:pt>
                <c:pt idx="390">
                  <c:v>2790</c:v>
                </c:pt>
                <c:pt idx="391">
                  <c:v>2791</c:v>
                </c:pt>
                <c:pt idx="392">
                  <c:v>2792</c:v>
                </c:pt>
                <c:pt idx="393">
                  <c:v>2793</c:v>
                </c:pt>
                <c:pt idx="394">
                  <c:v>2794</c:v>
                </c:pt>
                <c:pt idx="395">
                  <c:v>2795</c:v>
                </c:pt>
                <c:pt idx="396">
                  <c:v>2796</c:v>
                </c:pt>
                <c:pt idx="397">
                  <c:v>2797</c:v>
                </c:pt>
                <c:pt idx="398">
                  <c:v>2798</c:v>
                </c:pt>
                <c:pt idx="399">
                  <c:v>2799</c:v>
                </c:pt>
                <c:pt idx="400">
                  <c:v>2800</c:v>
                </c:pt>
                <c:pt idx="401">
                  <c:v>2801</c:v>
                </c:pt>
                <c:pt idx="402">
                  <c:v>2802</c:v>
                </c:pt>
                <c:pt idx="403">
                  <c:v>2803</c:v>
                </c:pt>
                <c:pt idx="404">
                  <c:v>2804</c:v>
                </c:pt>
                <c:pt idx="405">
                  <c:v>2805</c:v>
                </c:pt>
                <c:pt idx="406">
                  <c:v>2806</c:v>
                </c:pt>
                <c:pt idx="407">
                  <c:v>2807</c:v>
                </c:pt>
                <c:pt idx="408">
                  <c:v>2808</c:v>
                </c:pt>
                <c:pt idx="409">
                  <c:v>2809</c:v>
                </c:pt>
                <c:pt idx="410">
                  <c:v>2810</c:v>
                </c:pt>
                <c:pt idx="411">
                  <c:v>2811</c:v>
                </c:pt>
                <c:pt idx="412">
                  <c:v>2812</c:v>
                </c:pt>
                <c:pt idx="413">
                  <c:v>2813</c:v>
                </c:pt>
                <c:pt idx="414">
                  <c:v>2814</c:v>
                </c:pt>
                <c:pt idx="415">
                  <c:v>2815</c:v>
                </c:pt>
                <c:pt idx="416">
                  <c:v>2816</c:v>
                </c:pt>
                <c:pt idx="417">
                  <c:v>2817</c:v>
                </c:pt>
                <c:pt idx="418">
                  <c:v>2818</c:v>
                </c:pt>
                <c:pt idx="419">
                  <c:v>2819</c:v>
                </c:pt>
                <c:pt idx="420">
                  <c:v>2820</c:v>
                </c:pt>
                <c:pt idx="421">
                  <c:v>2821</c:v>
                </c:pt>
                <c:pt idx="422">
                  <c:v>2822</c:v>
                </c:pt>
                <c:pt idx="423">
                  <c:v>2823</c:v>
                </c:pt>
                <c:pt idx="424">
                  <c:v>2824</c:v>
                </c:pt>
                <c:pt idx="425">
                  <c:v>2825</c:v>
                </c:pt>
                <c:pt idx="426">
                  <c:v>2826</c:v>
                </c:pt>
                <c:pt idx="427">
                  <c:v>2827</c:v>
                </c:pt>
                <c:pt idx="428">
                  <c:v>2828</c:v>
                </c:pt>
                <c:pt idx="429">
                  <c:v>2829</c:v>
                </c:pt>
                <c:pt idx="430">
                  <c:v>2830</c:v>
                </c:pt>
                <c:pt idx="431">
                  <c:v>2831</c:v>
                </c:pt>
                <c:pt idx="432">
                  <c:v>2832</c:v>
                </c:pt>
                <c:pt idx="433">
                  <c:v>2833</c:v>
                </c:pt>
                <c:pt idx="434">
                  <c:v>2834</c:v>
                </c:pt>
                <c:pt idx="435">
                  <c:v>2835</c:v>
                </c:pt>
                <c:pt idx="436">
                  <c:v>2836</c:v>
                </c:pt>
                <c:pt idx="437">
                  <c:v>2837</c:v>
                </c:pt>
                <c:pt idx="438">
                  <c:v>2838</c:v>
                </c:pt>
                <c:pt idx="439">
                  <c:v>2839</c:v>
                </c:pt>
                <c:pt idx="440">
                  <c:v>2840</c:v>
                </c:pt>
                <c:pt idx="441">
                  <c:v>2841</c:v>
                </c:pt>
                <c:pt idx="442">
                  <c:v>2842</c:v>
                </c:pt>
                <c:pt idx="443">
                  <c:v>2843</c:v>
                </c:pt>
                <c:pt idx="444">
                  <c:v>2844</c:v>
                </c:pt>
                <c:pt idx="445">
                  <c:v>2845</c:v>
                </c:pt>
                <c:pt idx="446">
                  <c:v>2846</c:v>
                </c:pt>
                <c:pt idx="447">
                  <c:v>2847</c:v>
                </c:pt>
                <c:pt idx="448">
                  <c:v>2848</c:v>
                </c:pt>
                <c:pt idx="449">
                  <c:v>2849</c:v>
                </c:pt>
                <c:pt idx="450">
                  <c:v>2850</c:v>
                </c:pt>
                <c:pt idx="451">
                  <c:v>2851</c:v>
                </c:pt>
                <c:pt idx="452">
                  <c:v>2852</c:v>
                </c:pt>
                <c:pt idx="453">
                  <c:v>2853</c:v>
                </c:pt>
                <c:pt idx="454">
                  <c:v>2854</c:v>
                </c:pt>
                <c:pt idx="455">
                  <c:v>2855</c:v>
                </c:pt>
                <c:pt idx="456">
                  <c:v>2856</c:v>
                </c:pt>
                <c:pt idx="457">
                  <c:v>2857</c:v>
                </c:pt>
                <c:pt idx="458">
                  <c:v>2858</c:v>
                </c:pt>
                <c:pt idx="459">
                  <c:v>2859</c:v>
                </c:pt>
                <c:pt idx="460">
                  <c:v>2860</c:v>
                </c:pt>
                <c:pt idx="461">
                  <c:v>2861</c:v>
                </c:pt>
                <c:pt idx="462">
                  <c:v>2862</c:v>
                </c:pt>
                <c:pt idx="463">
                  <c:v>2863</c:v>
                </c:pt>
                <c:pt idx="464">
                  <c:v>2864</c:v>
                </c:pt>
                <c:pt idx="465">
                  <c:v>2865</c:v>
                </c:pt>
                <c:pt idx="466">
                  <c:v>2866</c:v>
                </c:pt>
                <c:pt idx="467">
                  <c:v>2867</c:v>
                </c:pt>
                <c:pt idx="468">
                  <c:v>2868</c:v>
                </c:pt>
                <c:pt idx="469">
                  <c:v>2869</c:v>
                </c:pt>
                <c:pt idx="470">
                  <c:v>2870</c:v>
                </c:pt>
                <c:pt idx="471">
                  <c:v>2871</c:v>
                </c:pt>
                <c:pt idx="472">
                  <c:v>2872</c:v>
                </c:pt>
                <c:pt idx="473">
                  <c:v>2873</c:v>
                </c:pt>
                <c:pt idx="474">
                  <c:v>2874</c:v>
                </c:pt>
                <c:pt idx="475">
                  <c:v>2875</c:v>
                </c:pt>
                <c:pt idx="476">
                  <c:v>2876</c:v>
                </c:pt>
                <c:pt idx="477">
                  <c:v>2877</c:v>
                </c:pt>
                <c:pt idx="478">
                  <c:v>2878</c:v>
                </c:pt>
                <c:pt idx="479">
                  <c:v>2879</c:v>
                </c:pt>
                <c:pt idx="480">
                  <c:v>2880</c:v>
                </c:pt>
                <c:pt idx="481">
                  <c:v>2881</c:v>
                </c:pt>
                <c:pt idx="482">
                  <c:v>2882</c:v>
                </c:pt>
                <c:pt idx="483">
                  <c:v>2883</c:v>
                </c:pt>
                <c:pt idx="484">
                  <c:v>2884</c:v>
                </c:pt>
                <c:pt idx="485">
                  <c:v>2885</c:v>
                </c:pt>
                <c:pt idx="486">
                  <c:v>2886</c:v>
                </c:pt>
                <c:pt idx="487">
                  <c:v>2887</c:v>
                </c:pt>
                <c:pt idx="488">
                  <c:v>2888</c:v>
                </c:pt>
                <c:pt idx="489">
                  <c:v>2889</c:v>
                </c:pt>
                <c:pt idx="490">
                  <c:v>2890</c:v>
                </c:pt>
                <c:pt idx="491">
                  <c:v>2891</c:v>
                </c:pt>
                <c:pt idx="492">
                  <c:v>2892</c:v>
                </c:pt>
                <c:pt idx="493">
                  <c:v>2893</c:v>
                </c:pt>
                <c:pt idx="494">
                  <c:v>2894</c:v>
                </c:pt>
                <c:pt idx="495">
                  <c:v>2895</c:v>
                </c:pt>
                <c:pt idx="496">
                  <c:v>2896</c:v>
                </c:pt>
                <c:pt idx="497">
                  <c:v>2897</c:v>
                </c:pt>
                <c:pt idx="498">
                  <c:v>2898</c:v>
                </c:pt>
                <c:pt idx="499">
                  <c:v>2899</c:v>
                </c:pt>
                <c:pt idx="500">
                  <c:v>2900</c:v>
                </c:pt>
                <c:pt idx="501">
                  <c:v>2901</c:v>
                </c:pt>
                <c:pt idx="502">
                  <c:v>2902</c:v>
                </c:pt>
                <c:pt idx="503">
                  <c:v>2903</c:v>
                </c:pt>
                <c:pt idx="504">
                  <c:v>2904</c:v>
                </c:pt>
                <c:pt idx="505">
                  <c:v>2905</c:v>
                </c:pt>
                <c:pt idx="506">
                  <c:v>2906</c:v>
                </c:pt>
                <c:pt idx="507">
                  <c:v>2907</c:v>
                </c:pt>
                <c:pt idx="508">
                  <c:v>2908</c:v>
                </c:pt>
                <c:pt idx="509">
                  <c:v>2909</c:v>
                </c:pt>
                <c:pt idx="510">
                  <c:v>2910</c:v>
                </c:pt>
                <c:pt idx="511">
                  <c:v>2911</c:v>
                </c:pt>
                <c:pt idx="512">
                  <c:v>2912</c:v>
                </c:pt>
                <c:pt idx="513">
                  <c:v>2913</c:v>
                </c:pt>
                <c:pt idx="514">
                  <c:v>2914</c:v>
                </c:pt>
                <c:pt idx="515">
                  <c:v>2915</c:v>
                </c:pt>
                <c:pt idx="516">
                  <c:v>2916</c:v>
                </c:pt>
                <c:pt idx="517">
                  <c:v>2917</c:v>
                </c:pt>
                <c:pt idx="518">
                  <c:v>2918</c:v>
                </c:pt>
                <c:pt idx="519">
                  <c:v>2919</c:v>
                </c:pt>
                <c:pt idx="520">
                  <c:v>2920</c:v>
                </c:pt>
                <c:pt idx="521">
                  <c:v>2921</c:v>
                </c:pt>
                <c:pt idx="522">
                  <c:v>2922</c:v>
                </c:pt>
                <c:pt idx="523">
                  <c:v>2923</c:v>
                </c:pt>
                <c:pt idx="524">
                  <c:v>2924</c:v>
                </c:pt>
                <c:pt idx="525">
                  <c:v>2925</c:v>
                </c:pt>
                <c:pt idx="526">
                  <c:v>2926</c:v>
                </c:pt>
                <c:pt idx="527">
                  <c:v>2927</c:v>
                </c:pt>
                <c:pt idx="528">
                  <c:v>2928</c:v>
                </c:pt>
                <c:pt idx="529">
                  <c:v>2929</c:v>
                </c:pt>
                <c:pt idx="530">
                  <c:v>2930</c:v>
                </c:pt>
                <c:pt idx="531">
                  <c:v>2931</c:v>
                </c:pt>
                <c:pt idx="532">
                  <c:v>2932</c:v>
                </c:pt>
                <c:pt idx="533">
                  <c:v>2933</c:v>
                </c:pt>
                <c:pt idx="534">
                  <c:v>2934</c:v>
                </c:pt>
                <c:pt idx="535">
                  <c:v>2935</c:v>
                </c:pt>
                <c:pt idx="536">
                  <c:v>2936</c:v>
                </c:pt>
                <c:pt idx="537">
                  <c:v>2937</c:v>
                </c:pt>
                <c:pt idx="538">
                  <c:v>2938</c:v>
                </c:pt>
                <c:pt idx="539">
                  <c:v>2939</c:v>
                </c:pt>
                <c:pt idx="540">
                  <c:v>2940</c:v>
                </c:pt>
                <c:pt idx="541">
                  <c:v>2941</c:v>
                </c:pt>
                <c:pt idx="542">
                  <c:v>2942</c:v>
                </c:pt>
                <c:pt idx="543">
                  <c:v>2943</c:v>
                </c:pt>
                <c:pt idx="544">
                  <c:v>2944</c:v>
                </c:pt>
                <c:pt idx="545">
                  <c:v>2945</c:v>
                </c:pt>
                <c:pt idx="546">
                  <c:v>2946</c:v>
                </c:pt>
                <c:pt idx="547">
                  <c:v>2947</c:v>
                </c:pt>
                <c:pt idx="548">
                  <c:v>2948</c:v>
                </c:pt>
                <c:pt idx="549">
                  <c:v>2949</c:v>
                </c:pt>
                <c:pt idx="550">
                  <c:v>2950</c:v>
                </c:pt>
                <c:pt idx="551">
                  <c:v>2951</c:v>
                </c:pt>
                <c:pt idx="552">
                  <c:v>2952</c:v>
                </c:pt>
                <c:pt idx="553">
                  <c:v>2953</c:v>
                </c:pt>
                <c:pt idx="554">
                  <c:v>2954</c:v>
                </c:pt>
                <c:pt idx="555">
                  <c:v>2955</c:v>
                </c:pt>
                <c:pt idx="556">
                  <c:v>2956</c:v>
                </c:pt>
                <c:pt idx="557">
                  <c:v>2957</c:v>
                </c:pt>
                <c:pt idx="558">
                  <c:v>2958</c:v>
                </c:pt>
                <c:pt idx="559">
                  <c:v>2959</c:v>
                </c:pt>
                <c:pt idx="560">
                  <c:v>2960</c:v>
                </c:pt>
                <c:pt idx="561">
                  <c:v>2961</c:v>
                </c:pt>
                <c:pt idx="562">
                  <c:v>2962</c:v>
                </c:pt>
                <c:pt idx="563">
                  <c:v>2963</c:v>
                </c:pt>
                <c:pt idx="564">
                  <c:v>2964</c:v>
                </c:pt>
                <c:pt idx="565">
                  <c:v>2965</c:v>
                </c:pt>
                <c:pt idx="566">
                  <c:v>2966</c:v>
                </c:pt>
                <c:pt idx="567">
                  <c:v>2967</c:v>
                </c:pt>
                <c:pt idx="568">
                  <c:v>2968</c:v>
                </c:pt>
                <c:pt idx="569">
                  <c:v>2969</c:v>
                </c:pt>
                <c:pt idx="570">
                  <c:v>2970</c:v>
                </c:pt>
                <c:pt idx="571">
                  <c:v>2971</c:v>
                </c:pt>
                <c:pt idx="572">
                  <c:v>2972</c:v>
                </c:pt>
                <c:pt idx="573">
                  <c:v>2973</c:v>
                </c:pt>
                <c:pt idx="574">
                  <c:v>2974</c:v>
                </c:pt>
                <c:pt idx="575">
                  <c:v>2975</c:v>
                </c:pt>
                <c:pt idx="576">
                  <c:v>2976</c:v>
                </c:pt>
                <c:pt idx="577">
                  <c:v>2977</c:v>
                </c:pt>
                <c:pt idx="578">
                  <c:v>2978</c:v>
                </c:pt>
                <c:pt idx="579">
                  <c:v>2979</c:v>
                </c:pt>
                <c:pt idx="580">
                  <c:v>2980</c:v>
                </c:pt>
                <c:pt idx="581">
                  <c:v>2981</c:v>
                </c:pt>
                <c:pt idx="582">
                  <c:v>2982</c:v>
                </c:pt>
                <c:pt idx="583">
                  <c:v>2983</c:v>
                </c:pt>
                <c:pt idx="584">
                  <c:v>2984</c:v>
                </c:pt>
                <c:pt idx="585">
                  <c:v>2985</c:v>
                </c:pt>
                <c:pt idx="586">
                  <c:v>2986</c:v>
                </c:pt>
                <c:pt idx="587">
                  <c:v>2987</c:v>
                </c:pt>
                <c:pt idx="588">
                  <c:v>2988</c:v>
                </c:pt>
                <c:pt idx="589">
                  <c:v>2989</c:v>
                </c:pt>
                <c:pt idx="590">
                  <c:v>2990</c:v>
                </c:pt>
                <c:pt idx="591">
                  <c:v>2991</c:v>
                </c:pt>
                <c:pt idx="592">
                  <c:v>2992</c:v>
                </c:pt>
                <c:pt idx="593">
                  <c:v>2993</c:v>
                </c:pt>
                <c:pt idx="594">
                  <c:v>2994</c:v>
                </c:pt>
                <c:pt idx="595">
                  <c:v>2995</c:v>
                </c:pt>
                <c:pt idx="596">
                  <c:v>2996</c:v>
                </c:pt>
                <c:pt idx="597">
                  <c:v>2997</c:v>
                </c:pt>
                <c:pt idx="598">
                  <c:v>2998</c:v>
                </c:pt>
                <c:pt idx="599">
                  <c:v>2999</c:v>
                </c:pt>
                <c:pt idx="600">
                  <c:v>3000</c:v>
                </c:pt>
                <c:pt idx="601">
                  <c:v>3001</c:v>
                </c:pt>
                <c:pt idx="602">
                  <c:v>3002</c:v>
                </c:pt>
                <c:pt idx="603">
                  <c:v>3003</c:v>
                </c:pt>
                <c:pt idx="604">
                  <c:v>3004</c:v>
                </c:pt>
                <c:pt idx="605">
                  <c:v>3005</c:v>
                </c:pt>
                <c:pt idx="606">
                  <c:v>3006</c:v>
                </c:pt>
                <c:pt idx="607">
                  <c:v>3007</c:v>
                </c:pt>
                <c:pt idx="608">
                  <c:v>3008</c:v>
                </c:pt>
                <c:pt idx="609">
                  <c:v>3009</c:v>
                </c:pt>
                <c:pt idx="610">
                  <c:v>3010</c:v>
                </c:pt>
                <c:pt idx="611">
                  <c:v>3011</c:v>
                </c:pt>
                <c:pt idx="612">
                  <c:v>3012</c:v>
                </c:pt>
                <c:pt idx="613">
                  <c:v>3013</c:v>
                </c:pt>
                <c:pt idx="614">
                  <c:v>3014</c:v>
                </c:pt>
                <c:pt idx="615">
                  <c:v>3015</c:v>
                </c:pt>
                <c:pt idx="616">
                  <c:v>3016</c:v>
                </c:pt>
                <c:pt idx="617">
                  <c:v>3017</c:v>
                </c:pt>
                <c:pt idx="618">
                  <c:v>3018</c:v>
                </c:pt>
                <c:pt idx="619">
                  <c:v>3019</c:v>
                </c:pt>
                <c:pt idx="620">
                  <c:v>3020</c:v>
                </c:pt>
                <c:pt idx="621">
                  <c:v>3021</c:v>
                </c:pt>
                <c:pt idx="622">
                  <c:v>3022</c:v>
                </c:pt>
                <c:pt idx="623">
                  <c:v>3023</c:v>
                </c:pt>
                <c:pt idx="624">
                  <c:v>3024</c:v>
                </c:pt>
                <c:pt idx="625">
                  <c:v>3025</c:v>
                </c:pt>
                <c:pt idx="626">
                  <c:v>3026</c:v>
                </c:pt>
                <c:pt idx="627">
                  <c:v>3027</c:v>
                </c:pt>
                <c:pt idx="628">
                  <c:v>3028</c:v>
                </c:pt>
                <c:pt idx="629">
                  <c:v>3029</c:v>
                </c:pt>
                <c:pt idx="630">
                  <c:v>3030</c:v>
                </c:pt>
                <c:pt idx="631">
                  <c:v>3031</c:v>
                </c:pt>
                <c:pt idx="632">
                  <c:v>3032</c:v>
                </c:pt>
                <c:pt idx="633">
                  <c:v>3033</c:v>
                </c:pt>
                <c:pt idx="634">
                  <c:v>3034</c:v>
                </c:pt>
                <c:pt idx="635">
                  <c:v>3035</c:v>
                </c:pt>
                <c:pt idx="636">
                  <c:v>3036</c:v>
                </c:pt>
                <c:pt idx="637">
                  <c:v>3037</c:v>
                </c:pt>
                <c:pt idx="638">
                  <c:v>3038</c:v>
                </c:pt>
                <c:pt idx="639">
                  <c:v>3039</c:v>
                </c:pt>
                <c:pt idx="640">
                  <c:v>3040</c:v>
                </c:pt>
                <c:pt idx="641">
                  <c:v>3041</c:v>
                </c:pt>
                <c:pt idx="642">
                  <c:v>3042</c:v>
                </c:pt>
                <c:pt idx="643">
                  <c:v>3043</c:v>
                </c:pt>
                <c:pt idx="644">
                  <c:v>3044</c:v>
                </c:pt>
                <c:pt idx="645">
                  <c:v>3045</c:v>
                </c:pt>
                <c:pt idx="646">
                  <c:v>3046</c:v>
                </c:pt>
                <c:pt idx="647">
                  <c:v>3047</c:v>
                </c:pt>
                <c:pt idx="648">
                  <c:v>3048</c:v>
                </c:pt>
                <c:pt idx="649">
                  <c:v>3049</c:v>
                </c:pt>
                <c:pt idx="650">
                  <c:v>3050</c:v>
                </c:pt>
                <c:pt idx="651">
                  <c:v>3051</c:v>
                </c:pt>
                <c:pt idx="652">
                  <c:v>3052</c:v>
                </c:pt>
                <c:pt idx="653">
                  <c:v>3053</c:v>
                </c:pt>
                <c:pt idx="654">
                  <c:v>3054</c:v>
                </c:pt>
                <c:pt idx="655">
                  <c:v>3055</c:v>
                </c:pt>
                <c:pt idx="656">
                  <c:v>3056</c:v>
                </c:pt>
                <c:pt idx="657">
                  <c:v>3057</c:v>
                </c:pt>
                <c:pt idx="658">
                  <c:v>3058</c:v>
                </c:pt>
                <c:pt idx="659">
                  <c:v>3059</c:v>
                </c:pt>
                <c:pt idx="660">
                  <c:v>3060</c:v>
                </c:pt>
                <c:pt idx="661">
                  <c:v>3061</c:v>
                </c:pt>
                <c:pt idx="662">
                  <c:v>3062</c:v>
                </c:pt>
                <c:pt idx="663">
                  <c:v>3063</c:v>
                </c:pt>
                <c:pt idx="664">
                  <c:v>3064</c:v>
                </c:pt>
                <c:pt idx="665">
                  <c:v>3065</c:v>
                </c:pt>
                <c:pt idx="666">
                  <c:v>3066</c:v>
                </c:pt>
                <c:pt idx="667">
                  <c:v>3067</c:v>
                </c:pt>
                <c:pt idx="668">
                  <c:v>3068</c:v>
                </c:pt>
                <c:pt idx="669">
                  <c:v>3069</c:v>
                </c:pt>
                <c:pt idx="670">
                  <c:v>3070</c:v>
                </c:pt>
                <c:pt idx="671">
                  <c:v>3071</c:v>
                </c:pt>
                <c:pt idx="672">
                  <c:v>3072</c:v>
                </c:pt>
                <c:pt idx="673">
                  <c:v>3073</c:v>
                </c:pt>
                <c:pt idx="674">
                  <c:v>3074</c:v>
                </c:pt>
                <c:pt idx="675">
                  <c:v>3075</c:v>
                </c:pt>
                <c:pt idx="676">
                  <c:v>3076</c:v>
                </c:pt>
                <c:pt idx="677">
                  <c:v>3077</c:v>
                </c:pt>
                <c:pt idx="678">
                  <c:v>3078</c:v>
                </c:pt>
                <c:pt idx="679">
                  <c:v>3079</c:v>
                </c:pt>
                <c:pt idx="680">
                  <c:v>3080</c:v>
                </c:pt>
                <c:pt idx="681">
                  <c:v>3081</c:v>
                </c:pt>
                <c:pt idx="682">
                  <c:v>3082</c:v>
                </c:pt>
                <c:pt idx="683">
                  <c:v>3083</c:v>
                </c:pt>
                <c:pt idx="684">
                  <c:v>3084</c:v>
                </c:pt>
                <c:pt idx="685">
                  <c:v>3085</c:v>
                </c:pt>
                <c:pt idx="686">
                  <c:v>3086</c:v>
                </c:pt>
                <c:pt idx="687">
                  <c:v>3087</c:v>
                </c:pt>
                <c:pt idx="688">
                  <c:v>3088</c:v>
                </c:pt>
                <c:pt idx="689">
                  <c:v>3089</c:v>
                </c:pt>
                <c:pt idx="690">
                  <c:v>3090</c:v>
                </c:pt>
                <c:pt idx="691">
                  <c:v>3091</c:v>
                </c:pt>
                <c:pt idx="692">
                  <c:v>3092</c:v>
                </c:pt>
                <c:pt idx="693">
                  <c:v>3093</c:v>
                </c:pt>
                <c:pt idx="694">
                  <c:v>3094</c:v>
                </c:pt>
                <c:pt idx="695">
                  <c:v>3095</c:v>
                </c:pt>
                <c:pt idx="696">
                  <c:v>3096</c:v>
                </c:pt>
                <c:pt idx="697">
                  <c:v>3097</c:v>
                </c:pt>
                <c:pt idx="698">
                  <c:v>3098</c:v>
                </c:pt>
                <c:pt idx="699">
                  <c:v>3099</c:v>
                </c:pt>
                <c:pt idx="700">
                  <c:v>3100</c:v>
                </c:pt>
                <c:pt idx="701">
                  <c:v>3101</c:v>
                </c:pt>
                <c:pt idx="702">
                  <c:v>3102</c:v>
                </c:pt>
                <c:pt idx="703">
                  <c:v>3103</c:v>
                </c:pt>
                <c:pt idx="704">
                  <c:v>3104</c:v>
                </c:pt>
                <c:pt idx="705">
                  <c:v>3105</c:v>
                </c:pt>
                <c:pt idx="706">
                  <c:v>3106</c:v>
                </c:pt>
                <c:pt idx="707">
                  <c:v>3107</c:v>
                </c:pt>
                <c:pt idx="708">
                  <c:v>3108</c:v>
                </c:pt>
                <c:pt idx="709">
                  <c:v>3109</c:v>
                </c:pt>
                <c:pt idx="710">
                  <c:v>3110</c:v>
                </c:pt>
                <c:pt idx="711">
                  <c:v>3111</c:v>
                </c:pt>
                <c:pt idx="712">
                  <c:v>3112</c:v>
                </c:pt>
                <c:pt idx="713">
                  <c:v>3113</c:v>
                </c:pt>
                <c:pt idx="714">
                  <c:v>3114</c:v>
                </c:pt>
                <c:pt idx="715">
                  <c:v>3115</c:v>
                </c:pt>
                <c:pt idx="716">
                  <c:v>3116</c:v>
                </c:pt>
                <c:pt idx="717">
                  <c:v>3117</c:v>
                </c:pt>
                <c:pt idx="718">
                  <c:v>3118</c:v>
                </c:pt>
                <c:pt idx="719">
                  <c:v>3119</c:v>
                </c:pt>
                <c:pt idx="720">
                  <c:v>3120</c:v>
                </c:pt>
                <c:pt idx="721">
                  <c:v>3121</c:v>
                </c:pt>
                <c:pt idx="722">
                  <c:v>3122</c:v>
                </c:pt>
                <c:pt idx="723">
                  <c:v>3123</c:v>
                </c:pt>
                <c:pt idx="724">
                  <c:v>3124</c:v>
                </c:pt>
                <c:pt idx="725">
                  <c:v>3125</c:v>
                </c:pt>
                <c:pt idx="726">
                  <c:v>3126</c:v>
                </c:pt>
                <c:pt idx="727">
                  <c:v>3127</c:v>
                </c:pt>
                <c:pt idx="728">
                  <c:v>3128</c:v>
                </c:pt>
                <c:pt idx="729">
                  <c:v>3129</c:v>
                </c:pt>
                <c:pt idx="730">
                  <c:v>3130</c:v>
                </c:pt>
                <c:pt idx="731">
                  <c:v>3131</c:v>
                </c:pt>
                <c:pt idx="732">
                  <c:v>3132</c:v>
                </c:pt>
                <c:pt idx="733">
                  <c:v>3133</c:v>
                </c:pt>
                <c:pt idx="734">
                  <c:v>3134</c:v>
                </c:pt>
                <c:pt idx="735">
                  <c:v>3135</c:v>
                </c:pt>
                <c:pt idx="736">
                  <c:v>3136</c:v>
                </c:pt>
                <c:pt idx="737">
                  <c:v>3137</c:v>
                </c:pt>
                <c:pt idx="738">
                  <c:v>3138</c:v>
                </c:pt>
                <c:pt idx="739">
                  <c:v>3139</c:v>
                </c:pt>
                <c:pt idx="740">
                  <c:v>3140</c:v>
                </c:pt>
                <c:pt idx="741">
                  <c:v>3141</c:v>
                </c:pt>
                <c:pt idx="742">
                  <c:v>3142</c:v>
                </c:pt>
                <c:pt idx="743">
                  <c:v>3143</c:v>
                </c:pt>
                <c:pt idx="744">
                  <c:v>3144</c:v>
                </c:pt>
                <c:pt idx="745">
                  <c:v>3145</c:v>
                </c:pt>
                <c:pt idx="746">
                  <c:v>3146</c:v>
                </c:pt>
                <c:pt idx="747">
                  <c:v>3147</c:v>
                </c:pt>
                <c:pt idx="748">
                  <c:v>3148</c:v>
                </c:pt>
                <c:pt idx="749">
                  <c:v>3149</c:v>
                </c:pt>
                <c:pt idx="750">
                  <c:v>3150</c:v>
                </c:pt>
                <c:pt idx="751">
                  <c:v>3151</c:v>
                </c:pt>
                <c:pt idx="752">
                  <c:v>3152</c:v>
                </c:pt>
                <c:pt idx="753">
                  <c:v>3153</c:v>
                </c:pt>
                <c:pt idx="754">
                  <c:v>3154</c:v>
                </c:pt>
                <c:pt idx="755">
                  <c:v>3155</c:v>
                </c:pt>
                <c:pt idx="756">
                  <c:v>3156</c:v>
                </c:pt>
                <c:pt idx="757">
                  <c:v>3157</c:v>
                </c:pt>
                <c:pt idx="758">
                  <c:v>3158</c:v>
                </c:pt>
                <c:pt idx="759">
                  <c:v>3159</c:v>
                </c:pt>
                <c:pt idx="760">
                  <c:v>3160</c:v>
                </c:pt>
                <c:pt idx="761">
                  <c:v>3161</c:v>
                </c:pt>
                <c:pt idx="762">
                  <c:v>3162</c:v>
                </c:pt>
                <c:pt idx="763">
                  <c:v>3163</c:v>
                </c:pt>
                <c:pt idx="764">
                  <c:v>3164</c:v>
                </c:pt>
                <c:pt idx="765">
                  <c:v>3165</c:v>
                </c:pt>
                <c:pt idx="766">
                  <c:v>3166</c:v>
                </c:pt>
                <c:pt idx="767">
                  <c:v>3167</c:v>
                </c:pt>
                <c:pt idx="768">
                  <c:v>3168</c:v>
                </c:pt>
                <c:pt idx="769">
                  <c:v>3169</c:v>
                </c:pt>
                <c:pt idx="770">
                  <c:v>3170</c:v>
                </c:pt>
                <c:pt idx="771">
                  <c:v>3171</c:v>
                </c:pt>
                <c:pt idx="772">
                  <c:v>3172</c:v>
                </c:pt>
                <c:pt idx="773">
                  <c:v>3173</c:v>
                </c:pt>
                <c:pt idx="774">
                  <c:v>3174</c:v>
                </c:pt>
                <c:pt idx="775">
                  <c:v>3175</c:v>
                </c:pt>
                <c:pt idx="776">
                  <c:v>3176</c:v>
                </c:pt>
                <c:pt idx="777">
                  <c:v>3177</c:v>
                </c:pt>
                <c:pt idx="778">
                  <c:v>3178</c:v>
                </c:pt>
                <c:pt idx="779">
                  <c:v>3179</c:v>
                </c:pt>
                <c:pt idx="780">
                  <c:v>3180</c:v>
                </c:pt>
                <c:pt idx="781">
                  <c:v>3181</c:v>
                </c:pt>
                <c:pt idx="782">
                  <c:v>3182</c:v>
                </c:pt>
                <c:pt idx="783">
                  <c:v>3183</c:v>
                </c:pt>
                <c:pt idx="784">
                  <c:v>3184</c:v>
                </c:pt>
                <c:pt idx="785">
                  <c:v>3185</c:v>
                </c:pt>
                <c:pt idx="786">
                  <c:v>3186</c:v>
                </c:pt>
                <c:pt idx="787">
                  <c:v>3187</c:v>
                </c:pt>
                <c:pt idx="788">
                  <c:v>3188</c:v>
                </c:pt>
                <c:pt idx="789">
                  <c:v>3189</c:v>
                </c:pt>
                <c:pt idx="790">
                  <c:v>3190</c:v>
                </c:pt>
                <c:pt idx="791">
                  <c:v>3191</c:v>
                </c:pt>
                <c:pt idx="792">
                  <c:v>3192</c:v>
                </c:pt>
                <c:pt idx="793">
                  <c:v>3193</c:v>
                </c:pt>
                <c:pt idx="794">
                  <c:v>3194</c:v>
                </c:pt>
                <c:pt idx="795">
                  <c:v>3195</c:v>
                </c:pt>
                <c:pt idx="796">
                  <c:v>3196</c:v>
                </c:pt>
                <c:pt idx="797">
                  <c:v>3197</c:v>
                </c:pt>
                <c:pt idx="798">
                  <c:v>3198</c:v>
                </c:pt>
                <c:pt idx="799">
                  <c:v>3199</c:v>
                </c:pt>
                <c:pt idx="800">
                  <c:v>3200</c:v>
                </c:pt>
              </c:numCache>
            </c:numRef>
          </c:cat>
          <c:val>
            <c:numRef>
              <c:f>'Run536_1 (2)'!$D$3:$D$804</c:f>
              <c:numCache>
                <c:formatCode>General</c:formatCode>
                <c:ptCount val="802"/>
                <c:pt idx="0">
                  <c:v>21</c:v>
                </c:pt>
                <c:pt idx="1">
                  <c:v>23</c:v>
                </c:pt>
                <c:pt idx="2">
                  <c:v>19</c:v>
                </c:pt>
                <c:pt idx="3">
                  <c:v>21</c:v>
                </c:pt>
                <c:pt idx="4">
                  <c:v>18</c:v>
                </c:pt>
                <c:pt idx="5">
                  <c:v>9</c:v>
                </c:pt>
                <c:pt idx="6">
                  <c:v>23</c:v>
                </c:pt>
                <c:pt idx="7">
                  <c:v>13</c:v>
                </c:pt>
                <c:pt idx="8">
                  <c:v>25</c:v>
                </c:pt>
                <c:pt idx="9">
                  <c:v>18</c:v>
                </c:pt>
                <c:pt idx="10">
                  <c:v>18</c:v>
                </c:pt>
                <c:pt idx="11">
                  <c:v>20</c:v>
                </c:pt>
                <c:pt idx="12">
                  <c:v>22</c:v>
                </c:pt>
                <c:pt idx="13">
                  <c:v>23</c:v>
                </c:pt>
                <c:pt idx="14">
                  <c:v>17</c:v>
                </c:pt>
                <c:pt idx="15">
                  <c:v>24</c:v>
                </c:pt>
                <c:pt idx="16">
                  <c:v>21</c:v>
                </c:pt>
                <c:pt idx="17">
                  <c:v>19</c:v>
                </c:pt>
                <c:pt idx="18">
                  <c:v>17</c:v>
                </c:pt>
                <c:pt idx="19">
                  <c:v>21</c:v>
                </c:pt>
                <c:pt idx="20">
                  <c:v>15</c:v>
                </c:pt>
                <c:pt idx="21">
                  <c:v>16</c:v>
                </c:pt>
                <c:pt idx="22">
                  <c:v>19</c:v>
                </c:pt>
                <c:pt idx="23">
                  <c:v>14</c:v>
                </c:pt>
                <c:pt idx="24">
                  <c:v>22</c:v>
                </c:pt>
                <c:pt idx="25">
                  <c:v>21</c:v>
                </c:pt>
                <c:pt idx="26">
                  <c:v>18</c:v>
                </c:pt>
                <c:pt idx="27">
                  <c:v>14</c:v>
                </c:pt>
                <c:pt idx="28">
                  <c:v>16</c:v>
                </c:pt>
                <c:pt idx="29">
                  <c:v>14</c:v>
                </c:pt>
                <c:pt idx="30">
                  <c:v>18</c:v>
                </c:pt>
                <c:pt idx="31">
                  <c:v>20</c:v>
                </c:pt>
                <c:pt idx="32">
                  <c:v>26</c:v>
                </c:pt>
                <c:pt idx="33">
                  <c:v>16</c:v>
                </c:pt>
                <c:pt idx="34">
                  <c:v>22</c:v>
                </c:pt>
                <c:pt idx="35">
                  <c:v>18</c:v>
                </c:pt>
                <c:pt idx="36">
                  <c:v>17</c:v>
                </c:pt>
                <c:pt idx="37">
                  <c:v>16</c:v>
                </c:pt>
                <c:pt idx="38">
                  <c:v>21</c:v>
                </c:pt>
                <c:pt idx="39">
                  <c:v>14</c:v>
                </c:pt>
                <c:pt idx="40">
                  <c:v>16</c:v>
                </c:pt>
                <c:pt idx="41">
                  <c:v>17</c:v>
                </c:pt>
                <c:pt idx="42">
                  <c:v>20</c:v>
                </c:pt>
                <c:pt idx="43">
                  <c:v>25</c:v>
                </c:pt>
                <c:pt idx="44">
                  <c:v>15</c:v>
                </c:pt>
                <c:pt idx="45">
                  <c:v>18</c:v>
                </c:pt>
                <c:pt idx="46">
                  <c:v>17</c:v>
                </c:pt>
                <c:pt idx="47">
                  <c:v>20</c:v>
                </c:pt>
                <c:pt idx="48">
                  <c:v>21</c:v>
                </c:pt>
                <c:pt idx="49">
                  <c:v>22</c:v>
                </c:pt>
                <c:pt idx="50">
                  <c:v>19</c:v>
                </c:pt>
                <c:pt idx="51">
                  <c:v>18</c:v>
                </c:pt>
                <c:pt idx="52">
                  <c:v>15</c:v>
                </c:pt>
                <c:pt idx="53">
                  <c:v>13</c:v>
                </c:pt>
                <c:pt idx="54">
                  <c:v>21</c:v>
                </c:pt>
                <c:pt idx="55">
                  <c:v>21</c:v>
                </c:pt>
                <c:pt idx="56">
                  <c:v>12</c:v>
                </c:pt>
                <c:pt idx="57">
                  <c:v>13</c:v>
                </c:pt>
                <c:pt idx="58">
                  <c:v>13</c:v>
                </c:pt>
                <c:pt idx="59">
                  <c:v>20</c:v>
                </c:pt>
                <c:pt idx="60">
                  <c:v>19</c:v>
                </c:pt>
                <c:pt idx="61">
                  <c:v>13</c:v>
                </c:pt>
                <c:pt idx="62">
                  <c:v>12</c:v>
                </c:pt>
                <c:pt idx="63">
                  <c:v>13</c:v>
                </c:pt>
                <c:pt idx="64">
                  <c:v>14</c:v>
                </c:pt>
                <c:pt idx="65">
                  <c:v>14</c:v>
                </c:pt>
                <c:pt idx="66">
                  <c:v>17</c:v>
                </c:pt>
                <c:pt idx="67">
                  <c:v>17</c:v>
                </c:pt>
                <c:pt idx="68">
                  <c:v>15</c:v>
                </c:pt>
                <c:pt idx="69">
                  <c:v>47</c:v>
                </c:pt>
                <c:pt idx="70">
                  <c:v>74</c:v>
                </c:pt>
                <c:pt idx="71">
                  <c:v>98</c:v>
                </c:pt>
                <c:pt idx="72">
                  <c:v>101</c:v>
                </c:pt>
                <c:pt idx="73">
                  <c:v>94</c:v>
                </c:pt>
                <c:pt idx="74">
                  <c:v>88</c:v>
                </c:pt>
                <c:pt idx="75">
                  <c:v>75</c:v>
                </c:pt>
                <c:pt idx="76">
                  <c:v>56</c:v>
                </c:pt>
                <c:pt idx="77">
                  <c:v>34</c:v>
                </c:pt>
                <c:pt idx="78">
                  <c:v>12</c:v>
                </c:pt>
                <c:pt idx="79">
                  <c:v>16</c:v>
                </c:pt>
                <c:pt idx="80">
                  <c:v>8</c:v>
                </c:pt>
                <c:pt idx="81">
                  <c:v>12</c:v>
                </c:pt>
                <c:pt idx="82">
                  <c:v>13</c:v>
                </c:pt>
                <c:pt idx="83">
                  <c:v>12</c:v>
                </c:pt>
                <c:pt idx="84">
                  <c:v>13</c:v>
                </c:pt>
                <c:pt idx="85">
                  <c:v>14</c:v>
                </c:pt>
                <c:pt idx="86">
                  <c:v>14</c:v>
                </c:pt>
                <c:pt idx="87">
                  <c:v>17</c:v>
                </c:pt>
                <c:pt idx="88">
                  <c:v>17</c:v>
                </c:pt>
                <c:pt idx="89">
                  <c:v>15</c:v>
                </c:pt>
                <c:pt idx="90">
                  <c:v>6</c:v>
                </c:pt>
                <c:pt idx="91">
                  <c:v>11</c:v>
                </c:pt>
                <c:pt idx="92">
                  <c:v>14</c:v>
                </c:pt>
                <c:pt idx="93">
                  <c:v>9</c:v>
                </c:pt>
                <c:pt idx="94">
                  <c:v>10</c:v>
                </c:pt>
                <c:pt idx="95">
                  <c:v>8</c:v>
                </c:pt>
                <c:pt idx="96">
                  <c:v>10</c:v>
                </c:pt>
                <c:pt idx="97">
                  <c:v>9</c:v>
                </c:pt>
                <c:pt idx="98">
                  <c:v>10</c:v>
                </c:pt>
                <c:pt idx="99">
                  <c:v>12</c:v>
                </c:pt>
                <c:pt idx="100">
                  <c:v>12</c:v>
                </c:pt>
                <c:pt idx="101">
                  <c:v>13</c:v>
                </c:pt>
                <c:pt idx="102">
                  <c:v>15</c:v>
                </c:pt>
                <c:pt idx="103">
                  <c:v>13</c:v>
                </c:pt>
                <c:pt idx="104">
                  <c:v>15</c:v>
                </c:pt>
                <c:pt idx="105">
                  <c:v>14</c:v>
                </c:pt>
                <c:pt idx="106">
                  <c:v>11</c:v>
                </c:pt>
                <c:pt idx="107">
                  <c:v>13</c:v>
                </c:pt>
                <c:pt idx="108">
                  <c:v>11</c:v>
                </c:pt>
                <c:pt idx="109">
                  <c:v>12</c:v>
                </c:pt>
                <c:pt idx="110">
                  <c:v>15</c:v>
                </c:pt>
                <c:pt idx="111">
                  <c:v>11</c:v>
                </c:pt>
                <c:pt idx="112">
                  <c:v>8</c:v>
                </c:pt>
                <c:pt idx="113">
                  <c:v>10</c:v>
                </c:pt>
                <c:pt idx="114">
                  <c:v>11</c:v>
                </c:pt>
                <c:pt idx="115">
                  <c:v>16</c:v>
                </c:pt>
                <c:pt idx="116">
                  <c:v>10</c:v>
                </c:pt>
                <c:pt idx="117">
                  <c:v>10</c:v>
                </c:pt>
                <c:pt idx="118">
                  <c:v>8</c:v>
                </c:pt>
                <c:pt idx="119">
                  <c:v>6</c:v>
                </c:pt>
                <c:pt idx="120">
                  <c:v>3</c:v>
                </c:pt>
                <c:pt idx="121">
                  <c:v>13</c:v>
                </c:pt>
                <c:pt idx="122">
                  <c:v>11</c:v>
                </c:pt>
                <c:pt idx="123">
                  <c:v>14</c:v>
                </c:pt>
                <c:pt idx="124">
                  <c:v>12</c:v>
                </c:pt>
                <c:pt idx="125">
                  <c:v>9</c:v>
                </c:pt>
                <c:pt idx="126">
                  <c:v>10</c:v>
                </c:pt>
                <c:pt idx="127">
                  <c:v>8</c:v>
                </c:pt>
                <c:pt idx="128">
                  <c:v>10</c:v>
                </c:pt>
                <c:pt idx="129">
                  <c:v>6</c:v>
                </c:pt>
                <c:pt idx="130">
                  <c:v>6</c:v>
                </c:pt>
                <c:pt idx="131">
                  <c:v>15</c:v>
                </c:pt>
                <c:pt idx="132">
                  <c:v>22</c:v>
                </c:pt>
                <c:pt idx="133">
                  <c:v>20</c:v>
                </c:pt>
                <c:pt idx="134">
                  <c:v>12</c:v>
                </c:pt>
                <c:pt idx="135">
                  <c:v>9</c:v>
                </c:pt>
                <c:pt idx="136">
                  <c:v>10</c:v>
                </c:pt>
                <c:pt idx="137">
                  <c:v>8</c:v>
                </c:pt>
                <c:pt idx="138">
                  <c:v>10</c:v>
                </c:pt>
                <c:pt idx="139">
                  <c:v>26</c:v>
                </c:pt>
                <c:pt idx="140">
                  <c:v>58</c:v>
                </c:pt>
                <c:pt idx="141">
                  <c:v>78</c:v>
                </c:pt>
                <c:pt idx="142">
                  <c:v>81</c:v>
                </c:pt>
                <c:pt idx="143">
                  <c:v>96</c:v>
                </c:pt>
                <c:pt idx="144">
                  <c:v>102</c:v>
                </c:pt>
                <c:pt idx="145">
                  <c:v>94</c:v>
                </c:pt>
                <c:pt idx="146">
                  <c:v>72</c:v>
                </c:pt>
                <c:pt idx="147">
                  <c:v>11</c:v>
                </c:pt>
                <c:pt idx="148">
                  <c:v>14</c:v>
                </c:pt>
                <c:pt idx="149">
                  <c:v>7</c:v>
                </c:pt>
                <c:pt idx="150">
                  <c:v>11</c:v>
                </c:pt>
                <c:pt idx="151">
                  <c:v>4</c:v>
                </c:pt>
                <c:pt idx="152">
                  <c:v>14</c:v>
                </c:pt>
                <c:pt idx="153">
                  <c:v>13</c:v>
                </c:pt>
                <c:pt idx="154">
                  <c:v>8</c:v>
                </c:pt>
                <c:pt idx="155">
                  <c:v>6</c:v>
                </c:pt>
                <c:pt idx="156">
                  <c:v>8</c:v>
                </c:pt>
                <c:pt idx="157">
                  <c:v>16</c:v>
                </c:pt>
                <c:pt idx="158">
                  <c:v>12</c:v>
                </c:pt>
                <c:pt idx="159">
                  <c:v>11</c:v>
                </c:pt>
                <c:pt idx="160">
                  <c:v>6</c:v>
                </c:pt>
                <c:pt idx="161">
                  <c:v>12</c:v>
                </c:pt>
                <c:pt idx="162">
                  <c:v>9</c:v>
                </c:pt>
                <c:pt idx="163">
                  <c:v>11</c:v>
                </c:pt>
                <c:pt idx="164">
                  <c:v>7</c:v>
                </c:pt>
                <c:pt idx="165">
                  <c:v>7</c:v>
                </c:pt>
                <c:pt idx="166">
                  <c:v>6</c:v>
                </c:pt>
                <c:pt idx="167">
                  <c:v>8</c:v>
                </c:pt>
                <c:pt idx="168">
                  <c:v>8</c:v>
                </c:pt>
                <c:pt idx="169">
                  <c:v>10</c:v>
                </c:pt>
                <c:pt idx="170">
                  <c:v>8</c:v>
                </c:pt>
                <c:pt idx="171">
                  <c:v>9</c:v>
                </c:pt>
                <c:pt idx="172">
                  <c:v>13</c:v>
                </c:pt>
                <c:pt idx="173">
                  <c:v>8</c:v>
                </c:pt>
                <c:pt idx="174">
                  <c:v>15</c:v>
                </c:pt>
                <c:pt idx="175">
                  <c:v>7</c:v>
                </c:pt>
                <c:pt idx="176">
                  <c:v>9</c:v>
                </c:pt>
                <c:pt idx="177">
                  <c:v>13</c:v>
                </c:pt>
                <c:pt idx="178">
                  <c:v>6</c:v>
                </c:pt>
                <c:pt idx="179">
                  <c:v>10</c:v>
                </c:pt>
                <c:pt idx="180">
                  <c:v>7</c:v>
                </c:pt>
                <c:pt idx="181">
                  <c:v>7</c:v>
                </c:pt>
                <c:pt idx="182">
                  <c:v>7</c:v>
                </c:pt>
                <c:pt idx="183">
                  <c:v>9</c:v>
                </c:pt>
                <c:pt idx="184">
                  <c:v>13</c:v>
                </c:pt>
                <c:pt idx="185">
                  <c:v>13</c:v>
                </c:pt>
                <c:pt idx="186">
                  <c:v>9</c:v>
                </c:pt>
                <c:pt idx="187">
                  <c:v>6</c:v>
                </c:pt>
                <c:pt idx="188">
                  <c:v>11</c:v>
                </c:pt>
                <c:pt idx="189">
                  <c:v>10</c:v>
                </c:pt>
                <c:pt idx="190">
                  <c:v>6</c:v>
                </c:pt>
                <c:pt idx="191">
                  <c:v>13</c:v>
                </c:pt>
                <c:pt idx="192">
                  <c:v>7</c:v>
                </c:pt>
                <c:pt idx="193">
                  <c:v>6</c:v>
                </c:pt>
                <c:pt idx="194">
                  <c:v>11</c:v>
                </c:pt>
                <c:pt idx="195">
                  <c:v>7</c:v>
                </c:pt>
                <c:pt idx="196">
                  <c:v>6</c:v>
                </c:pt>
                <c:pt idx="197">
                  <c:v>8</c:v>
                </c:pt>
                <c:pt idx="198">
                  <c:v>7</c:v>
                </c:pt>
                <c:pt idx="199">
                  <c:v>9</c:v>
                </c:pt>
                <c:pt idx="200">
                  <c:v>5</c:v>
                </c:pt>
                <c:pt idx="201">
                  <c:v>6</c:v>
                </c:pt>
                <c:pt idx="202">
                  <c:v>13</c:v>
                </c:pt>
                <c:pt idx="203">
                  <c:v>15</c:v>
                </c:pt>
                <c:pt idx="204">
                  <c:v>7</c:v>
                </c:pt>
                <c:pt idx="205">
                  <c:v>8</c:v>
                </c:pt>
                <c:pt idx="206">
                  <c:v>10</c:v>
                </c:pt>
                <c:pt idx="207">
                  <c:v>7</c:v>
                </c:pt>
                <c:pt idx="208">
                  <c:v>8</c:v>
                </c:pt>
                <c:pt idx="209">
                  <c:v>14</c:v>
                </c:pt>
                <c:pt idx="210">
                  <c:v>13</c:v>
                </c:pt>
                <c:pt idx="211">
                  <c:v>14</c:v>
                </c:pt>
                <c:pt idx="212">
                  <c:v>15</c:v>
                </c:pt>
                <c:pt idx="213">
                  <c:v>12</c:v>
                </c:pt>
                <c:pt idx="214">
                  <c:v>11</c:v>
                </c:pt>
                <c:pt idx="215">
                  <c:v>12</c:v>
                </c:pt>
                <c:pt idx="216">
                  <c:v>9</c:v>
                </c:pt>
                <c:pt idx="217">
                  <c:v>10</c:v>
                </c:pt>
                <c:pt idx="218">
                  <c:v>14</c:v>
                </c:pt>
                <c:pt idx="219">
                  <c:v>13</c:v>
                </c:pt>
                <c:pt idx="220">
                  <c:v>11</c:v>
                </c:pt>
                <c:pt idx="221">
                  <c:v>9</c:v>
                </c:pt>
                <c:pt idx="222">
                  <c:v>7</c:v>
                </c:pt>
                <c:pt idx="223">
                  <c:v>4</c:v>
                </c:pt>
                <c:pt idx="224">
                  <c:v>6</c:v>
                </c:pt>
                <c:pt idx="225">
                  <c:v>7</c:v>
                </c:pt>
                <c:pt idx="226">
                  <c:v>8</c:v>
                </c:pt>
                <c:pt idx="227">
                  <c:v>8</c:v>
                </c:pt>
                <c:pt idx="228">
                  <c:v>6</c:v>
                </c:pt>
                <c:pt idx="229">
                  <c:v>5</c:v>
                </c:pt>
                <c:pt idx="230">
                  <c:v>1</c:v>
                </c:pt>
                <c:pt idx="231">
                  <c:v>10</c:v>
                </c:pt>
                <c:pt idx="232">
                  <c:v>4</c:v>
                </c:pt>
                <c:pt idx="233">
                  <c:v>3</c:v>
                </c:pt>
                <c:pt idx="234">
                  <c:v>2</c:v>
                </c:pt>
                <c:pt idx="235">
                  <c:v>3</c:v>
                </c:pt>
                <c:pt idx="236">
                  <c:v>7</c:v>
                </c:pt>
                <c:pt idx="237">
                  <c:v>4</c:v>
                </c:pt>
                <c:pt idx="238">
                  <c:v>4</c:v>
                </c:pt>
                <c:pt idx="239">
                  <c:v>4</c:v>
                </c:pt>
                <c:pt idx="240">
                  <c:v>2</c:v>
                </c:pt>
                <c:pt idx="241">
                  <c:v>2</c:v>
                </c:pt>
                <c:pt idx="242">
                  <c:v>6</c:v>
                </c:pt>
                <c:pt idx="243">
                  <c:v>4</c:v>
                </c:pt>
                <c:pt idx="244">
                  <c:v>7</c:v>
                </c:pt>
                <c:pt idx="245">
                  <c:v>5</c:v>
                </c:pt>
                <c:pt idx="246">
                  <c:v>4</c:v>
                </c:pt>
                <c:pt idx="247">
                  <c:v>6</c:v>
                </c:pt>
                <c:pt idx="248">
                  <c:v>5</c:v>
                </c:pt>
                <c:pt idx="249">
                  <c:v>1</c:v>
                </c:pt>
                <c:pt idx="250">
                  <c:v>5</c:v>
                </c:pt>
                <c:pt idx="251">
                  <c:v>3</c:v>
                </c:pt>
                <c:pt idx="252">
                  <c:v>4</c:v>
                </c:pt>
                <c:pt idx="253">
                  <c:v>0</c:v>
                </c:pt>
                <c:pt idx="254">
                  <c:v>5</c:v>
                </c:pt>
                <c:pt idx="255">
                  <c:v>5</c:v>
                </c:pt>
                <c:pt idx="256">
                  <c:v>2</c:v>
                </c:pt>
                <c:pt idx="257">
                  <c:v>5</c:v>
                </c:pt>
                <c:pt idx="258">
                  <c:v>3</c:v>
                </c:pt>
                <c:pt idx="259">
                  <c:v>4</c:v>
                </c:pt>
                <c:pt idx="260">
                  <c:v>3</c:v>
                </c:pt>
                <c:pt idx="261">
                  <c:v>6</c:v>
                </c:pt>
                <c:pt idx="262">
                  <c:v>4</c:v>
                </c:pt>
                <c:pt idx="263">
                  <c:v>8</c:v>
                </c:pt>
                <c:pt idx="264">
                  <c:v>5</c:v>
                </c:pt>
                <c:pt idx="265">
                  <c:v>7</c:v>
                </c:pt>
                <c:pt idx="266">
                  <c:v>5</c:v>
                </c:pt>
                <c:pt idx="267">
                  <c:v>3</c:v>
                </c:pt>
                <c:pt idx="268">
                  <c:v>8</c:v>
                </c:pt>
                <c:pt idx="269">
                  <c:v>3</c:v>
                </c:pt>
                <c:pt idx="270">
                  <c:v>1</c:v>
                </c:pt>
                <c:pt idx="271">
                  <c:v>5</c:v>
                </c:pt>
                <c:pt idx="272">
                  <c:v>4</c:v>
                </c:pt>
                <c:pt idx="273">
                  <c:v>0</c:v>
                </c:pt>
                <c:pt idx="274">
                  <c:v>6</c:v>
                </c:pt>
                <c:pt idx="275">
                  <c:v>3</c:v>
                </c:pt>
                <c:pt idx="276">
                  <c:v>7</c:v>
                </c:pt>
                <c:pt idx="277">
                  <c:v>0</c:v>
                </c:pt>
                <c:pt idx="278">
                  <c:v>6</c:v>
                </c:pt>
                <c:pt idx="279">
                  <c:v>4</c:v>
                </c:pt>
                <c:pt idx="280">
                  <c:v>5</c:v>
                </c:pt>
                <c:pt idx="281">
                  <c:v>2</c:v>
                </c:pt>
                <c:pt idx="282">
                  <c:v>2</c:v>
                </c:pt>
                <c:pt idx="283">
                  <c:v>4</c:v>
                </c:pt>
                <c:pt idx="284">
                  <c:v>5</c:v>
                </c:pt>
                <c:pt idx="285">
                  <c:v>4</c:v>
                </c:pt>
                <c:pt idx="286">
                  <c:v>2</c:v>
                </c:pt>
                <c:pt idx="287">
                  <c:v>6</c:v>
                </c:pt>
                <c:pt idx="288">
                  <c:v>4</c:v>
                </c:pt>
                <c:pt idx="289">
                  <c:v>4</c:v>
                </c:pt>
                <c:pt idx="290">
                  <c:v>3</c:v>
                </c:pt>
                <c:pt idx="291">
                  <c:v>5</c:v>
                </c:pt>
                <c:pt idx="292">
                  <c:v>3</c:v>
                </c:pt>
                <c:pt idx="293">
                  <c:v>3</c:v>
                </c:pt>
                <c:pt idx="294">
                  <c:v>4</c:v>
                </c:pt>
                <c:pt idx="295">
                  <c:v>8</c:v>
                </c:pt>
                <c:pt idx="296">
                  <c:v>6</c:v>
                </c:pt>
                <c:pt idx="297">
                  <c:v>4</c:v>
                </c:pt>
                <c:pt idx="298">
                  <c:v>5</c:v>
                </c:pt>
                <c:pt idx="299">
                  <c:v>2</c:v>
                </c:pt>
                <c:pt idx="300">
                  <c:v>3</c:v>
                </c:pt>
                <c:pt idx="301">
                  <c:v>3</c:v>
                </c:pt>
                <c:pt idx="302">
                  <c:v>3</c:v>
                </c:pt>
                <c:pt idx="303">
                  <c:v>4</c:v>
                </c:pt>
                <c:pt idx="304">
                  <c:v>5</c:v>
                </c:pt>
                <c:pt idx="305">
                  <c:v>7</c:v>
                </c:pt>
                <c:pt idx="306">
                  <c:v>4</c:v>
                </c:pt>
                <c:pt idx="307">
                  <c:v>6</c:v>
                </c:pt>
                <c:pt idx="308">
                  <c:v>4</c:v>
                </c:pt>
                <c:pt idx="309">
                  <c:v>8</c:v>
                </c:pt>
                <c:pt idx="310">
                  <c:v>6</c:v>
                </c:pt>
                <c:pt idx="311">
                  <c:v>4</c:v>
                </c:pt>
                <c:pt idx="312">
                  <c:v>2</c:v>
                </c:pt>
                <c:pt idx="313">
                  <c:v>7</c:v>
                </c:pt>
                <c:pt idx="314">
                  <c:v>5</c:v>
                </c:pt>
                <c:pt idx="315">
                  <c:v>4</c:v>
                </c:pt>
                <c:pt idx="316">
                  <c:v>6</c:v>
                </c:pt>
                <c:pt idx="317">
                  <c:v>4</c:v>
                </c:pt>
                <c:pt idx="318">
                  <c:v>3</c:v>
                </c:pt>
                <c:pt idx="319">
                  <c:v>3</c:v>
                </c:pt>
                <c:pt idx="320">
                  <c:v>6</c:v>
                </c:pt>
                <c:pt idx="321">
                  <c:v>2</c:v>
                </c:pt>
                <c:pt idx="322">
                  <c:v>7</c:v>
                </c:pt>
                <c:pt idx="323">
                  <c:v>5</c:v>
                </c:pt>
                <c:pt idx="324">
                  <c:v>4</c:v>
                </c:pt>
                <c:pt idx="325">
                  <c:v>7</c:v>
                </c:pt>
                <c:pt idx="326">
                  <c:v>4</c:v>
                </c:pt>
                <c:pt idx="327">
                  <c:v>4</c:v>
                </c:pt>
                <c:pt idx="328">
                  <c:v>8</c:v>
                </c:pt>
                <c:pt idx="329">
                  <c:v>4</c:v>
                </c:pt>
                <c:pt idx="330">
                  <c:v>3</c:v>
                </c:pt>
                <c:pt idx="331">
                  <c:v>4</c:v>
                </c:pt>
                <c:pt idx="332">
                  <c:v>6</c:v>
                </c:pt>
                <c:pt idx="333">
                  <c:v>4</c:v>
                </c:pt>
                <c:pt idx="334">
                  <c:v>5</c:v>
                </c:pt>
                <c:pt idx="335">
                  <c:v>4</c:v>
                </c:pt>
                <c:pt idx="336">
                  <c:v>5</c:v>
                </c:pt>
                <c:pt idx="337">
                  <c:v>2</c:v>
                </c:pt>
                <c:pt idx="338">
                  <c:v>5</c:v>
                </c:pt>
                <c:pt idx="339">
                  <c:v>4</c:v>
                </c:pt>
                <c:pt idx="340">
                  <c:v>1</c:v>
                </c:pt>
                <c:pt idx="341">
                  <c:v>5</c:v>
                </c:pt>
                <c:pt idx="342">
                  <c:v>5</c:v>
                </c:pt>
                <c:pt idx="343">
                  <c:v>3</c:v>
                </c:pt>
                <c:pt idx="344">
                  <c:v>7</c:v>
                </c:pt>
                <c:pt idx="345">
                  <c:v>5</c:v>
                </c:pt>
                <c:pt idx="346">
                  <c:v>4</c:v>
                </c:pt>
                <c:pt idx="347">
                  <c:v>3</c:v>
                </c:pt>
                <c:pt idx="348">
                  <c:v>5</c:v>
                </c:pt>
                <c:pt idx="349">
                  <c:v>7</c:v>
                </c:pt>
                <c:pt idx="350">
                  <c:v>3</c:v>
                </c:pt>
                <c:pt idx="351">
                  <c:v>1</c:v>
                </c:pt>
                <c:pt idx="352">
                  <c:v>5</c:v>
                </c:pt>
                <c:pt idx="353">
                  <c:v>3</c:v>
                </c:pt>
                <c:pt idx="354">
                  <c:v>1</c:v>
                </c:pt>
                <c:pt idx="355">
                  <c:v>2</c:v>
                </c:pt>
                <c:pt idx="356">
                  <c:v>4</c:v>
                </c:pt>
                <c:pt idx="357">
                  <c:v>5</c:v>
                </c:pt>
                <c:pt idx="358">
                  <c:v>5</c:v>
                </c:pt>
                <c:pt idx="359">
                  <c:v>3</c:v>
                </c:pt>
                <c:pt idx="360">
                  <c:v>8</c:v>
                </c:pt>
                <c:pt idx="361">
                  <c:v>4</c:v>
                </c:pt>
                <c:pt idx="362">
                  <c:v>9</c:v>
                </c:pt>
                <c:pt idx="363">
                  <c:v>7</c:v>
                </c:pt>
                <c:pt idx="364">
                  <c:v>4</c:v>
                </c:pt>
                <c:pt idx="365">
                  <c:v>1</c:v>
                </c:pt>
                <c:pt idx="366">
                  <c:v>2</c:v>
                </c:pt>
                <c:pt idx="367">
                  <c:v>8</c:v>
                </c:pt>
                <c:pt idx="368">
                  <c:v>5</c:v>
                </c:pt>
                <c:pt idx="369">
                  <c:v>3</c:v>
                </c:pt>
                <c:pt idx="370">
                  <c:v>3</c:v>
                </c:pt>
                <c:pt idx="371">
                  <c:v>7</c:v>
                </c:pt>
                <c:pt idx="372">
                  <c:v>6</c:v>
                </c:pt>
                <c:pt idx="373">
                  <c:v>4</c:v>
                </c:pt>
                <c:pt idx="374">
                  <c:v>1</c:v>
                </c:pt>
                <c:pt idx="375">
                  <c:v>4</c:v>
                </c:pt>
                <c:pt idx="376">
                  <c:v>5</c:v>
                </c:pt>
                <c:pt idx="377">
                  <c:v>4</c:v>
                </c:pt>
                <c:pt idx="378">
                  <c:v>0</c:v>
                </c:pt>
                <c:pt idx="379">
                  <c:v>2</c:v>
                </c:pt>
                <c:pt idx="380">
                  <c:v>1</c:v>
                </c:pt>
                <c:pt idx="381">
                  <c:v>3</c:v>
                </c:pt>
                <c:pt idx="382">
                  <c:v>6</c:v>
                </c:pt>
                <c:pt idx="383">
                  <c:v>3</c:v>
                </c:pt>
                <c:pt idx="384">
                  <c:v>2</c:v>
                </c:pt>
                <c:pt idx="385">
                  <c:v>9</c:v>
                </c:pt>
                <c:pt idx="386">
                  <c:v>2</c:v>
                </c:pt>
                <c:pt idx="387">
                  <c:v>3</c:v>
                </c:pt>
                <c:pt idx="388">
                  <c:v>6</c:v>
                </c:pt>
                <c:pt idx="389">
                  <c:v>5</c:v>
                </c:pt>
                <c:pt idx="390">
                  <c:v>3</c:v>
                </c:pt>
                <c:pt idx="391">
                  <c:v>4</c:v>
                </c:pt>
                <c:pt idx="392">
                  <c:v>4</c:v>
                </c:pt>
                <c:pt idx="393">
                  <c:v>4</c:v>
                </c:pt>
                <c:pt idx="394">
                  <c:v>2</c:v>
                </c:pt>
                <c:pt idx="395">
                  <c:v>0</c:v>
                </c:pt>
                <c:pt idx="396">
                  <c:v>1</c:v>
                </c:pt>
                <c:pt idx="397">
                  <c:v>6</c:v>
                </c:pt>
                <c:pt idx="398">
                  <c:v>3</c:v>
                </c:pt>
                <c:pt idx="399">
                  <c:v>8</c:v>
                </c:pt>
                <c:pt idx="400">
                  <c:v>7</c:v>
                </c:pt>
                <c:pt idx="401">
                  <c:v>4</c:v>
                </c:pt>
                <c:pt idx="402">
                  <c:v>4</c:v>
                </c:pt>
                <c:pt idx="403">
                  <c:v>6</c:v>
                </c:pt>
                <c:pt idx="404">
                  <c:v>5</c:v>
                </c:pt>
                <c:pt idx="405">
                  <c:v>1</c:v>
                </c:pt>
                <c:pt idx="406">
                  <c:v>7</c:v>
                </c:pt>
                <c:pt idx="407">
                  <c:v>8</c:v>
                </c:pt>
                <c:pt idx="408">
                  <c:v>4</c:v>
                </c:pt>
                <c:pt idx="409">
                  <c:v>6</c:v>
                </c:pt>
                <c:pt idx="410">
                  <c:v>2</c:v>
                </c:pt>
                <c:pt idx="411">
                  <c:v>5</c:v>
                </c:pt>
                <c:pt idx="412">
                  <c:v>12</c:v>
                </c:pt>
                <c:pt idx="413">
                  <c:v>4</c:v>
                </c:pt>
                <c:pt idx="414">
                  <c:v>1</c:v>
                </c:pt>
                <c:pt idx="415">
                  <c:v>5</c:v>
                </c:pt>
                <c:pt idx="416">
                  <c:v>3</c:v>
                </c:pt>
                <c:pt idx="417">
                  <c:v>5</c:v>
                </c:pt>
                <c:pt idx="418">
                  <c:v>5</c:v>
                </c:pt>
                <c:pt idx="419">
                  <c:v>7</c:v>
                </c:pt>
                <c:pt idx="420">
                  <c:v>2</c:v>
                </c:pt>
                <c:pt idx="421">
                  <c:v>3</c:v>
                </c:pt>
                <c:pt idx="422">
                  <c:v>3</c:v>
                </c:pt>
                <c:pt idx="423">
                  <c:v>3</c:v>
                </c:pt>
                <c:pt idx="424">
                  <c:v>5</c:v>
                </c:pt>
                <c:pt idx="425">
                  <c:v>4</c:v>
                </c:pt>
                <c:pt idx="426">
                  <c:v>5</c:v>
                </c:pt>
                <c:pt idx="427">
                  <c:v>8</c:v>
                </c:pt>
                <c:pt idx="428">
                  <c:v>7</c:v>
                </c:pt>
                <c:pt idx="429">
                  <c:v>3</c:v>
                </c:pt>
                <c:pt idx="430">
                  <c:v>5</c:v>
                </c:pt>
                <c:pt idx="431">
                  <c:v>8</c:v>
                </c:pt>
                <c:pt idx="432">
                  <c:v>7</c:v>
                </c:pt>
                <c:pt idx="433">
                  <c:v>6</c:v>
                </c:pt>
                <c:pt idx="434">
                  <c:v>9</c:v>
                </c:pt>
                <c:pt idx="435">
                  <c:v>3</c:v>
                </c:pt>
                <c:pt idx="436">
                  <c:v>4</c:v>
                </c:pt>
                <c:pt idx="437">
                  <c:v>6</c:v>
                </c:pt>
                <c:pt idx="438">
                  <c:v>6</c:v>
                </c:pt>
                <c:pt idx="439">
                  <c:v>6</c:v>
                </c:pt>
                <c:pt idx="440">
                  <c:v>4</c:v>
                </c:pt>
                <c:pt idx="441">
                  <c:v>8</c:v>
                </c:pt>
                <c:pt idx="442">
                  <c:v>2</c:v>
                </c:pt>
                <c:pt idx="443">
                  <c:v>4</c:v>
                </c:pt>
                <c:pt idx="444">
                  <c:v>6</c:v>
                </c:pt>
                <c:pt idx="445">
                  <c:v>3</c:v>
                </c:pt>
                <c:pt idx="446">
                  <c:v>7</c:v>
                </c:pt>
                <c:pt idx="447">
                  <c:v>5</c:v>
                </c:pt>
                <c:pt idx="448">
                  <c:v>6</c:v>
                </c:pt>
                <c:pt idx="449">
                  <c:v>4</c:v>
                </c:pt>
                <c:pt idx="450">
                  <c:v>4</c:v>
                </c:pt>
                <c:pt idx="451">
                  <c:v>6</c:v>
                </c:pt>
                <c:pt idx="452">
                  <c:v>2</c:v>
                </c:pt>
                <c:pt idx="453">
                  <c:v>4</c:v>
                </c:pt>
                <c:pt idx="454">
                  <c:v>5</c:v>
                </c:pt>
                <c:pt idx="455">
                  <c:v>2</c:v>
                </c:pt>
                <c:pt idx="456">
                  <c:v>7</c:v>
                </c:pt>
                <c:pt idx="457">
                  <c:v>4</c:v>
                </c:pt>
                <c:pt idx="458">
                  <c:v>6</c:v>
                </c:pt>
                <c:pt idx="459">
                  <c:v>5</c:v>
                </c:pt>
                <c:pt idx="460">
                  <c:v>2</c:v>
                </c:pt>
                <c:pt idx="461">
                  <c:v>6</c:v>
                </c:pt>
                <c:pt idx="462">
                  <c:v>4</c:v>
                </c:pt>
                <c:pt idx="463">
                  <c:v>4</c:v>
                </c:pt>
                <c:pt idx="464">
                  <c:v>3</c:v>
                </c:pt>
                <c:pt idx="465">
                  <c:v>4</c:v>
                </c:pt>
                <c:pt idx="466">
                  <c:v>2</c:v>
                </c:pt>
                <c:pt idx="467">
                  <c:v>10</c:v>
                </c:pt>
                <c:pt idx="468">
                  <c:v>5</c:v>
                </c:pt>
                <c:pt idx="469">
                  <c:v>3</c:v>
                </c:pt>
                <c:pt idx="470">
                  <c:v>2</c:v>
                </c:pt>
                <c:pt idx="471">
                  <c:v>3</c:v>
                </c:pt>
                <c:pt idx="472">
                  <c:v>4</c:v>
                </c:pt>
                <c:pt idx="473">
                  <c:v>5</c:v>
                </c:pt>
                <c:pt idx="474">
                  <c:v>2</c:v>
                </c:pt>
                <c:pt idx="475">
                  <c:v>6</c:v>
                </c:pt>
                <c:pt idx="476">
                  <c:v>2</c:v>
                </c:pt>
                <c:pt idx="477">
                  <c:v>7</c:v>
                </c:pt>
                <c:pt idx="478">
                  <c:v>6</c:v>
                </c:pt>
                <c:pt idx="479">
                  <c:v>8</c:v>
                </c:pt>
                <c:pt idx="480">
                  <c:v>5</c:v>
                </c:pt>
                <c:pt idx="481">
                  <c:v>8</c:v>
                </c:pt>
                <c:pt idx="482">
                  <c:v>5</c:v>
                </c:pt>
                <c:pt idx="483">
                  <c:v>3</c:v>
                </c:pt>
                <c:pt idx="484">
                  <c:v>3</c:v>
                </c:pt>
                <c:pt idx="485">
                  <c:v>5</c:v>
                </c:pt>
                <c:pt idx="486">
                  <c:v>6</c:v>
                </c:pt>
                <c:pt idx="487">
                  <c:v>6</c:v>
                </c:pt>
                <c:pt idx="488">
                  <c:v>5</c:v>
                </c:pt>
                <c:pt idx="489">
                  <c:v>4</c:v>
                </c:pt>
                <c:pt idx="490">
                  <c:v>6</c:v>
                </c:pt>
                <c:pt idx="491">
                  <c:v>5</c:v>
                </c:pt>
                <c:pt idx="492">
                  <c:v>5</c:v>
                </c:pt>
                <c:pt idx="493">
                  <c:v>5</c:v>
                </c:pt>
                <c:pt idx="494">
                  <c:v>2</c:v>
                </c:pt>
                <c:pt idx="495">
                  <c:v>1</c:v>
                </c:pt>
                <c:pt idx="496">
                  <c:v>7</c:v>
                </c:pt>
                <c:pt idx="497">
                  <c:v>6</c:v>
                </c:pt>
                <c:pt idx="498">
                  <c:v>2</c:v>
                </c:pt>
                <c:pt idx="499">
                  <c:v>5</c:v>
                </c:pt>
                <c:pt idx="500">
                  <c:v>3</c:v>
                </c:pt>
                <c:pt idx="501">
                  <c:v>2</c:v>
                </c:pt>
                <c:pt idx="502">
                  <c:v>7</c:v>
                </c:pt>
                <c:pt idx="503">
                  <c:v>5</c:v>
                </c:pt>
                <c:pt idx="504">
                  <c:v>5</c:v>
                </c:pt>
                <c:pt idx="505">
                  <c:v>2</c:v>
                </c:pt>
                <c:pt idx="506">
                  <c:v>7</c:v>
                </c:pt>
                <c:pt idx="507">
                  <c:v>4</c:v>
                </c:pt>
                <c:pt idx="508">
                  <c:v>2</c:v>
                </c:pt>
                <c:pt idx="509">
                  <c:v>2</c:v>
                </c:pt>
                <c:pt idx="510">
                  <c:v>7</c:v>
                </c:pt>
                <c:pt idx="511">
                  <c:v>2</c:v>
                </c:pt>
                <c:pt idx="512">
                  <c:v>4</c:v>
                </c:pt>
                <c:pt idx="513">
                  <c:v>1</c:v>
                </c:pt>
                <c:pt idx="514">
                  <c:v>2</c:v>
                </c:pt>
                <c:pt idx="515">
                  <c:v>2</c:v>
                </c:pt>
                <c:pt idx="516">
                  <c:v>4</c:v>
                </c:pt>
                <c:pt idx="517">
                  <c:v>0</c:v>
                </c:pt>
                <c:pt idx="518">
                  <c:v>2</c:v>
                </c:pt>
                <c:pt idx="519">
                  <c:v>2</c:v>
                </c:pt>
                <c:pt idx="520">
                  <c:v>5</c:v>
                </c:pt>
                <c:pt idx="521">
                  <c:v>6</c:v>
                </c:pt>
                <c:pt idx="522">
                  <c:v>6</c:v>
                </c:pt>
                <c:pt idx="523">
                  <c:v>3</c:v>
                </c:pt>
                <c:pt idx="524">
                  <c:v>2</c:v>
                </c:pt>
                <c:pt idx="525">
                  <c:v>5</c:v>
                </c:pt>
                <c:pt idx="526">
                  <c:v>4</c:v>
                </c:pt>
                <c:pt idx="527">
                  <c:v>9</c:v>
                </c:pt>
                <c:pt idx="528">
                  <c:v>3</c:v>
                </c:pt>
                <c:pt idx="529">
                  <c:v>2</c:v>
                </c:pt>
                <c:pt idx="530">
                  <c:v>6</c:v>
                </c:pt>
                <c:pt idx="531">
                  <c:v>2</c:v>
                </c:pt>
                <c:pt idx="532">
                  <c:v>6</c:v>
                </c:pt>
                <c:pt idx="533">
                  <c:v>4</c:v>
                </c:pt>
                <c:pt idx="534">
                  <c:v>5</c:v>
                </c:pt>
                <c:pt idx="535">
                  <c:v>3</c:v>
                </c:pt>
                <c:pt idx="536">
                  <c:v>0</c:v>
                </c:pt>
                <c:pt idx="537">
                  <c:v>4</c:v>
                </c:pt>
                <c:pt idx="538">
                  <c:v>5</c:v>
                </c:pt>
                <c:pt idx="539">
                  <c:v>6</c:v>
                </c:pt>
                <c:pt idx="540">
                  <c:v>8</c:v>
                </c:pt>
                <c:pt idx="541">
                  <c:v>5</c:v>
                </c:pt>
                <c:pt idx="542">
                  <c:v>1</c:v>
                </c:pt>
                <c:pt idx="543">
                  <c:v>5</c:v>
                </c:pt>
                <c:pt idx="544">
                  <c:v>6</c:v>
                </c:pt>
                <c:pt idx="545">
                  <c:v>3</c:v>
                </c:pt>
                <c:pt idx="546">
                  <c:v>1</c:v>
                </c:pt>
                <c:pt idx="547">
                  <c:v>1</c:v>
                </c:pt>
                <c:pt idx="548">
                  <c:v>2</c:v>
                </c:pt>
                <c:pt idx="549">
                  <c:v>6</c:v>
                </c:pt>
                <c:pt idx="550">
                  <c:v>7</c:v>
                </c:pt>
                <c:pt idx="551">
                  <c:v>2</c:v>
                </c:pt>
                <c:pt idx="552">
                  <c:v>6</c:v>
                </c:pt>
                <c:pt idx="553">
                  <c:v>3</c:v>
                </c:pt>
                <c:pt idx="554">
                  <c:v>1</c:v>
                </c:pt>
                <c:pt idx="555">
                  <c:v>4</c:v>
                </c:pt>
                <c:pt idx="556">
                  <c:v>1</c:v>
                </c:pt>
                <c:pt idx="557">
                  <c:v>4</c:v>
                </c:pt>
                <c:pt idx="558">
                  <c:v>9</c:v>
                </c:pt>
                <c:pt idx="559">
                  <c:v>4</c:v>
                </c:pt>
                <c:pt idx="560">
                  <c:v>2</c:v>
                </c:pt>
                <c:pt idx="561">
                  <c:v>1</c:v>
                </c:pt>
                <c:pt idx="562">
                  <c:v>6</c:v>
                </c:pt>
                <c:pt idx="563">
                  <c:v>2</c:v>
                </c:pt>
                <c:pt idx="564">
                  <c:v>5</c:v>
                </c:pt>
                <c:pt idx="565">
                  <c:v>2</c:v>
                </c:pt>
                <c:pt idx="566">
                  <c:v>2</c:v>
                </c:pt>
                <c:pt idx="567">
                  <c:v>6</c:v>
                </c:pt>
                <c:pt idx="568">
                  <c:v>5</c:v>
                </c:pt>
                <c:pt idx="569">
                  <c:v>3</c:v>
                </c:pt>
                <c:pt idx="570">
                  <c:v>2</c:v>
                </c:pt>
                <c:pt idx="571">
                  <c:v>2</c:v>
                </c:pt>
                <c:pt idx="572">
                  <c:v>3</c:v>
                </c:pt>
                <c:pt idx="573">
                  <c:v>5</c:v>
                </c:pt>
                <c:pt idx="574">
                  <c:v>5</c:v>
                </c:pt>
                <c:pt idx="575">
                  <c:v>6</c:v>
                </c:pt>
                <c:pt idx="576">
                  <c:v>2</c:v>
                </c:pt>
                <c:pt idx="577">
                  <c:v>1</c:v>
                </c:pt>
                <c:pt idx="578">
                  <c:v>3</c:v>
                </c:pt>
                <c:pt idx="579">
                  <c:v>0</c:v>
                </c:pt>
                <c:pt idx="580">
                  <c:v>4</c:v>
                </c:pt>
                <c:pt idx="581">
                  <c:v>4</c:v>
                </c:pt>
                <c:pt idx="582">
                  <c:v>3</c:v>
                </c:pt>
                <c:pt idx="583">
                  <c:v>4</c:v>
                </c:pt>
                <c:pt idx="584">
                  <c:v>3</c:v>
                </c:pt>
                <c:pt idx="585">
                  <c:v>1</c:v>
                </c:pt>
                <c:pt idx="586">
                  <c:v>2</c:v>
                </c:pt>
                <c:pt idx="587">
                  <c:v>2</c:v>
                </c:pt>
                <c:pt idx="588">
                  <c:v>2</c:v>
                </c:pt>
                <c:pt idx="589">
                  <c:v>9</c:v>
                </c:pt>
                <c:pt idx="590">
                  <c:v>4</c:v>
                </c:pt>
                <c:pt idx="591">
                  <c:v>8</c:v>
                </c:pt>
                <c:pt idx="592">
                  <c:v>2</c:v>
                </c:pt>
                <c:pt idx="593">
                  <c:v>2</c:v>
                </c:pt>
                <c:pt idx="594">
                  <c:v>3</c:v>
                </c:pt>
                <c:pt idx="595">
                  <c:v>8</c:v>
                </c:pt>
                <c:pt idx="596">
                  <c:v>4</c:v>
                </c:pt>
                <c:pt idx="597">
                  <c:v>3</c:v>
                </c:pt>
                <c:pt idx="598">
                  <c:v>3</c:v>
                </c:pt>
                <c:pt idx="599">
                  <c:v>5</c:v>
                </c:pt>
                <c:pt idx="600">
                  <c:v>3</c:v>
                </c:pt>
                <c:pt idx="601">
                  <c:v>2</c:v>
                </c:pt>
                <c:pt idx="602">
                  <c:v>3</c:v>
                </c:pt>
                <c:pt idx="603">
                  <c:v>4</c:v>
                </c:pt>
                <c:pt idx="604">
                  <c:v>3</c:v>
                </c:pt>
                <c:pt idx="605">
                  <c:v>5</c:v>
                </c:pt>
                <c:pt idx="606">
                  <c:v>3</c:v>
                </c:pt>
                <c:pt idx="607">
                  <c:v>4</c:v>
                </c:pt>
                <c:pt idx="608">
                  <c:v>5</c:v>
                </c:pt>
                <c:pt idx="609">
                  <c:v>6</c:v>
                </c:pt>
                <c:pt idx="610">
                  <c:v>1</c:v>
                </c:pt>
                <c:pt idx="611">
                  <c:v>2</c:v>
                </c:pt>
                <c:pt idx="612">
                  <c:v>3</c:v>
                </c:pt>
                <c:pt idx="613">
                  <c:v>1</c:v>
                </c:pt>
                <c:pt idx="614">
                  <c:v>3</c:v>
                </c:pt>
                <c:pt idx="615">
                  <c:v>2</c:v>
                </c:pt>
                <c:pt idx="616">
                  <c:v>2</c:v>
                </c:pt>
                <c:pt idx="617">
                  <c:v>8</c:v>
                </c:pt>
                <c:pt idx="618">
                  <c:v>3</c:v>
                </c:pt>
                <c:pt idx="619">
                  <c:v>2</c:v>
                </c:pt>
                <c:pt idx="620">
                  <c:v>2</c:v>
                </c:pt>
                <c:pt idx="621">
                  <c:v>2</c:v>
                </c:pt>
                <c:pt idx="622">
                  <c:v>2</c:v>
                </c:pt>
                <c:pt idx="623">
                  <c:v>2</c:v>
                </c:pt>
                <c:pt idx="624">
                  <c:v>2</c:v>
                </c:pt>
                <c:pt idx="625">
                  <c:v>5</c:v>
                </c:pt>
                <c:pt idx="626">
                  <c:v>3</c:v>
                </c:pt>
                <c:pt idx="627">
                  <c:v>3</c:v>
                </c:pt>
                <c:pt idx="628">
                  <c:v>1</c:v>
                </c:pt>
                <c:pt idx="629">
                  <c:v>1</c:v>
                </c:pt>
                <c:pt idx="630">
                  <c:v>0</c:v>
                </c:pt>
                <c:pt idx="631">
                  <c:v>1</c:v>
                </c:pt>
                <c:pt idx="632">
                  <c:v>4</c:v>
                </c:pt>
                <c:pt idx="633">
                  <c:v>3</c:v>
                </c:pt>
                <c:pt idx="634">
                  <c:v>8</c:v>
                </c:pt>
                <c:pt idx="635">
                  <c:v>5</c:v>
                </c:pt>
                <c:pt idx="636">
                  <c:v>5</c:v>
                </c:pt>
                <c:pt idx="637">
                  <c:v>7</c:v>
                </c:pt>
                <c:pt idx="638">
                  <c:v>4</c:v>
                </c:pt>
                <c:pt idx="639">
                  <c:v>1</c:v>
                </c:pt>
                <c:pt idx="640">
                  <c:v>2</c:v>
                </c:pt>
                <c:pt idx="641">
                  <c:v>6</c:v>
                </c:pt>
                <c:pt idx="642">
                  <c:v>1</c:v>
                </c:pt>
                <c:pt idx="643">
                  <c:v>5</c:v>
                </c:pt>
                <c:pt idx="644">
                  <c:v>3</c:v>
                </c:pt>
                <c:pt idx="645">
                  <c:v>1</c:v>
                </c:pt>
                <c:pt idx="646">
                  <c:v>4</c:v>
                </c:pt>
                <c:pt idx="647">
                  <c:v>3</c:v>
                </c:pt>
                <c:pt idx="648">
                  <c:v>6</c:v>
                </c:pt>
                <c:pt idx="649">
                  <c:v>7</c:v>
                </c:pt>
                <c:pt idx="650">
                  <c:v>1</c:v>
                </c:pt>
                <c:pt idx="651">
                  <c:v>5</c:v>
                </c:pt>
                <c:pt idx="652">
                  <c:v>5</c:v>
                </c:pt>
                <c:pt idx="653">
                  <c:v>9</c:v>
                </c:pt>
                <c:pt idx="654">
                  <c:v>5</c:v>
                </c:pt>
                <c:pt idx="655">
                  <c:v>9</c:v>
                </c:pt>
                <c:pt idx="656">
                  <c:v>11</c:v>
                </c:pt>
                <c:pt idx="657">
                  <c:v>20</c:v>
                </c:pt>
                <c:pt idx="658">
                  <c:v>31</c:v>
                </c:pt>
                <c:pt idx="659">
                  <c:v>44</c:v>
                </c:pt>
                <c:pt idx="660">
                  <c:v>61</c:v>
                </c:pt>
                <c:pt idx="661">
                  <c:v>39</c:v>
                </c:pt>
                <c:pt idx="662">
                  <c:v>31</c:v>
                </c:pt>
                <c:pt idx="663">
                  <c:v>24</c:v>
                </c:pt>
                <c:pt idx="664">
                  <c:v>13</c:v>
                </c:pt>
                <c:pt idx="665">
                  <c:v>9</c:v>
                </c:pt>
                <c:pt idx="666">
                  <c:v>1</c:v>
                </c:pt>
                <c:pt idx="667">
                  <c:v>4</c:v>
                </c:pt>
                <c:pt idx="668">
                  <c:v>4</c:v>
                </c:pt>
                <c:pt idx="669">
                  <c:v>3</c:v>
                </c:pt>
                <c:pt idx="670">
                  <c:v>4</c:v>
                </c:pt>
                <c:pt idx="671">
                  <c:v>2</c:v>
                </c:pt>
                <c:pt idx="672">
                  <c:v>2</c:v>
                </c:pt>
                <c:pt idx="673">
                  <c:v>2</c:v>
                </c:pt>
                <c:pt idx="674">
                  <c:v>9</c:v>
                </c:pt>
                <c:pt idx="675">
                  <c:v>3</c:v>
                </c:pt>
                <c:pt idx="676">
                  <c:v>2</c:v>
                </c:pt>
                <c:pt idx="677">
                  <c:v>4</c:v>
                </c:pt>
                <c:pt idx="678">
                  <c:v>4</c:v>
                </c:pt>
                <c:pt idx="679">
                  <c:v>0</c:v>
                </c:pt>
                <c:pt idx="680">
                  <c:v>1</c:v>
                </c:pt>
                <c:pt idx="681">
                  <c:v>3</c:v>
                </c:pt>
                <c:pt idx="682">
                  <c:v>4</c:v>
                </c:pt>
                <c:pt idx="683">
                  <c:v>2</c:v>
                </c:pt>
                <c:pt idx="684">
                  <c:v>2</c:v>
                </c:pt>
                <c:pt idx="685">
                  <c:v>4</c:v>
                </c:pt>
                <c:pt idx="686">
                  <c:v>4</c:v>
                </c:pt>
                <c:pt idx="687">
                  <c:v>1</c:v>
                </c:pt>
                <c:pt idx="688">
                  <c:v>2</c:v>
                </c:pt>
                <c:pt idx="689">
                  <c:v>1</c:v>
                </c:pt>
                <c:pt idx="690">
                  <c:v>4</c:v>
                </c:pt>
                <c:pt idx="691">
                  <c:v>4</c:v>
                </c:pt>
                <c:pt idx="692">
                  <c:v>3</c:v>
                </c:pt>
                <c:pt idx="693">
                  <c:v>1</c:v>
                </c:pt>
                <c:pt idx="694">
                  <c:v>4</c:v>
                </c:pt>
                <c:pt idx="695">
                  <c:v>1</c:v>
                </c:pt>
                <c:pt idx="696">
                  <c:v>2</c:v>
                </c:pt>
                <c:pt idx="697">
                  <c:v>0</c:v>
                </c:pt>
                <c:pt idx="698">
                  <c:v>1</c:v>
                </c:pt>
                <c:pt idx="699">
                  <c:v>2</c:v>
                </c:pt>
                <c:pt idx="700">
                  <c:v>2</c:v>
                </c:pt>
                <c:pt idx="701">
                  <c:v>1</c:v>
                </c:pt>
                <c:pt idx="702">
                  <c:v>2</c:v>
                </c:pt>
                <c:pt idx="703">
                  <c:v>3</c:v>
                </c:pt>
                <c:pt idx="704">
                  <c:v>3</c:v>
                </c:pt>
                <c:pt idx="705">
                  <c:v>1</c:v>
                </c:pt>
                <c:pt idx="706">
                  <c:v>2</c:v>
                </c:pt>
                <c:pt idx="707">
                  <c:v>5</c:v>
                </c:pt>
                <c:pt idx="708">
                  <c:v>6</c:v>
                </c:pt>
                <c:pt idx="709">
                  <c:v>4</c:v>
                </c:pt>
                <c:pt idx="710">
                  <c:v>3</c:v>
                </c:pt>
                <c:pt idx="711">
                  <c:v>3</c:v>
                </c:pt>
                <c:pt idx="712">
                  <c:v>3</c:v>
                </c:pt>
                <c:pt idx="713">
                  <c:v>4</c:v>
                </c:pt>
                <c:pt idx="714">
                  <c:v>2</c:v>
                </c:pt>
                <c:pt idx="715">
                  <c:v>3</c:v>
                </c:pt>
                <c:pt idx="716">
                  <c:v>1</c:v>
                </c:pt>
                <c:pt idx="717">
                  <c:v>5</c:v>
                </c:pt>
                <c:pt idx="718">
                  <c:v>1</c:v>
                </c:pt>
                <c:pt idx="719">
                  <c:v>4</c:v>
                </c:pt>
                <c:pt idx="720">
                  <c:v>2</c:v>
                </c:pt>
                <c:pt idx="721">
                  <c:v>2</c:v>
                </c:pt>
                <c:pt idx="722">
                  <c:v>4</c:v>
                </c:pt>
                <c:pt idx="723">
                  <c:v>2</c:v>
                </c:pt>
                <c:pt idx="724">
                  <c:v>4</c:v>
                </c:pt>
                <c:pt idx="725">
                  <c:v>0</c:v>
                </c:pt>
                <c:pt idx="726">
                  <c:v>6</c:v>
                </c:pt>
                <c:pt idx="727">
                  <c:v>6</c:v>
                </c:pt>
                <c:pt idx="728">
                  <c:v>7</c:v>
                </c:pt>
                <c:pt idx="729">
                  <c:v>7</c:v>
                </c:pt>
                <c:pt idx="730">
                  <c:v>2</c:v>
                </c:pt>
                <c:pt idx="731">
                  <c:v>4</c:v>
                </c:pt>
                <c:pt idx="732">
                  <c:v>4</c:v>
                </c:pt>
                <c:pt idx="733">
                  <c:v>3</c:v>
                </c:pt>
                <c:pt idx="734">
                  <c:v>6</c:v>
                </c:pt>
                <c:pt idx="735">
                  <c:v>9</c:v>
                </c:pt>
                <c:pt idx="736">
                  <c:v>10</c:v>
                </c:pt>
                <c:pt idx="737">
                  <c:v>14</c:v>
                </c:pt>
                <c:pt idx="738">
                  <c:v>19</c:v>
                </c:pt>
                <c:pt idx="739">
                  <c:v>41</c:v>
                </c:pt>
                <c:pt idx="740">
                  <c:v>49</c:v>
                </c:pt>
                <c:pt idx="741">
                  <c:v>42</c:v>
                </c:pt>
                <c:pt idx="742">
                  <c:v>33</c:v>
                </c:pt>
                <c:pt idx="743">
                  <c:v>19</c:v>
                </c:pt>
                <c:pt idx="744">
                  <c:v>16</c:v>
                </c:pt>
                <c:pt idx="745">
                  <c:v>5</c:v>
                </c:pt>
                <c:pt idx="746">
                  <c:v>2</c:v>
                </c:pt>
                <c:pt idx="747">
                  <c:v>3</c:v>
                </c:pt>
                <c:pt idx="748">
                  <c:v>4</c:v>
                </c:pt>
                <c:pt idx="749">
                  <c:v>5</c:v>
                </c:pt>
                <c:pt idx="750">
                  <c:v>2</c:v>
                </c:pt>
                <c:pt idx="751">
                  <c:v>2</c:v>
                </c:pt>
                <c:pt idx="752">
                  <c:v>1</c:v>
                </c:pt>
                <c:pt idx="753">
                  <c:v>1</c:v>
                </c:pt>
                <c:pt idx="754">
                  <c:v>1</c:v>
                </c:pt>
                <c:pt idx="755">
                  <c:v>5</c:v>
                </c:pt>
                <c:pt idx="756">
                  <c:v>3</c:v>
                </c:pt>
                <c:pt idx="757">
                  <c:v>1</c:v>
                </c:pt>
                <c:pt idx="758">
                  <c:v>0</c:v>
                </c:pt>
                <c:pt idx="759">
                  <c:v>1</c:v>
                </c:pt>
                <c:pt idx="760">
                  <c:v>2</c:v>
                </c:pt>
                <c:pt idx="761">
                  <c:v>0</c:v>
                </c:pt>
                <c:pt idx="762">
                  <c:v>3</c:v>
                </c:pt>
                <c:pt idx="763">
                  <c:v>2</c:v>
                </c:pt>
                <c:pt idx="764">
                  <c:v>4</c:v>
                </c:pt>
                <c:pt idx="765">
                  <c:v>2</c:v>
                </c:pt>
                <c:pt idx="766">
                  <c:v>3</c:v>
                </c:pt>
                <c:pt idx="767">
                  <c:v>1</c:v>
                </c:pt>
                <c:pt idx="768">
                  <c:v>2</c:v>
                </c:pt>
                <c:pt idx="769">
                  <c:v>3</c:v>
                </c:pt>
                <c:pt idx="770">
                  <c:v>3</c:v>
                </c:pt>
                <c:pt idx="771">
                  <c:v>0</c:v>
                </c:pt>
                <c:pt idx="772">
                  <c:v>1</c:v>
                </c:pt>
                <c:pt idx="773">
                  <c:v>5</c:v>
                </c:pt>
                <c:pt idx="774">
                  <c:v>0</c:v>
                </c:pt>
                <c:pt idx="775">
                  <c:v>2</c:v>
                </c:pt>
                <c:pt idx="776">
                  <c:v>2</c:v>
                </c:pt>
                <c:pt idx="777">
                  <c:v>8</c:v>
                </c:pt>
                <c:pt idx="778">
                  <c:v>3</c:v>
                </c:pt>
                <c:pt idx="779">
                  <c:v>2</c:v>
                </c:pt>
                <c:pt idx="780">
                  <c:v>4</c:v>
                </c:pt>
                <c:pt idx="781">
                  <c:v>2</c:v>
                </c:pt>
                <c:pt idx="782">
                  <c:v>4</c:v>
                </c:pt>
                <c:pt idx="783">
                  <c:v>2</c:v>
                </c:pt>
                <c:pt idx="784">
                  <c:v>3</c:v>
                </c:pt>
                <c:pt idx="785">
                  <c:v>1</c:v>
                </c:pt>
                <c:pt idx="786">
                  <c:v>4</c:v>
                </c:pt>
                <c:pt idx="787">
                  <c:v>1</c:v>
                </c:pt>
                <c:pt idx="788">
                  <c:v>4</c:v>
                </c:pt>
                <c:pt idx="789">
                  <c:v>5</c:v>
                </c:pt>
                <c:pt idx="790">
                  <c:v>4</c:v>
                </c:pt>
                <c:pt idx="791">
                  <c:v>2</c:v>
                </c:pt>
                <c:pt idx="792">
                  <c:v>3</c:v>
                </c:pt>
                <c:pt idx="793">
                  <c:v>2</c:v>
                </c:pt>
                <c:pt idx="794">
                  <c:v>2</c:v>
                </c:pt>
                <c:pt idx="795">
                  <c:v>3</c:v>
                </c:pt>
                <c:pt idx="796">
                  <c:v>2</c:v>
                </c:pt>
                <c:pt idx="797">
                  <c:v>4</c:v>
                </c:pt>
                <c:pt idx="798">
                  <c:v>3</c:v>
                </c:pt>
                <c:pt idx="799">
                  <c:v>2</c:v>
                </c:pt>
                <c:pt idx="800">
                  <c:v>2</c:v>
                </c:pt>
                <c:pt idx="801">
                  <c:v>3</c:v>
                </c:pt>
              </c:numCache>
            </c:numRef>
          </c:val>
          <c:extLst>
            <c:ext xmlns:c16="http://schemas.microsoft.com/office/drawing/2014/chart" uri="{C3380CC4-5D6E-409C-BE32-E72D297353CC}">
              <c16:uniqueId val="{00000002-14CF-4CA4-B901-EF890543EEA1}"/>
            </c:ext>
          </c:extLst>
        </c:ser>
        <c:dLbls>
          <c:showLegendKey val="0"/>
          <c:showVal val="0"/>
          <c:showCatName val="0"/>
          <c:showSerName val="0"/>
          <c:showPercent val="0"/>
          <c:showBubbleSize val="0"/>
        </c:dLbls>
        <c:gapWidth val="0"/>
        <c:axId val="138757055"/>
        <c:axId val="138759135"/>
      </c:barChart>
      <c:catAx>
        <c:axId val="138757055"/>
        <c:scaling>
          <c:orientation val="minMax"/>
        </c:scaling>
        <c:delete val="0"/>
        <c:axPos val="b"/>
        <c:numFmt formatCode="0"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9135"/>
        <c:crosses val="autoZero"/>
        <c:auto val="1"/>
        <c:lblAlgn val="ctr"/>
        <c:lblOffset val="100"/>
        <c:tickLblSkip val="100"/>
        <c:tickMarkSkip val="100"/>
        <c:noMultiLvlLbl val="0"/>
      </c:catAx>
      <c:valAx>
        <c:axId val="138759135"/>
        <c:scaling>
          <c:orientation val="minMax"/>
          <c:max val="105"/>
          <c:min val="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7055"/>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image" Target="../media/image13.pn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17.pn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23.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7.png"/><Relationship Id="rId7" Type="http://schemas.openxmlformats.org/officeDocument/2006/relationships/chart" Target="../charts/chart1.xml"/><Relationship Id="rId2" Type="http://schemas.openxmlformats.org/officeDocument/2006/relationships/image" Target="../media/image110.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10" Type="http://schemas.openxmlformats.org/officeDocument/2006/relationships/image" Target="../media/image7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90.png"/><Relationship Id="rId7" Type="http://schemas.openxmlformats.org/officeDocument/2006/relationships/image" Target="../media/image1.png"/><Relationship Id="rId2" Type="http://schemas.openxmlformats.org/officeDocument/2006/relationships/image" Target="../media/image80.png"/><Relationship Id="rId1" Type="http://schemas.openxmlformats.org/officeDocument/2006/relationships/slideLayout" Target="../slideLayouts/slideLayout1.xml"/><Relationship Id="rId6" Type="http://schemas.openxmlformats.org/officeDocument/2006/relationships/image" Target="../media/image121.png"/><Relationship Id="rId5" Type="http://schemas.openxmlformats.org/officeDocument/2006/relationships/image" Target="../media/image111.png"/><Relationship Id="rId4" Type="http://schemas.openxmlformats.org/officeDocument/2006/relationships/image" Target="../media/image100.png"/><Relationship Id="rId9" Type="http://schemas.openxmlformats.org/officeDocument/2006/relationships/hyperlink" Target="https://creativecommons.org/licenses/by-sa/4.0/"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50.png"/><Relationship Id="rId3" Type="http://schemas.openxmlformats.org/officeDocument/2006/relationships/image" Target="../media/image4.png"/><Relationship Id="rId7" Type="http://schemas.openxmlformats.org/officeDocument/2006/relationships/image" Target="../media/image14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1.png"/><Relationship Id="rId11" Type="http://schemas.openxmlformats.org/officeDocument/2006/relationships/image" Target="../media/image180.png"/><Relationship Id="rId5" Type="http://schemas.openxmlformats.org/officeDocument/2006/relationships/image" Target="../media/image8.png"/><Relationship Id="rId10" Type="http://schemas.openxmlformats.org/officeDocument/2006/relationships/image" Target="../media/image170.png"/><Relationship Id="rId4" Type="http://schemas.openxmlformats.org/officeDocument/2006/relationships/hyperlink" Target="https://creativecommons.org/licenses/by-sa/4.0/" TargetMode="External"/><Relationship Id="rId9" Type="http://schemas.openxmlformats.org/officeDocument/2006/relationships/image" Target="../media/image160.png"/></Relationships>
</file>

<file path=ppt/slides/_rels/slide8.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4" Type="http://schemas.openxmlformats.org/officeDocument/2006/relationships/image" Target="../media/image4.png"/></Relationships>
</file>

<file path=ppt/slides/slide1.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274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Grupo I :</a:t>
            </a:r>
            <a:r>
              <a:rPr lang="el-GR" sz="2000" cap="none" dirty="0">
                <a:latin typeface="Open Sans" panose="020B0606030504020204" pitchFamily="34" charset="0"/>
                <a:ea typeface="Open Sans" panose="020B0606030504020204" pitchFamily="34" charset="0"/>
                <a:cs typeface="Open Sans" panose="020B0606030504020204" pitchFamily="34" charset="0"/>
              </a:rPr>
              <a:t> 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-Conversión</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Puzzle de grupo |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Reacciones nucleares</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 expertos | </a:t>
            </a:r>
            <a:r>
              <a:rPr lang="de-DE" sz="1100" b="1" dirty="0">
                <a:latin typeface="Open Sans" panose="020B0606030504020204" pitchFamily="34" charset="0"/>
                <a:ea typeface="Open Sans" panose="020B0606030504020204" pitchFamily="34" charset="0"/>
                <a:cs typeface="Open Sans" panose="020B0606030504020204" pitchFamily="34" charset="0"/>
              </a:rPr>
              <a:t>Medicina nuclear</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484748"/>
          </a:xfrm>
          <a:prstGeom prst="rect">
            <a:avLst/>
          </a:prstGeom>
          <a:noFill/>
        </p:spPr>
        <p:txBody>
          <a:bodyPr wrap="square" rtlCol="0">
            <a:spAutoFit/>
          </a:bodyPr>
          <a:lstStyle/>
          <a:p>
            <a:pPr marL="38100" lvl="1"/>
            <a:r>
              <a:rPr lang="en-GB" sz="850" dirty="0">
                <a:effectLst/>
                <a:latin typeface="Open Sans" panose="020B0606030504020204" pitchFamily="34" charset="0"/>
                <a:ea typeface="Open Sans" panose="020B0606030504020204" pitchFamily="34" charset="0"/>
                <a:cs typeface="Open Sans" panose="020B0606030504020204" pitchFamily="34" charset="0"/>
              </a:rPr>
              <a:t>En medicina, los nucleidos radiactivos se utilizan a menudo para la terapia con radionucleidos. Por ejemplo, se introducen emisores beta-minus en el organismo, donde decaen y liberan radiación. Un ejemplo típico </a:t>
            </a:r>
            <a:r>
              <a:rPr lang="en-GB" sz="850" b="1" dirty="0">
                <a:effectLst/>
                <a:latin typeface="Open Sans" panose="020B0606030504020204" pitchFamily="34" charset="0"/>
                <a:ea typeface="Open Sans" panose="020B0606030504020204" pitchFamily="34" charset="0"/>
                <a:cs typeface="Open Sans" panose="020B0606030504020204" pitchFamily="34" charset="0"/>
              </a:rPr>
              <a:t>es el I-131 </a:t>
            </a:r>
            <a:r>
              <a:rPr lang="en-GB" sz="850" dirty="0">
                <a:effectLst/>
                <a:latin typeface="Open Sans" panose="020B0606030504020204" pitchFamily="34" charset="0"/>
                <a:ea typeface="Open Sans" panose="020B0606030504020204" pitchFamily="34" charset="0"/>
                <a:cs typeface="Open Sans" panose="020B0606030504020204" pitchFamily="34" charset="0"/>
              </a:rPr>
              <a:t>(yodo), que se acumula en la glándula tiroides y allí sufre una desintegración beta-minus.</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Establece la ecuación de reacción del I-131 y averigua qué elemento se produce. Utiliza la tabla de nucleidos y la fórmula general del cuadro de Nutshell.</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En realidad, puede ser médicamente útil introducir un material radiactivo como el I-131 en el cuerpo humano. Haz suposiciones para responder a la siguiente pregunta:</a:t>
            </a:r>
          </a:p>
          <a:p>
            <a:pPr marL="38100" lvl="1" algn="ctr"/>
            <a:r>
              <a:rPr lang="en-GB" sz="850" i="1" dirty="0">
                <a:effectLst/>
                <a:latin typeface="Open Sans" panose="020B0606030504020204" pitchFamily="34" charset="0"/>
                <a:ea typeface="Open Sans" panose="020B0606030504020204" pitchFamily="34" charset="0"/>
                <a:cs typeface="Open Sans" panose="020B0606030504020204" pitchFamily="34" charset="0"/>
              </a:rPr>
              <a:t>¿Qué utilidad médica podría tener el yodo radiactivo 131?</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96780"/>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622784" y="2114152"/>
            <a:ext cx="1416230"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Se puede crear un núcleo de litio estable a partir de un núcleo de helio con exceso de neutrones con ayuda de la conversión beta-minus</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3904635"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990598" y="1052512"/>
            <a:ext cx="3051948"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Perfil:</a:t>
            </a:r>
            <a:r>
              <a:rPr lang="el-GR" sz="1200" b="1" cap="none" dirty="0">
                <a:latin typeface="Open Sans" panose="020B0606030504020204" pitchFamily="34" charset="0"/>
                <a:ea typeface="Open Sans" panose="020B0606030504020204" pitchFamily="34" charset="0"/>
                <a:cs typeface="Open Sans" panose="020B0606030504020204" pitchFamily="34" charset="0"/>
              </a:rPr>
              <a:t> 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-Conversión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La</a:t>
                </a:r>
                <a14:m xmlns:a14="http://schemas.microsoft.com/office/drawing/2010/main"/>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 -Conversión </a:t>
                </a:r>
                <a:r>
                  <a:rPr lang="en-GB" sz="850" dirty="0">
                    <a:latin typeface="Open Sans" panose="020B0606030504020204" pitchFamily="34" charset="0"/>
                    <a:ea typeface="Open Sans" panose="020B0606030504020204" pitchFamily="34" charset="0"/>
                    <a:cs typeface="Open Sans" panose="020B0606030504020204" pitchFamily="34" charset="0"/>
                  </a:rPr>
                  <a:t>es una conversión nuclear que se produce cuando el núcleo atómico tiene un bajo número de protones y un mayor número de neutrones. </a:t>
                </a:r>
                <a:r>
                  <a:rPr lang="en-GB" sz="850" dirty="0">
                    <a:latin typeface="Open Sans" panose="020B0606030504020204" pitchFamily="34" charset="0"/>
                    <a:ea typeface="Open Sans" panose="020B0606030504020204" pitchFamily="34" charset="0"/>
                    <a:cs typeface="Open Sans" panose="020B0606030504020204" pitchFamily="34" charset="0"/>
                  </a:rPr>
                  <a:t>Para conseguir un </a:t>
                </a:r>
                <a:r>
                  <a:rPr lang="en-GB" sz="850" b="1" dirty="0">
                    <a:latin typeface="Open Sans" panose="020B0606030504020204" pitchFamily="34" charset="0"/>
                    <a:ea typeface="Open Sans" panose="020B0606030504020204" pitchFamily="34" charset="0"/>
                    <a:cs typeface="Open Sans" panose="020B0606030504020204" pitchFamily="34" charset="0"/>
                  </a:rPr>
                  <a:t>estado estable </a:t>
                </a:r>
                <a:r>
                  <a:rPr lang="en-GB" sz="850" dirty="0">
                    <a:latin typeface="Open Sans" panose="020B0606030504020204" pitchFamily="34" charset="0"/>
                    <a:ea typeface="Open Sans" panose="020B0606030504020204" pitchFamily="34" charset="0"/>
                    <a:cs typeface="Open Sans" panose="020B0606030504020204" pitchFamily="34" charset="0"/>
                  </a:rPr>
                  <a:t>(configuración nuclear estable) a partir de este </a:t>
                </a:r>
                <a:r>
                  <a:rPr lang="en-GB" sz="850" b="1" dirty="0">
                    <a:latin typeface="Open Sans" panose="020B0606030504020204" pitchFamily="34" charset="0"/>
                    <a:ea typeface="Open Sans" panose="020B0606030504020204" pitchFamily="34" charset="0"/>
                    <a:cs typeface="Open Sans" panose="020B0606030504020204" pitchFamily="34" charset="0"/>
                  </a:rPr>
                  <a:t>exceso de neutrones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un neutrón se convierte en un protón en el núcleo. Esta conversión también produce un </a:t>
                </a:r>
                <a:r>
                  <a:rPr lang="en-GB" sz="850" b="1" dirty="0">
                    <a:latin typeface="Open Sans" panose="020B0606030504020204" pitchFamily="34" charset="0"/>
                    <a:ea typeface="Open Sans" panose="020B0606030504020204" pitchFamily="34" charset="0"/>
                    <a:cs typeface="Open Sans" panose="020B0606030504020204" pitchFamily="34" charset="0"/>
                  </a:rPr>
                  <a:t>electrón</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y un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que se liberan como radiación. </a:t>
                </a:r>
                <a:r>
                  <a:rPr lang="en-GB" sz="850" dirty="0">
                    <a:latin typeface="Open Sans" panose="020B0606030504020204" pitchFamily="34" charset="0"/>
                    <a:ea typeface="Open Sans" panose="020B0606030504020204" pitchFamily="34" charset="0"/>
                    <a:cs typeface="Open Sans" panose="020B0606030504020204" pitchFamily="34" charset="0"/>
                  </a:rPr>
                  <a:t>El neutrino puede despreciarse para nuestras consideraciones, pero el electrón constituye la llamada </a:t>
                </a:r>
                <a:r>
                  <a:rPr lang="en-GB" sz="850" b="1" dirty="0">
                    <a:latin typeface="Open Sans" panose="020B0606030504020204" pitchFamily="34" charset="0"/>
                    <a:ea typeface="Open Sans" panose="020B0606030504020204" pitchFamily="34" charset="0"/>
                    <a:cs typeface="Open Sans" panose="020B0606030504020204" pitchFamily="34" charset="0"/>
                  </a:rPr>
                  <a:t>radiación beta-menos</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Aunque ésta tiene un bajo poder de penetración, es nociva para el cuerpo humano en dosis elevadas.</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En resumen, en el núcleo se produce la siguiente reacción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El Neutrón se convierte en Protón, emitiendo un Electrón y un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Para el núcleo completo, esto significa que se crea un nuevo elemento químico (ya que el nucleido hijo tiene un protón más). El número másico permanece invariable durante la reacción.</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40331"/>
            <a:chOff x="724122" y="6674251"/>
            <a:chExt cx="2104802" cy="1440331"/>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10588"/>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reacción global suele ser</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Ocurre </a:t>
                  </a:r>
                  <a:r>
                    <a:rPr lang="de-DE" sz="900" dirty="0">
                      <a:effectLst/>
                      <a:latin typeface="Open Sans" panose="020B0606030504020204" pitchFamily="34" charset="0"/>
                      <a:ea typeface="Open Sans" panose="020B0606030504020204" pitchFamily="34" charset="0"/>
                      <a:cs typeface="Open Sans" panose="020B0606030504020204" pitchFamily="34" charset="0"/>
                    </a:rPr>
                    <a:t>en:</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dirty="0">
                      <a:effectLst/>
                      <a:latin typeface="Open Sans" panose="020B0606030504020204" pitchFamily="34" charset="0"/>
                      <a:ea typeface="Open Sans" panose="020B0606030504020204" pitchFamily="34" charset="0"/>
                      <a:cs typeface="Open Sans" panose="020B0606030504020204" pitchFamily="34" charset="0"/>
                    </a:rPr>
                    <a:t>Exceso de </a:t>
                  </a:r>
                  <a:r>
                    <a:rPr lang="de-DE" sz="900" b="1" dirty="0">
                      <a:effectLst/>
                      <a:latin typeface="Open Sans" panose="020B0606030504020204" pitchFamily="34" charset="0"/>
                      <a:ea typeface="Open Sans" panose="020B0606030504020204" pitchFamily="34" charset="0"/>
                      <a:cs typeface="Open Sans" panose="020B0606030504020204" pitchFamily="34" charset="0"/>
                    </a:rPr>
                    <a:t>neutrones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Radiación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liberada</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Electrones</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10588"/>
                </a:xfrm>
                <a:prstGeom prst="rect">
                  <a:avLst/>
                </a:prstGeom>
                <a:blipFill>
                  <a:blip r:embed="rId3"/>
                  <a:stretch>
                    <a:fillRect/>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Nexa Bold" panose="02000000000000000000" pitchFamily="50" charset="0"/>
                  <a:ea typeface="Source Sans Pro" panose="020B0503030403020204" pitchFamily="34" charset="0"/>
                </a:rPr>
                <a:t>En </a:t>
              </a:r>
              <a:r>
                <a:rPr lang="de-DE" sz="1000" b="1" dirty="0" err="1">
                  <a:latin typeface="Nexa Bold" panose="02000000000000000000" pitchFamily="50" charset="0"/>
                  <a:ea typeface="Source Sans Pro" panose="020B0503030403020204" pitchFamily="34" charset="0"/>
                </a:rPr>
                <a:t>pocas palabras</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122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del Grupo Hogar</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367916"/>
            <a:ext cx="5520542" cy="1138773"/>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Qué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explicar</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Elige cualquier nucleido beta-minus radiactivo de la tabla de nucleidos y escribe la ecuación de reacción. Utilizando la ecuación, resume brevemente la conversión beta-minus y sus propiedades.</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Describa brevemente el principio de la terapia con radionucleidos. Discute tus suposiciones sobre b) con los miembros de tu grupo y, si es necesario, comprueba tus ideas con una búsqueda en Internet sobre la terapia con radionucleidos.</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Lo que hay que averiguar</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Con la ayuda del grupo 2, compare la conversión beta-minus con beta-plus y la captura de electrones. Considere las tres ecuaciones de reacción y describa la relación entre las tres reacciones.</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568240"/>
            <a:ext cx="5243506" cy="77345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30268"/>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893750"/>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893750"/>
                <a:ext cx="529774" cy="215444"/>
              </a:xfrm>
              <a:prstGeom prst="rect">
                <a:avLst/>
              </a:prstGeom>
              <a:blipFill>
                <a:blip r:embed="rId7"/>
                <a:stretch>
                  <a:fillRect/>
                </a:stretch>
              </a:blipFill>
            </p:spPr>
            <p:txBody>
              <a:bodyPr/>
              <a:lstStyle/>
              <a:p>
                <a:r>
                  <a:rPr lang="de-DE">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10"/>
              </a:rPr>
              <a:t>Creative Commons </a:t>
            </a:r>
            <a:r>
              <a:rPr lang="en-GB" sz="600" dirty="0" err="1">
                <a:solidFill>
                  <a:schemeClr val="bg1"/>
                </a:solidFill>
                <a:hlinkClick r:id="rId10"/>
              </a:rPr>
              <a:t>Reconocimiento-CompartirIgual </a:t>
            </a:r>
            <a:r>
              <a:rPr lang="en-GB" sz="600" dirty="0">
                <a:solidFill>
                  <a:schemeClr val="bg1"/>
                </a:solidFill>
                <a:hlinkClick r:id="rId10"/>
              </a:rPr>
              <a:t>4.0 Internacional (CC-BY-SA 4.0</a:t>
            </a:r>
            <a:r>
              <a:rPr lang="en-GB" sz="600" dirty="0">
                <a:solidFill>
                  <a:schemeClr val="bg1"/>
                </a:solidFill>
              </a:rPr>
              <a:t>)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448480"/>
      </p:ext>
    </p:extLst>
  </p:cSld>
  <p:clrMapOvr>
    <a:masterClrMapping/>
  </p:clrMapOvr>
</p:sld>
</file>

<file path=ppt/slides/slide2.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Grupo II :</a:t>
            </a:r>
            <a:r>
              <a:rPr lang="el-GR" sz="2000" cap="none" dirty="0">
                <a:latin typeface="Open Sans" panose="020B0606030504020204" pitchFamily="34" charset="0"/>
                <a:ea typeface="Open Sans" panose="020B0606030504020204" pitchFamily="34" charset="0"/>
                <a:cs typeface="Open Sans" panose="020B0606030504020204" pitchFamily="34" charset="0"/>
              </a:rPr>
              <a:t> 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 Conversión</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Puzzle de grupo |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Reacciones nucleares</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 experto | </a:t>
            </a:r>
            <a:r>
              <a:rPr lang="de-DE" sz="1100" b="1" dirty="0" err="1">
                <a:latin typeface="Open Sans" panose="020B0606030504020204" pitchFamily="34" charset="0"/>
                <a:ea typeface="Open Sans" panose="020B0606030504020204" pitchFamily="34" charset="0"/>
                <a:cs typeface="Open Sans" panose="020B0606030504020204" pitchFamily="34" charset="0"/>
              </a:rPr>
              <a:t>Mantenerse </a:t>
            </a:r>
            <a:r>
              <a:rPr lang="de-DE" sz="1100" b="1" dirty="0">
                <a:latin typeface="Open Sans" panose="020B0606030504020204" pitchFamily="34" charset="0"/>
                <a:ea typeface="Open Sans" panose="020B0606030504020204" pitchFamily="34" charset="0"/>
                <a:cs typeface="Open Sans" panose="020B0606030504020204" pitchFamily="34" charset="0"/>
              </a:rPr>
              <a:t>positivo</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Establece la ecuación de reacción del </a:t>
            </a:r>
            <a:r>
              <a:rPr lang="en-GB" sz="850" b="1" dirty="0">
                <a:effectLst/>
                <a:latin typeface="Open Sans" panose="020B0606030504020204" pitchFamily="34" charset="0"/>
                <a:ea typeface="Open Sans" panose="020B0606030504020204" pitchFamily="34" charset="0"/>
                <a:cs typeface="Open Sans" panose="020B0606030504020204" pitchFamily="34" charset="0"/>
              </a:rPr>
              <a:t>F-18 (Flúor</a:t>
            </a:r>
            <a:r>
              <a:rPr lang="en-GB" sz="850" dirty="0">
                <a:effectLst/>
                <a:latin typeface="Open Sans" panose="020B0606030504020204" pitchFamily="34" charset="0"/>
                <a:ea typeface="Open Sans" panose="020B0606030504020204" pitchFamily="34" charset="0"/>
                <a:cs typeface="Open Sans" panose="020B0606030504020204" pitchFamily="34" charset="0"/>
              </a:rPr>
              <a:t>) y averigua qué elemento se produce. Utiliza la tabla de nucleidos y la fórmula general de la caja de Nutshell.</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effectLst/>
                    <a:latin typeface="Open Sans" panose="020B0606030504020204" pitchFamily="34" charset="0"/>
                    <a:ea typeface="Open Sans" panose="020B0606030504020204" pitchFamily="34" charset="0"/>
                    <a:cs typeface="Open Sans" panose="020B0606030504020204" pitchFamily="34" charset="0"/>
                  </a:rPr>
                  <a:t>El isótopo </a:t>
                </a:r>
                <a:r>
                  <a:rPr lang="de-DE" sz="850" b="1" dirty="0">
                    <a:latin typeface="Open Sans" panose="020B0606030504020204" pitchFamily="34" charset="0"/>
                    <a:ea typeface="Open Sans" panose="020B0606030504020204" pitchFamily="34" charset="0"/>
                    <a:cs typeface="Open Sans" panose="020B0606030504020204" pitchFamily="34" charset="0"/>
                  </a:rPr>
                  <a:t>Potasio-40 </a:t>
                </a:r>
                <a:r>
                  <a:rPr lang="de-DE" sz="850" dirty="0">
                    <a:effectLst/>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puede transformarse tanto por captura de electrones como por conversión beta-plus. Escribe las dos ecuaciones de reacción del K-40.</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5839310"/>
                <a:ext cx="5520545" cy="357214"/>
              </a:xfrm>
              <a:prstGeom prst="rect">
                <a:avLst/>
              </a:prstGeom>
              <a:blipFill>
                <a:blip r:embed="rId2"/>
                <a:stretch>
                  <a:fillRect t="-1724" b="-6897"/>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64048"/>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Perfil :</a:t>
            </a:r>
            <a:r>
              <a:rPr lang="el-GR" sz="1200" b="1" cap="none" dirty="0">
                <a:latin typeface="Open Sans" panose="020B0606030504020204" pitchFamily="34" charset="0"/>
                <a:ea typeface="Open Sans" panose="020B0606030504020204" pitchFamily="34" charset="0"/>
                <a:cs typeface="Open Sans" panose="020B0606030504020204" pitchFamily="34" charset="0"/>
              </a:rPr>
              <a:t> 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-Conversión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La</a:t>
                </a:r>
                <a14:m xmlns:a14="http://schemas.microsoft.com/office/drawing/2010/main"/>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 -Conversión </a:t>
                </a:r>
                <a:r>
                  <a:rPr lang="en-GB" sz="850" dirty="0">
                    <a:latin typeface="Open Sans" panose="020B0606030504020204" pitchFamily="34" charset="0"/>
                    <a:ea typeface="Open Sans" panose="020B0606030504020204" pitchFamily="34" charset="0"/>
                    <a:cs typeface="Open Sans" panose="020B0606030504020204" pitchFamily="34" charset="0"/>
                  </a:rPr>
                  <a:t>es una desintegración nuclear que se produce siempre que el núcleo atómico tiene un número elevado de protones y un número demasiado bajo de neutrones. </a:t>
                </a:r>
                <a:r>
                  <a:rPr lang="en-GB" sz="850" dirty="0">
                    <a:latin typeface="Open Sans" panose="020B0606030504020204" pitchFamily="34" charset="0"/>
                    <a:ea typeface="Open Sans" panose="020B0606030504020204" pitchFamily="34" charset="0"/>
                    <a:cs typeface="Open Sans" panose="020B0606030504020204" pitchFamily="34" charset="0"/>
                  </a:rPr>
                  <a:t>Para conseguir un estado estable (configuración nuclear estable) a partir de esta </a:t>
                </a:r>
                <a:r>
                  <a:rPr lang="en-GB" sz="850" b="1" dirty="0">
                    <a:latin typeface="Open Sans" panose="020B0606030504020204" pitchFamily="34" charset="0"/>
                    <a:ea typeface="Open Sans" panose="020B0606030504020204" pitchFamily="34" charset="0"/>
                    <a:cs typeface="Open Sans" panose="020B0606030504020204" pitchFamily="34" charset="0"/>
                  </a:rPr>
                  <a:t>deficiencia de neutrones</a:t>
                </a:r>
                <a:r>
                  <a:rPr lang="en-GB" sz="850" dirty="0">
                    <a:latin typeface="Open Sans" panose="020B0606030504020204" pitchFamily="34" charset="0"/>
                    <a:ea typeface="Open Sans" panose="020B0606030504020204" pitchFamily="34" charset="0"/>
                    <a:cs typeface="Open Sans" panose="020B0606030504020204" pitchFamily="34" charset="0"/>
                  </a:rPr>
                  <a:t>, un </a:t>
                </a:r>
                <a:r>
                  <a:rPr lang="en-GB" sz="850" b="1" dirty="0">
                    <a:latin typeface="Open Sans" panose="020B0606030504020204" pitchFamily="34" charset="0"/>
                    <a:ea typeface="Open Sans" panose="020B0606030504020204" pitchFamily="34" charset="0"/>
                    <a:cs typeface="Open Sans" panose="020B0606030504020204" pitchFamily="34" charset="0"/>
                  </a:rPr>
                  <a:t>Protón </a:t>
                </a:r>
                <a:r>
                  <a:rPr lang="en-GB" sz="850" dirty="0">
                    <a:latin typeface="Open Sans" panose="020B0606030504020204" pitchFamily="34" charset="0"/>
                    <a:ea typeface="Open Sans" panose="020B0606030504020204" pitchFamily="34" charset="0"/>
                    <a:cs typeface="Open Sans" panose="020B0606030504020204" pitchFamily="34" charset="0"/>
                  </a:rPr>
                  <a:t>se convierte en un </a:t>
                </a:r>
                <a:r>
                  <a:rPr lang="en-GB" sz="850" b="1" dirty="0">
                    <a:latin typeface="Open Sans" panose="020B0606030504020204" pitchFamily="34" charset="0"/>
                    <a:ea typeface="Open Sans" panose="020B0606030504020204" pitchFamily="34" charset="0"/>
                    <a:cs typeface="Open Sans" panose="020B0606030504020204" pitchFamily="34" charset="0"/>
                  </a:rPr>
                  <a:t>Neutrón </a:t>
                </a:r>
                <a:r>
                  <a:rPr lang="en-GB" sz="850" dirty="0">
                    <a:latin typeface="Open Sans" panose="020B0606030504020204" pitchFamily="34" charset="0"/>
                    <a:ea typeface="Open Sans" panose="020B0606030504020204" pitchFamily="34" charset="0"/>
                    <a:cs typeface="Open Sans" panose="020B0606030504020204" pitchFamily="34" charset="0"/>
                  </a:rPr>
                  <a:t>en el núcleo</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Esta conversión también produce un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Positrón</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y un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que se liberan como radiación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El neutrino puede despreciarse para nuestras consideraciones, pero el positrón constituye la llamada </a:t>
                </a:r>
                <a:r>
                  <a:rPr lang="en-GB" sz="850" b="1" dirty="0">
                    <a:latin typeface="Open Sans" panose="020B0606030504020204" pitchFamily="34" charset="0"/>
                    <a:ea typeface="Open Sans" panose="020B0606030504020204" pitchFamily="34" charset="0"/>
                    <a:cs typeface="Open Sans" panose="020B0606030504020204" pitchFamily="34" charset="0"/>
                  </a:rPr>
                  <a:t>Radiación Beta-Plus</a:t>
                </a:r>
                <a:r>
                  <a:rPr lang="en-GB" sz="850" dirty="0">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57008"/>
            <a:ext cx="1815222" cy="1427665"/>
            <a:chOff x="724122" y="6674251"/>
            <a:chExt cx="2364413"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08216"/>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reacción global es</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br>
                    <a:rPr lang="de-DE" sz="90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Ocurre </a:t>
                  </a:r>
                  <a:r>
                    <a:rPr lang="de-DE" sz="900" dirty="0">
                      <a:effectLst/>
                      <a:latin typeface="Open Sans" panose="020B0606030504020204" pitchFamily="34" charset="0"/>
                      <a:ea typeface="Open Sans" panose="020B0606030504020204" pitchFamily="34" charset="0"/>
                      <a:cs typeface="Open Sans" panose="020B0606030504020204" pitchFamily="34" charset="0"/>
                    </a:rPr>
                    <a:t>en:</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dirty="0">
                      <a:effectLst/>
                      <a:latin typeface="Open Sans" panose="020B0606030504020204" pitchFamily="34" charset="0"/>
                      <a:ea typeface="Open Sans" panose="020B0606030504020204" pitchFamily="34" charset="0"/>
                      <a:cs typeface="Open Sans" panose="020B0606030504020204" pitchFamily="34" charset="0"/>
                    </a:rPr>
                    <a:t>Deficiencia</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 de </a:t>
                  </a:r>
                  <a:r>
                    <a:rPr lang="de-DE" sz="900" b="1" dirty="0">
                      <a:effectLst/>
                      <a:latin typeface="Open Sans" panose="020B0606030504020204" pitchFamily="34" charset="0"/>
                      <a:ea typeface="Open Sans" panose="020B0606030504020204" pitchFamily="34" charset="0"/>
                      <a:cs typeface="Open Sans" panose="020B0606030504020204" pitchFamily="34" charset="0"/>
                    </a:rPr>
                    <a:t>neutrones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Radiación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liberada</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Positrones</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08216"/>
                </a:xfrm>
                <a:prstGeom prst="rect">
                  <a:avLst/>
                </a:prstGeom>
                <a:blipFill>
                  <a:blip r:embed="rId4"/>
                  <a:stretch>
                    <a:fillRect b="-1515"/>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En </a:t>
              </a:r>
              <a:r>
                <a:rPr lang="de-DE" sz="1000" b="1" dirty="0" err="1">
                  <a:latin typeface="Open Sans" panose="020B0606030504020204" pitchFamily="34" charset="0"/>
                  <a:ea typeface="Open Sans" panose="020B0606030504020204" pitchFamily="34" charset="0"/>
                  <a:cs typeface="Open Sans" panose="020B0606030504020204" pitchFamily="34" charset="0"/>
                </a:rPr>
                <a:t>pocas palabras</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90445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del Grupo Hogar</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82178"/>
            <a:ext cx="5520542" cy="1223412"/>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Qué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explicar</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Elija de la tabla de nucleidos cualquier nucleido radiactivo que experimente conversión beta-plus o captura de electrones y escriba las dos ecuaciones de reacción. Utilizando la ecuación, resuma brevemente la conversión beta-plus y la captura de electrones y sus propiedades. </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Lo que hay que averiguar</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El Potasio-40 de la tarea b) puede sufrir una transformación nuclear más. Compruébalo en la tabla de nucleidos y anota esta transformación nuclear adicional. Discutid juntos la siguiente pregunta:</a:t>
            </a:r>
          </a:p>
          <a:p>
            <a:pPr marL="38100" lvl="1" algn="ctr"/>
            <a:r>
              <a:rPr lang="en-GB" sz="850" i="1" dirty="0">
                <a:latin typeface="Open Sans" panose="020B0606030504020204" pitchFamily="34" charset="0"/>
                <a:ea typeface="Open Sans" panose="020B0606030504020204" pitchFamily="34" charset="0"/>
                <a:cs typeface="Open Sans" panose="020B0606030504020204" pitchFamily="34" charset="0"/>
              </a:rPr>
              <a:t>¿Cómo es posible que un nucleido pueda pasar a varios núcleos hijos diferentes?</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433889"/>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041900"/>
                <a:ext cx="3882562" cy="2625461"/>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Aunque éste tiene un bajo poder de penetración, es nocivo para el cuerpo humano en dosis elevadas. </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En resumen, en el núcleo se produce la siguiente reacción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El Protón se convierte en Neutrón, emitiendo un Positrón y un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Para el núcleo completo, esto significa que se crea un nuevo elemento químico (ya que el nucleido hijo tiene un protón menos). El número másico permanece invariable durante la reacción. Además de la</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-Conversión, </a:t>
                </a:r>
                <a:r>
                  <a:rPr lang="en-GB" sz="850" b="1" dirty="0">
                    <a:latin typeface="Open Sans" panose="020B0606030504020204" pitchFamily="34" charset="0"/>
                    <a:ea typeface="Open Sans" panose="020B0606030504020204" pitchFamily="34" charset="0"/>
                    <a:cs typeface="Open Sans" panose="020B0606030504020204" pitchFamily="34" charset="0"/>
                  </a:rPr>
                  <a:t>la Captura de Electrones </a:t>
                </a:r>
                <a:r>
                  <a:rPr lang="en-GB" sz="850" dirty="0">
                    <a:latin typeface="Open Sans" panose="020B0606030504020204" pitchFamily="34" charset="0"/>
                    <a:ea typeface="Open Sans" panose="020B0606030504020204" pitchFamily="34" charset="0"/>
                    <a:cs typeface="Open Sans" panose="020B0606030504020204" pitchFamily="34" charset="0"/>
                  </a:rPr>
                  <a:t>(𝜖) también es posible en caso de deficiencia de neutrones. Aquí se forma el mismo núcleo hijo que en la</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-Conversión. La única diferencia es que no se emite ningún positrón, sino que se absorbe un electrón. La captura de electrones es, por así decirlo, el canal de conversión alternativo de la</a:t>
                </a:r>
                <a14:m xmlns:a14="http://schemas.microsoft.com/office/drawing/2010/main"/>
                <a:r>
                  <a:rPr lang="de-DE" sz="850" dirty="0">
                    <a:latin typeface="Open Sans" panose="020B0606030504020204" pitchFamily="34" charset="0"/>
                    <a:ea typeface="Open Sans" panose="020B0606030504020204" pitchFamily="34" charset="0"/>
                    <a:cs typeface="Open Sans" panose="020B0606030504020204" pitchFamily="34" charset="0"/>
                  </a:rPr>
                  <a:t> -Conversión.</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El Protón se convierte en Neutrón</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 absorción de un electrón</a:t>
                </a:r>
                <a:endParaRPr lang="de-DE" sz="7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1200"/>
                  </a:spcAft>
                </a:pPr>
                <a:endParaRPr lang="de-DE" sz="900" dirty="0"/>
              </a:p>
            </p:txBody>
          </p:sp>
        </mc:Choice>
        <mc:Fallback>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041900"/>
                <a:ext cx="3882562" cy="2625461"/>
              </a:xfrm>
              <a:prstGeom prst="rect">
                <a:avLst/>
              </a:prstGeom>
              <a:blipFill>
                <a:blip r:embed="rId5"/>
                <a:stretch>
                  <a:fillRect/>
                </a:stretch>
              </a:blipFill>
            </p:spPr>
            <p:txBody>
              <a:bodyPr/>
              <a:lstStyle/>
              <a:p>
                <a:r>
                  <a:rPr lang="en-GB">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38323"/>
            <a:ext cx="1569244" cy="1083088"/>
            <a:chOff x="4546277" y="2157375"/>
            <a:chExt cx="1569244" cy="1083088"/>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63464"/>
              <a:ext cx="1569244"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600" dirty="0">
                  <a:effectLst/>
                  <a:latin typeface="Open Sans" panose="020B0606030504020204" pitchFamily="34" charset="0"/>
                  <a:ea typeface="Open Sans" panose="020B0606030504020204" pitchFamily="34" charset="0"/>
                  <a:cs typeface="Open Sans" panose="020B0606030504020204" pitchFamily="34" charset="0"/>
                </a:rPr>
                <a:t>Se puede crear un núcleo estable de litio a partir de un nucleido de berilio con una deficiencia de neutrones con conversión beta-plus</a:t>
              </a: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12"/>
              </a:rPr>
              <a:t>Creative Commons </a:t>
            </a:r>
            <a:r>
              <a:rPr lang="en-GB" sz="600" dirty="0" err="1">
                <a:solidFill>
                  <a:schemeClr val="bg1"/>
                </a:solidFill>
                <a:hlinkClick r:id="rId12"/>
              </a:rPr>
              <a:t>Reconocimiento-CompartirIgual </a:t>
            </a:r>
            <a:r>
              <a:rPr lang="en-GB" sz="600" dirty="0">
                <a:solidFill>
                  <a:schemeClr val="bg1"/>
                </a:solidFill>
                <a:hlinkClick r:id="rId12"/>
              </a:rPr>
              <a:t>4.0 Internacional (CC-BY-SA 4.0</a:t>
            </a:r>
            <a:r>
              <a:rPr lang="en-GB" sz="600" dirty="0">
                <a:solidFill>
                  <a:schemeClr val="bg1"/>
                </a:solidFill>
              </a:rPr>
              <a:t>)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Grupo III : </a:t>
            </a:r>
            <a:r>
              <a:rPr lang="de-DE" sz="2000" cap="none" dirty="0">
                <a:latin typeface="Open Sans" panose="020B0606030504020204" pitchFamily="34" charset="0"/>
                <a:ea typeface="Open Sans" panose="020B0606030504020204" pitchFamily="34" charset="0"/>
                <a:cs typeface="Open Sans" panose="020B0606030504020204" pitchFamily="34" charset="0"/>
              </a:rPr>
              <a:t>Fusión </a:t>
            </a:r>
            <a:r>
              <a:rPr lang="de-DE" sz="2000" cap="none" dirty="0" err="1">
                <a:latin typeface="Open Sans" panose="020B0606030504020204" pitchFamily="34" charset="0"/>
                <a:ea typeface="Open Sans" panose="020B0606030504020204" pitchFamily="34" charset="0"/>
                <a:cs typeface="Open Sans" panose="020B0606030504020204" pitchFamily="34" charset="0"/>
              </a:rPr>
              <a:t>nuclear</a:t>
            </a:r>
          </a:p>
        </p:txBody>
      </p:sp>
      <p:sp>
        <p:nvSpPr>
          <p:cNvPr id="2067" name="Foliennummernplatzhalter 2066">
            <a:extLst>
              <a:ext uri="{FF2B5EF4-FFF2-40B4-BE49-F238E27FC236}">
                <a16:creationId xmlns:a16="http://schemas.microsoft.com/office/drawing/2014/main" id="{AB4F0170-2611-4952-BF75-0FC1D51E3A81}"/>
              </a:ext>
            </a:extLst>
          </p:cNvPr>
          <p:cNvSpPr>
            <a:spLocks noGrp="1"/>
          </p:cNvSpPr>
          <p:nvPr>
            <p:ph type="sldNum" sz="quarter" idx="4294967295"/>
          </p:nvPr>
        </p:nvSpPr>
        <p:spPr>
          <a:xfrm>
            <a:off x="4843463" y="6669500"/>
            <a:ext cx="1543050" cy="252000"/>
          </a:xfrm>
          <a:prstGeom prst="rect">
            <a:avLst/>
          </a:prstGeom>
        </p:spPr>
        <p:txBody>
          <a:bodyPr/>
          <a:lstStyle/>
          <a:p>
            <a:r>
              <a:rPr lang="de-DE" dirty="0"/>
              <a:t>1</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Puzzle de grupo |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Reacciones nucleares</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 experto | Fusión en </a:t>
            </a:r>
            <a:r>
              <a:rPr lang="de-DE" sz="1100" b="1" dirty="0" err="1">
                <a:latin typeface="Open Sans" panose="020B0606030504020204" pitchFamily="34" charset="0"/>
                <a:ea typeface="Open Sans" panose="020B0606030504020204" pitchFamily="34" charset="0"/>
                <a:cs typeface="Open Sans" panose="020B0606030504020204" pitchFamily="34" charset="0"/>
              </a:rPr>
              <a:t>el</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de-DE" sz="1100" b="1" dirty="0">
                <a:latin typeface="Open Sans" panose="020B0606030504020204" pitchFamily="34" charset="0"/>
                <a:ea typeface="Open Sans" panose="020B0606030504020204" pitchFamily="34" charset="0"/>
                <a:cs typeface="Open Sans" panose="020B0606030504020204" pitchFamily="34" charset="0"/>
              </a:rPr>
              <a:t>laboratorio</a:t>
            </a: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1291"/>
              </a:xfrm>
              <a:prstGeom prst="rect">
                <a:avLst/>
              </a:prstGeom>
              <a:noFill/>
            </p:spPr>
            <p:txBody>
              <a:bodyPr wrap="square" rtlCol="0">
                <a:spAutoFit/>
              </a:bodyPr>
              <a:lstStyle/>
              <a:p xmlns:mc="http://schemas.openxmlformats.org/markup-compatibility/2006" xmlns:a14="http://schemas.microsoft.com/office/drawing/2010/main">
                <a:pPr marL="38100" lvl="1"/>
                <a:r>
                  <a:rPr lang="en-GB" sz="850" dirty="0">
                    <a:latin typeface="Open Sans" panose="020B0606030504020204" pitchFamily="34" charset="0"/>
                    <a:ea typeface="Open Sans" panose="020B0606030504020204" pitchFamily="34" charset="0"/>
                    <a:cs typeface="Open Sans" panose="020B0606030504020204" pitchFamily="34" charset="0"/>
                  </a:rPr>
                  <a:t>En 1917, Ernest Rutherford consiguió realizar una reacción de fusión en el laboratorio. Irradió un gas de </a:t>
                </a:r>
                <a:r>
                  <a:rPr lang="de-DE" sz="850" b="1" dirty="0">
                    <a:effectLst/>
                    <a:latin typeface="Open Sans" panose="020B0606030504020204" pitchFamily="34" charset="0"/>
                    <a:ea typeface="Open Sans" panose="020B0606030504020204" pitchFamily="34" charset="0"/>
                    <a:cs typeface="Open Sans" panose="020B0606030504020204" pitchFamily="34" charset="0"/>
                  </a:rPr>
                  <a:t>nitrógeno</a:t>
                </a:r>
                <a14:m xmlns:a14="http://schemas.microsoft.com/office/drawing/2010/main"/>
                <a:r>
                  <a:rPr lang="de-DE" sz="850" dirty="0">
                    <a:effectLst/>
                    <a:latin typeface="Open Sans" panose="020B0606030504020204" pitchFamily="34" charset="0"/>
                    <a:ea typeface="Open Sans" panose="020B0606030504020204" pitchFamily="34" charset="0"/>
                    <a:cs typeface="Open Sans" panose="020B0606030504020204" pitchFamily="34" charset="0"/>
                  </a:rPr>
                  <a:t> con </a:t>
                </a:r>
                <a:r>
                  <a:rPr lang="de-DE" sz="850" b="1" dirty="0">
                    <a:effectLst/>
                    <a:latin typeface="Open Sans" panose="020B0606030504020204" pitchFamily="34" charset="0"/>
                    <a:ea typeface="Open Sans" panose="020B0606030504020204" pitchFamily="34" charset="0"/>
                    <a:cs typeface="Open Sans" panose="020B0606030504020204" pitchFamily="34" charset="0"/>
                  </a:rPr>
                  <a:t>núcleos de helio </a:t>
                </a:r>
                <a:r>
                  <a:rPr lang="de-DE" sz="850" dirty="0" err="1">
                    <a:latin typeface="Open Sans" panose="020B0606030504020204" pitchFamily="34" charset="0"/>
                    <a:ea typeface="Open Sans" panose="020B0606030504020204" pitchFamily="34" charset="0"/>
                    <a:cs typeface="Open Sans" panose="020B0606030504020204" pitchFamily="34" charset="0"/>
                  </a:rPr>
                  <a:t>acelerados</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La reacción produjo un </a:t>
                </a:r>
                <a:r>
                  <a:rPr lang="en-GB" sz="850" b="1" dirty="0">
                    <a:latin typeface="Open Sans" panose="020B0606030504020204" pitchFamily="34" charset="0"/>
                    <a:ea typeface="Open Sans" panose="020B0606030504020204" pitchFamily="34" charset="0"/>
                    <a:cs typeface="Open Sans" panose="020B0606030504020204" pitchFamily="34" charset="0"/>
                  </a:rPr>
                  <a:t>núcleo hijo </a:t>
                </a:r>
                <a:r>
                  <a:rPr lang="en-GB" sz="850" dirty="0">
                    <a:latin typeface="Open Sans" panose="020B0606030504020204" pitchFamily="34" charset="0"/>
                    <a:ea typeface="Open Sans" panose="020B0606030504020204" pitchFamily="34" charset="0"/>
                    <a:cs typeface="Open Sans" panose="020B0606030504020204" pitchFamily="34" charset="0"/>
                  </a:rPr>
                  <a:t>y un </a:t>
                </a:r>
                <a:r>
                  <a:rPr lang="en-GB" sz="850" b="1" dirty="0">
                    <a:latin typeface="Open Sans" panose="020B0606030504020204" pitchFamily="34" charset="0"/>
                    <a:ea typeface="Open Sans" panose="020B0606030504020204" pitchFamily="34" charset="0"/>
                    <a:cs typeface="Open Sans" panose="020B0606030504020204" pitchFamily="34" charset="0"/>
                  </a:rPr>
                  <a:t>único protón .</a:t>
                </a:r>
                <a14:m xmlns:a14="http://schemas.microsoft.com/office/drawing/2010/main"/>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1291"/>
              </a:xfrm>
              <a:prstGeom prst="rect">
                <a:avLst/>
              </a:prstGeom>
              <a:blipFill>
                <a:blip r:embed="rId2"/>
                <a:stretch>
                  <a:fillRect b="-4878"/>
                </a:stretch>
              </a:blipFill>
            </p:spPr>
            <p:txBody>
              <a:bodyPr/>
              <a:lstStyle/>
              <a:p>
                <a:r>
                  <a:rPr lang="en-GB">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414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Escribe la ecuación de la reacción. Utiliza la conservación del número de masa y el número de protones y la tabla de nucleidos para encontrar el núcleo hijo (la fórmula del recuadro Nutshell puede ayudarte).</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5" cy="666849"/>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Haz conjeturas para responder a la siguiente pregunta:</a:t>
            </a:r>
          </a:p>
          <a:p>
            <a:pPr marL="38100" lvl="1" algn="ctr">
              <a:spcAft>
                <a:spcPts val="400"/>
              </a:spcAft>
            </a:pPr>
            <a:r>
              <a:rPr lang="en-GB" sz="850" i="1" dirty="0">
                <a:effectLst/>
                <a:latin typeface="Open Sans" panose="020B0606030504020204" pitchFamily="34" charset="0"/>
                <a:ea typeface="Open Sans" panose="020B0606030504020204" pitchFamily="34" charset="0"/>
                <a:cs typeface="Open Sans" panose="020B0606030504020204" pitchFamily="34" charset="0"/>
              </a:rPr>
              <a:t>Aunque esta reacción de fusión se observó ya en 1917 y hoy en día se puede llevar a cabo una amplia variedad</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de fusiones nucleares con la ayuda de aceleradores de partículas, todavía no es posible utilizar la fusión nuclear como fuente de energía eficaz.</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posible utilizar la fusión nuclear como fuente de energía eficaz. ¿Cómo es posible?</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Perfil : </a:t>
            </a:r>
            <a:r>
              <a:rPr lang="de-DE" sz="1200" b="1" cap="none" dirty="0">
                <a:latin typeface="Open Sans" panose="020B0606030504020204" pitchFamily="34" charset="0"/>
                <a:ea typeface="Open Sans" panose="020B0606030504020204" pitchFamily="34" charset="0"/>
                <a:cs typeface="Open Sans" panose="020B0606030504020204" pitchFamily="34" charset="0"/>
              </a:rPr>
              <a:t>Fusión nuclear</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La fusión nuclear hace referencia a las reacciones nucleares en las que dos núcleos atómicos </a:t>
                </a:r>
                <a:r>
                  <a:rPr lang="en-GB" sz="850" b="1" dirty="0">
                    <a:latin typeface="Open Sans" panose="020B0606030504020204" pitchFamily="34" charset="0"/>
                    <a:ea typeface="Open Sans" panose="020B0606030504020204" pitchFamily="34" charset="0"/>
                    <a:cs typeface="Open Sans" panose="020B0606030504020204" pitchFamily="34" charset="0"/>
                  </a:rPr>
                  <a:t>se </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b="1" dirty="0">
                    <a:latin typeface="Open Sans" panose="020B0606030504020204" pitchFamily="34" charset="0"/>
                    <a:ea typeface="Open Sans" panose="020B0606030504020204" pitchFamily="34" charset="0"/>
                    <a:cs typeface="Open Sans" panose="020B0606030504020204" pitchFamily="34" charset="0"/>
                  </a:rPr>
                  <a:t>fusionan" </a:t>
                </a:r>
                <a:r>
                  <a:rPr lang="en-GB" sz="850" dirty="0">
                    <a:latin typeface="Open Sans" panose="020B0606030504020204" pitchFamily="34" charset="0"/>
                    <a:ea typeface="Open Sans" panose="020B0606030504020204" pitchFamily="34" charset="0"/>
                    <a:cs typeface="Open Sans" panose="020B0606030504020204" pitchFamily="34" charset="0"/>
                  </a:rPr>
                  <a:t>para formar uno o varios nucleidos nuevos. Como sabemos, la fusión nuclear no tiene lugar en condiciones naturales en la Tierra (a diferencia de las conversiones nucleares radiactivas, como la conversión beta). Esto se debe a que una fuerza física "impide" que los núcleos se fusionen:  Los dos núcleos atómicos tienen cargas positivas (protones) y </a:t>
                </a:r>
                <a:r>
                  <a:rPr lang="en-GB" sz="850" b="1" dirty="0">
                    <a:latin typeface="Open Sans" panose="020B0606030504020204" pitchFamily="34" charset="0"/>
                    <a:ea typeface="Open Sans" panose="020B0606030504020204" pitchFamily="34" charset="0"/>
                    <a:cs typeface="Open Sans" panose="020B0606030504020204" pitchFamily="34" charset="0"/>
                  </a:rPr>
                  <a:t>se repelen </a:t>
                </a:r>
                <a:r>
                  <a:rPr lang="en-GB" sz="850" dirty="0">
                    <a:latin typeface="Open Sans" panose="020B0606030504020204" pitchFamily="34" charset="0"/>
                    <a:ea typeface="Open Sans" panose="020B0606030504020204" pitchFamily="34" charset="0"/>
                    <a:cs typeface="Open Sans" panose="020B0606030504020204" pitchFamily="34" charset="0"/>
                  </a:rPr>
                  <a:t>debido a la </a:t>
                </a:r>
                <a:r>
                  <a:rPr lang="en-GB" sz="850" b="1" dirty="0">
                    <a:latin typeface="Open Sans" panose="020B0606030504020204" pitchFamily="34" charset="0"/>
                    <a:ea typeface="Open Sans" panose="020B0606030504020204" pitchFamily="34" charset="0"/>
                    <a:cs typeface="Open Sans" panose="020B0606030504020204" pitchFamily="34" charset="0"/>
                  </a:rPr>
                  <a:t>fuerza de Coulomb</a:t>
                </a:r>
                <a:r>
                  <a:rPr lang="en-GB" sz="850" dirty="0">
                    <a:latin typeface="Open Sans" panose="020B0606030504020204" pitchFamily="34" charset="0"/>
                    <a:ea typeface="Open Sans" panose="020B0606030504020204" pitchFamily="34" charset="0"/>
                    <a:cs typeface="Open Sans" panose="020B0606030504020204" pitchFamily="34" charset="0"/>
                  </a:rPr>
                  <a:t>. Sin embargo, si la temperatura ambiente y la presión son lo suficientemente altas -es decir, si la distancia entre los nucleidos es baja y la energía de los nucleidos es lo suficientemente alta- la barrera de Coulomb puede superarse y producirse la fusión. Un entorno natural en el que esto es posible son las estrellas. Por ejemplo, en nuestro Sol, los núcleos de hidrógeno se fusionan para formar helio (la llamada </a:t>
                </a:r>
                <a:r>
                  <a:rPr lang="en-GB" sz="850" b="1" dirty="0">
                    <a:latin typeface="Open Sans" panose="020B0606030504020204" pitchFamily="34" charset="0"/>
                    <a:ea typeface="Open Sans" panose="020B0606030504020204" pitchFamily="34" charset="0"/>
                    <a:cs typeface="Open Sans" panose="020B0606030504020204" pitchFamily="34" charset="0"/>
                  </a:rPr>
                  <a:t>combustión del hidrógeno</a:t>
                </a:r>
                <a:r>
                  <a:rPr lang="en-GB" sz="850" dirty="0">
                    <a:latin typeface="Open Sans" panose="020B0606030504020204" pitchFamily="34" charset="0"/>
                    <a:ea typeface="Open Sans" panose="020B0606030504020204" pitchFamily="34" charset="0"/>
                    <a:cs typeface="Open Sans" panose="020B0606030504020204" pitchFamily="34" charset="0"/>
                  </a:rPr>
                  <a:t>). Ejemplos de reacciones posibles</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2</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1</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2</m:t>
                          </m:r>
                        </m:sub>
                        <m:sup>
                          <m:r>
                            <a:rPr xmlns:a="http://schemas.openxmlformats.org/drawingml/2006/main" lang="de-DE" sz="900">
                              <a:latin typeface="Cambria Math" panose="02040503050406030204" pitchFamily="18" charset="0"/>
                              <a:ea typeface="Cambria Math" panose="02040503050406030204" pitchFamily="18" charset="0"/>
                            </a:rPr>
                            <m:t>3</m:t>
                          </m:r>
                        </m:sup>
                        <m:e>
                          <m:r>
                            <m:rPr>
                              <m:sty m:val="p"/>
                            </m:rPr>
                            <a:rPr xmlns:a="http://schemas.openxmlformats.org/drawingml/2006/main" lang="de-DE" sz="900">
                              <a:latin typeface="Cambria Math" panose="02040503050406030204" pitchFamily="18" charset="0"/>
                              <a:ea typeface="Cambria Math" panose="02040503050406030204" pitchFamily="18" charset="0"/>
                            </a:rPr>
                            <m:t>He</m:t>
                          </m:r>
                        </m:e>
                      </m:sPre>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otro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ejemplo</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b="0" i="0" smtClean="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3</m:t>
                          </m:r>
                        </m:sup>
                        <m:e>
                          <m:r>
                            <m:rPr>
                              <m:sty m:val="p"/>
                            </m:rPr>
                            <a:rPr xmlns:a="http://schemas.openxmlformats.org/drawingml/2006/main" lang="de-DE" sz="900" b="0" i="0" smtClean="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i="0">
                              <a:latin typeface="Cambria Math" panose="02040503050406030204" pitchFamily="18" charset="0"/>
                              <a:ea typeface="Cambria Math" panose="02040503050406030204" pitchFamily="18" charset="0"/>
                            </a:rPr>
                            <m:t>3</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4</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r>
                        <a:rPr xmlns:a="http://schemas.openxmlformats.org/drawingml/2006/main" lang="de-DE" sz="900" b="0" i="0" smtClean="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En las reacciones de fusión, siempre hay </a:t>
                </a:r>
                <a:r>
                  <a:rPr lang="en-GB" sz="850" b="1" dirty="0">
                    <a:latin typeface="Open Sans" panose="020B0606030504020204" pitchFamily="34" charset="0"/>
                    <a:ea typeface="Open Sans" panose="020B0606030504020204" pitchFamily="34" charset="0"/>
                    <a:cs typeface="Open Sans" panose="020B0606030504020204" pitchFamily="34" charset="0"/>
                  </a:rPr>
                  <a:t>dos núcleos atómicos </a:t>
                </a:r>
                <a:r>
                  <a:rPr lang="en-GB" sz="850" dirty="0">
                    <a:latin typeface="Open Sans" panose="020B0606030504020204" pitchFamily="34" charset="0"/>
                    <a:ea typeface="Open Sans" panose="020B0606030504020204" pitchFamily="34" charset="0"/>
                    <a:cs typeface="Open Sans" panose="020B0606030504020204" pitchFamily="34" charset="0"/>
                  </a:rPr>
                  <a:t>en el lado izquierdo de la ecuación. En el lado derecho hay al menos un núcleo hijo. Se puede liberar una gran variedad de otras partículas, como aquí un cuanto gamma (</a:t>
                </a:r>
                <a:r>
                  <a:rPr lang="en-GB" sz="850" b="1" dirty="0">
                    <a:latin typeface="Open Sans" panose="020B0606030504020204" pitchFamily="34" charset="0"/>
                    <a:ea typeface="Open Sans" panose="020B0606030504020204" pitchFamily="34" charset="0"/>
                    <a:cs typeface="Open Sans" panose="020B0606030504020204" pitchFamily="34" charset="0"/>
                  </a:rPr>
                  <a:t>Fotón</a:t>
                </a:r>
                <a:r>
                  <a:rPr lang="en-GB" sz="850" dirty="0">
                    <a:latin typeface="Open Sans" panose="020B0606030504020204" pitchFamily="34" charset="0"/>
                    <a:ea typeface="Open Sans" panose="020B0606030504020204" pitchFamily="34" charset="0"/>
                    <a:cs typeface="Open Sans" panose="020B0606030504020204" pitchFamily="34" charset="0"/>
                  </a:rPr>
                  <a:t>, denotado por</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A menudo, el núcleo hijo también es radiactivo y puede sufrir otras conversiones nucleares.</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624805"/>
            <a:chOff x="724121" y="6674251"/>
            <a:chExt cx="2236134" cy="162480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395062"/>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reacción global suele ser</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effectLst/>
                      <a:latin typeface="Open Sans" panose="020B0606030504020204" pitchFamily="34" charset="0"/>
                      <a:ea typeface="Open Sans" panose="020B0606030504020204" pitchFamily="34" charset="0"/>
                      <a:cs typeface="Open Sans" panose="020B0606030504020204" pitchFamily="34" charset="0"/>
                    </a:rPr>
                    <a:t>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Ocurre </a:t>
                  </a:r>
                  <a:r>
                    <a:rPr lang="de-DE" sz="900" dirty="0">
                      <a:effectLst/>
                      <a:latin typeface="Open Sans" panose="020B0606030504020204" pitchFamily="34" charset="0"/>
                      <a:ea typeface="Open Sans" panose="020B0606030504020204" pitchFamily="34" charset="0"/>
                      <a:cs typeface="Open Sans" panose="020B0606030504020204" pitchFamily="34" charset="0"/>
                    </a:rPr>
                    <a:t>en:</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Altas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temperaturas </a:t>
                  </a:r>
                  <a:r>
                    <a:rPr lang="de-DE" sz="900" b="1" dirty="0">
                      <a:effectLst/>
                      <a:latin typeface="Open Sans" panose="020B0606030504020204" pitchFamily="34" charset="0"/>
                      <a:ea typeface="Open Sans" panose="020B0606030504020204" pitchFamily="34" charset="0"/>
                      <a:cs typeface="Open Sans" panose="020B0606030504020204" pitchFamily="34" charset="0"/>
                    </a:rPr>
                    <a:t>y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presión</a:t>
                  </a:r>
                  <a:endParaRPr lang="de-DE" sz="900" b="1" dirty="0">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Radiación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liberada</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i="1" dirty="0">
                      <a:effectLst/>
                      <a:latin typeface="Open Sans" panose="020B0606030504020204" pitchFamily="34" charset="0"/>
                      <a:ea typeface="Open Sans" panose="020B0606030504020204" pitchFamily="34" charset="0"/>
                      <a:cs typeface="Open Sans" panose="020B0606030504020204" pitchFamily="34" charset="0"/>
                    </a:rPr>
                    <a:t>diferentes</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395062"/>
                </a:xfrm>
                <a:prstGeom prst="rect">
                  <a:avLst/>
                </a:prstGeom>
                <a:blipFill>
                  <a:blip r:embed="rId4"/>
                  <a:stretch>
                    <a:fillRect b="-1310"/>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En </a:t>
              </a:r>
              <a:r>
                <a:rPr lang="de-DE" sz="1000" b="1" dirty="0" err="1">
                  <a:latin typeface="Open Sans" panose="020B0606030504020204" pitchFamily="34" charset="0"/>
                  <a:ea typeface="Open Sans" panose="020B0606030504020204" pitchFamily="34" charset="0"/>
                  <a:cs typeface="Open Sans" panose="020B0606030504020204" pitchFamily="34" charset="0"/>
                </a:rPr>
                <a:t>pocas palabras</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del Grupo Hogar</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Qué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explicar</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Escribe la ecuación de reacción de la fusión de dos núcleos de helio-4 (sólo hay un nucleido hijo y un fotón liberado). Utilizando la ecuación, resume brevemente la fusión nuclear y sus propiedades.</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Lo que hay que averiguar</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El isótopo resultante de la reacción de Rutherford de la tarea a) es radiactivo. Utiliza el mapa de nucleidos para establecer la subsiguiente ecuación de Conversión con la ayuda del Grupo 1.</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97958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Una fusión nuclear importante en las estrellas es la fusión de dos núcleos de helio-4. Aquí se forma un núcleo de berilio y se libera radiación gamma. Aquí se forma un núcleo de berilio y se libera radiación gamma.</a:t>
            </a: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11"/>
              </a:rPr>
              <a:t>Creative Commons </a:t>
            </a:r>
            <a:r>
              <a:rPr lang="en-GB" sz="600" dirty="0" err="1">
                <a:solidFill>
                  <a:schemeClr val="bg1"/>
                </a:solidFill>
                <a:hlinkClick r:id="rId11"/>
              </a:rPr>
              <a:t>Reconocimiento-CompartirIgual </a:t>
            </a:r>
            <a:r>
              <a:rPr lang="en-GB" sz="600" dirty="0">
                <a:solidFill>
                  <a:schemeClr val="bg1"/>
                </a:solidFill>
                <a:hlinkClick r:id="rId11"/>
              </a:rPr>
              <a:t>4.0 Internacional (CC-BY-SA 4.0</a:t>
            </a:r>
            <a:r>
              <a:rPr lang="en-GB" sz="600" dirty="0">
                <a:solidFill>
                  <a:schemeClr val="bg1"/>
                </a:solidFill>
              </a:rPr>
              <a:t>)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20335"/>
      </p:ext>
    </p:extLst>
  </p:cSld>
  <p:clrMapOvr>
    <a:masterClrMapping/>
  </p:clrMapOvr>
</p:sld>
</file>

<file path=ppt/slides/slide4.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Grupo IV: Captura de neutrones</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Puzzle de grupo |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Reacciones nucleares</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 expertos | </a:t>
            </a:r>
            <a:r>
              <a:rPr lang="de-DE" sz="1100" b="1" dirty="0" err="1">
                <a:latin typeface="Open Sans" panose="020B0606030504020204" pitchFamily="34" charset="0"/>
                <a:ea typeface="Open Sans" panose="020B0606030504020204" pitchFamily="34" charset="0"/>
                <a:cs typeface="Open Sans" panose="020B0606030504020204" pitchFamily="34" charset="0"/>
              </a:rPr>
              <a:t>Residuos nucleares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Establece la ecuación de reacción y utiliza la conservación del número másico y del número protónico y la tabla de nucleidos para determinar el núcleo hijo (La fórmula de la caja Nutshell puede ayudarte).</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06818"/>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387634"/>
                <a:ext cx="5520545" cy="361637"/>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Calcular la energía liberada </a:t>
                </a:r>
                <a14:m xmlns:a14="http://schemas.microsoft.com/office/drawing/2010/main"/>
                <a14:m xmlns:a14="http://schemas.microsoft.com/office/drawing/2010/main"/>
                <a:r>
                  <a:rPr lang="de-DE" sz="850" dirty="0">
                    <a:latin typeface="Open Sans" panose="020B0606030504020204" pitchFamily="34" charset="0"/>
                    <a:ea typeface="Open Sans" panose="020B0606030504020204" pitchFamily="34" charset="0"/>
                    <a:cs typeface="Open Sans" panose="020B0606030504020204" pitchFamily="34" charset="0"/>
                  </a:rPr>
                  <a:t> :</a:t>
                </a:r>
                <a:br>
                  <a:rPr lang="de-DE" sz="85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U-238 </a:t>
                </a:r>
                <a14:m xmlns:a14="http://schemas.microsoft.com/office/drawing/2010/main"/>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 U-239 </a:t>
                </a:r>
                <a14:m xmlns:a14="http://schemas.microsoft.com/office/drawing/2010/main"/>
                <a14:m xmlns:a14="http://schemas.microsoft.com/office/drawing/2010/main"/>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387634"/>
                <a:ext cx="5520545" cy="361637"/>
              </a:xfrm>
              <a:prstGeom prst="rect">
                <a:avLst/>
              </a:prstGeom>
              <a:blipFill>
                <a:blip r:embed="rId2"/>
                <a:stretch>
                  <a:fillRect t="-1695" b="-6780"/>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78220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El Helio-3 es estable, pero puede reaccionar con un neutrón libre para producir Helio-4, que tiene una energía de enlace mayor.</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Perfil : Captura de neutrones</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Las reacciones nucleares son procesos físicos en los que </a:t>
                </a:r>
                <a:r>
                  <a:rPr lang="en-GB" sz="900" b="1" dirty="0">
                    <a:latin typeface="Open Sans" panose="020B0606030504020204" pitchFamily="34" charset="0"/>
                    <a:ea typeface="Open Sans" panose="020B0606030504020204" pitchFamily="34" charset="0"/>
                    <a:cs typeface="Open Sans" panose="020B0606030504020204" pitchFamily="34" charset="0"/>
                  </a:rPr>
                  <a:t>dos nucleidos </a:t>
                </a:r>
                <a:r>
                  <a:rPr lang="en-GB" sz="900" dirty="0">
                    <a:latin typeface="Open Sans" panose="020B0606030504020204" pitchFamily="34" charset="0"/>
                    <a:ea typeface="Open Sans" panose="020B0606030504020204" pitchFamily="34" charset="0"/>
                    <a:cs typeface="Open Sans" panose="020B0606030504020204" pitchFamily="34" charset="0"/>
                  </a:rPr>
                  <a:t>(núcleos atómicos) reaccionan o se fusionan entre sí. Una reacción nuclear de especial importancia en astrofísica nuclear es la captura de neutrones. En este caso, uno de los dos reactantes </a:t>
                </a:r>
                <a:r>
                  <a:rPr lang="en-GB" sz="900" b="1" dirty="0">
                    <a:latin typeface="Open Sans" panose="020B0606030504020204" pitchFamily="34" charset="0"/>
                    <a:ea typeface="Open Sans" panose="020B0606030504020204" pitchFamily="34" charset="0"/>
                    <a:cs typeface="Open Sans" panose="020B0606030504020204" pitchFamily="34" charset="0"/>
                  </a:rPr>
                  <a:t>es un neutrón</a:t>
                </a:r>
                <a:r>
                  <a:rPr lang="en-GB" sz="900" dirty="0">
                    <a:latin typeface="Open Sans" panose="020B0606030504020204" pitchFamily="34" charset="0"/>
                    <a:ea typeface="Open Sans" panose="020B0606030504020204" pitchFamily="34" charset="0"/>
                    <a:cs typeface="Open Sans" panose="020B0606030504020204" pitchFamily="34" charset="0"/>
                  </a:rPr>
                  <a:t>. Un ejemplo de captura de neutrones es la siguiente reacción con oro natural (Au-197):</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197</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0</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n</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198</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El nucleido Au-197 absorbe un neutrón, creando un nuevo isótopo. Este isótopo Au-198 se encuentra en un estado muy excitado y emite su exceso de energía en forma de cuanto gamma (= </a:t>
                </a:r>
                <a:r>
                  <a:rPr lang="en-GB" sz="900" b="1" dirty="0">
                    <a:latin typeface="Open Sans" panose="020B0606030504020204" pitchFamily="34" charset="0"/>
                    <a:ea typeface="Open Sans" panose="020B0606030504020204" pitchFamily="34" charset="0"/>
                    <a:cs typeface="Open Sans" panose="020B0606030504020204" pitchFamily="34" charset="0"/>
                  </a:rPr>
                  <a:t>fotón</a:t>
                </a:r>
                <a:r>
                  <a:rPr lang="en-GB" sz="900" dirty="0">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900" dirty="0">
                    <a:latin typeface="Open Sans" panose="020B0606030504020204" pitchFamily="34" charset="0"/>
                    <a:ea typeface="Open Sans" panose="020B0606030504020204" pitchFamily="34" charset="0"/>
                    <a:cs typeface="Open Sans" panose="020B0606030504020204" pitchFamily="34" charset="0"/>
                  </a:rPr>
                  <a:t> ). Las reacciones nucleares suelen requerir la adición de energía para que la reacción sea posible. Sin embargo, a diferencia de otras reacciones nucleares, la captura de neutrones es posible a energías cinéticas muy bajas del neutrón. También se puede calcular la energía liberada ∆𝐸 en una fusión nuclear como la captura de neutrones:</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xmlns:a="http://schemas.openxmlformats.org/drawingml/2006/main" lang="de-DE" sz="900" b="0" i="0" smtClean="0">
                          <a:latin typeface="Cambria Math" panose="02040503050406030204" pitchFamily="18" charset="0"/>
                          <a:ea typeface="Cambria Math" panose="02040503050406030204" pitchFamily="18" charset="0"/>
                        </a:rPr>
                        <m:t>Rest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Parent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Nuclide</m:t>
                      </m:r>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Neutron</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Rest</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Daughter</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Nuclide</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b="0" i="0" smtClean="0">
                          <a:latin typeface="Cambria Math" panose="02040503050406030204" pitchFamily="18" charset="0"/>
                          <a:ea typeface="Cambria Math" panose="02040503050406030204" pitchFamily="18" charset="0"/>
                        </a:rPr>
                        <m:t>released</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pPr>
                <a:r>
                  <a:rPr lang="de-DE" sz="900" dirty="0" err="1">
                    <a:latin typeface="Open Sans" panose="020B0606030504020204" pitchFamily="34" charset="0"/>
                    <a:ea typeface="Open Sans" panose="020B0606030504020204" pitchFamily="34" charset="0"/>
                    <a:cs typeface="Open Sans" panose="020B0606030504020204" pitchFamily="34" charset="0"/>
                  </a:rPr>
                  <a:t>O </a:t>
                </a:r>
                <a:r>
                  <a:rPr lang="de-DE" sz="900" dirty="0" err="1">
                    <a:latin typeface="Open Sans" panose="020B0606030504020204" pitchFamily="34" charset="0"/>
                    <a:ea typeface="Open Sans" panose="020B0606030504020204" pitchFamily="34" charset="0"/>
                    <a:cs typeface="Open Sans" panose="020B0606030504020204" pitchFamily="34" charset="0"/>
                  </a:rPr>
                  <a:t>como </a:t>
                </a:r>
                <a:r>
                  <a:rPr lang="de-DE" sz="900" dirty="0" err="1">
                    <a:latin typeface="Open Sans" panose="020B0606030504020204" pitchFamily="34" charset="0"/>
                    <a:ea typeface="Open Sans" panose="020B0606030504020204" pitchFamily="34" charset="0"/>
                    <a:cs typeface="Open Sans" panose="020B0606030504020204" pitchFamily="34" charset="0"/>
                  </a:rPr>
                  <a:t>fórmula</a:t>
                </a:r>
                <a:r>
                  <a:rPr lang="de-DE"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X</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n</m:t>
                          </m:r>
                        </m:e>
                      </m:d>
                      <m:r>
                        <a:rPr xmlns:a="http://schemas.openxmlformats.org/drawingml/2006/main" lang="de-DE" sz="900">
                          <a:latin typeface="Cambria Math" panose="02040503050406030204" pitchFamily="18" charset="0"/>
                          <a:ea typeface="Cambria Math" panose="02040503050406030204" pitchFamily="18" charset="0"/>
                        </a:rPr>
                        <m:t>=</m:t>
                      </m:r>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Y</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39690"/>
            <a:chOff x="724122" y="6674251"/>
            <a:chExt cx="2104802" cy="1439690"/>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09947"/>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La reacción global suele ser</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Ocurre </a:t>
                  </a:r>
                  <a:r>
                    <a:rPr lang="de-DE" sz="900" dirty="0">
                      <a:effectLst/>
                      <a:latin typeface="Open Sans" panose="020B0606030504020204" pitchFamily="34" charset="0"/>
                      <a:ea typeface="Open Sans" panose="020B0606030504020204" pitchFamily="34" charset="0"/>
                      <a:cs typeface="Open Sans" panose="020B0606030504020204" pitchFamily="34" charset="0"/>
                    </a:rPr>
                    <a:t>en:</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Neutrones libres</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Radiación </a:t>
                  </a:r>
                  <a:r>
                    <a:rPr lang="de-DE" sz="900" dirty="0" err="1">
                      <a:effectLst/>
                      <a:latin typeface="Open Sans" panose="020B0606030504020204" pitchFamily="34" charset="0"/>
                      <a:ea typeface="Open Sans" panose="020B0606030504020204" pitchFamily="34" charset="0"/>
                      <a:cs typeface="Open Sans" panose="020B0606030504020204" pitchFamily="34" charset="0"/>
                    </a:rPr>
                    <a:t>liberada</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b="1" dirty="0">
                      <a:effectLst/>
                      <a:latin typeface="Open Sans" panose="020B0606030504020204" pitchFamily="34" charset="0"/>
                      <a:ea typeface="Open Sans" panose="020B0606030504020204" pitchFamily="34" charset="0"/>
                      <a:cs typeface="Open Sans" panose="020B0606030504020204" pitchFamily="34" charset="0"/>
                    </a:rPr>
                    <a:t>Fotones</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09947"/>
                </a:xfrm>
                <a:prstGeom prst="rect">
                  <a:avLst/>
                </a:prstGeom>
                <a:blipFill>
                  <a:blip r:embed="rId4"/>
                  <a:stretch>
                    <a:fillRect b="-1508"/>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En </a:t>
              </a:r>
              <a:r>
                <a:rPr lang="de-DE" sz="1000" b="1" dirty="0" err="1">
                  <a:latin typeface="Open Sans" panose="020B0606030504020204" pitchFamily="34" charset="0"/>
                  <a:ea typeface="Open Sans" panose="020B0606030504020204" pitchFamily="34" charset="0"/>
                  <a:cs typeface="Open Sans" panose="020B0606030504020204" pitchFamily="34" charset="0"/>
                </a:rPr>
                <a:t>pocas palabras</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del Grupo Hogar</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Qué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explicar</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Elija cualquier nucleido estable y escriba la ecuación de reacción para la captura de neutrones. Utilizando la ecuación, resume brevemente la captura de neutrones y sus propiedades.</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Explica cómo calcular la energía liberada en una reacción de fusión.</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Lo que hay que averiguar</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¿Por qué puede producirse la captura de neutrones a energías cinéticas especialmente bajas? Pregunta al grupo 3 y averigua cuál es el "Problema" en la fusión nuclear y qué es la barrera de Coulomb.</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6500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615553"/>
          </a:xfrm>
          <a:prstGeom prst="rect">
            <a:avLst/>
          </a:prstGeom>
          <a:noFill/>
        </p:spPr>
        <p:txBody>
          <a:bodyPr wrap="square" rtlCol="0">
            <a:spAutoFit/>
          </a:bodyPr>
          <a:lstStyle/>
          <a:p>
            <a:pPr marL="38100" lvl="1"/>
            <a:r>
              <a:rPr lang="en-GB" sz="850" dirty="0">
                <a:latin typeface="Open Sans" panose="020B0606030504020204" pitchFamily="34" charset="0"/>
                <a:ea typeface="Open Sans" panose="020B0606030504020204" pitchFamily="34" charset="0"/>
                <a:cs typeface="Open Sans" panose="020B0606030504020204" pitchFamily="34" charset="0"/>
              </a:rPr>
              <a:t>Una parte importante de los residuos nucleares de los reactores nucleares se produce por la captura de neutrones en los reactores nucleares. En este proceso, el combustible nuclear original (normalmente Uranio) reacciona con neutrones libres para producir isótopos radiactivos con números másicos aún mayores. Un ejemplo de ello es la captura de neutrones con </a:t>
            </a:r>
            <a:r>
              <a:rPr lang="en-GB" sz="850" b="1" dirty="0">
                <a:latin typeface="Open Sans" panose="020B0606030504020204" pitchFamily="34" charset="0"/>
                <a:ea typeface="Open Sans" panose="020B0606030504020204" pitchFamily="34" charset="0"/>
                <a:cs typeface="Open Sans" panose="020B0606030504020204" pitchFamily="34" charset="0"/>
              </a:rPr>
              <a:t>U-238 </a:t>
            </a:r>
            <a:r>
              <a:rPr lang="en-GB" sz="850" dirty="0">
                <a:latin typeface="Open Sans" panose="020B0606030504020204" pitchFamily="34" charset="0"/>
                <a:ea typeface="Open Sans" panose="020B0606030504020204" pitchFamily="34" charset="0"/>
                <a:cs typeface="Open Sans" panose="020B0606030504020204" pitchFamily="34" charset="0"/>
              </a:rPr>
              <a:t>(isótopo del Uranio, que incluso se da de forma natural en pequeñas cantidades).</a:t>
            </a: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11"/>
              </a:rPr>
              <a:t>Creative Commons </a:t>
            </a:r>
            <a:r>
              <a:rPr lang="en-GB" sz="600" dirty="0" err="1">
                <a:solidFill>
                  <a:schemeClr val="bg1"/>
                </a:solidFill>
                <a:hlinkClick r:id="rId11"/>
              </a:rPr>
              <a:t>Reconocimiento-CompartirIgual </a:t>
            </a:r>
            <a:r>
              <a:rPr lang="en-GB" sz="600" dirty="0">
                <a:solidFill>
                  <a:schemeClr val="bg1"/>
                </a:solidFill>
                <a:hlinkClick r:id="rId11"/>
              </a:rPr>
              <a:t>4.0 Internacional (CC-BY-SA 4.0</a:t>
            </a:r>
            <a:r>
              <a:rPr lang="en-GB" sz="600" dirty="0">
                <a:solidFill>
                  <a:schemeClr val="bg1"/>
                </a:solidFill>
              </a:rPr>
              <a:t>)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014496"/>
      </p:ext>
    </p:extLst>
  </p:cSld>
  <p:clrMapOvr>
    <a:masterClrMapping/>
  </p:clrMapOvr>
</p:sld>
</file>

<file path=ppt/slides/slide5.xml><?xml version="1.0" encoding="utf-8"?>
<p:sld xmlns:a16="http://schemas.microsoft.com/office/drawing/2014/main" xmlns:mc="http://schemas.openxmlformats.org/markup-compatibility/2006" xmlns:a14="http://schemas.microsoft.com/office/drawing/2010/main" xmlns:c="http://schemas.openxmlformats.org/drawingml/2006/chart"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Análisis de datos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de la</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Reacción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25511" y="1719131"/>
            <a:ext cx="5231040" cy="34338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1531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1 | La energía </a:t>
            </a:r>
            <a:r>
              <a:rPr lang="de-DE" sz="1100" b="1" dirty="0" err="1">
                <a:latin typeface="Open Sans" panose="020B0606030504020204" pitchFamily="34" charset="0"/>
                <a:ea typeface="Open Sans" panose="020B0606030504020204" pitchFamily="34" charset="0"/>
                <a:cs typeface="Open Sans" panose="020B0606030504020204" pitchFamily="34" charset="0"/>
              </a:rPr>
              <a:t>de </a:t>
            </a:r>
            <a:r>
              <a:rPr lang="de-DE" sz="1100" b="1" dirty="0">
                <a:latin typeface="Open Sans" panose="020B0606030504020204" pitchFamily="34" charset="0"/>
                <a:ea typeface="Open Sans" panose="020B0606030504020204" pitchFamily="34" charset="0"/>
                <a:cs typeface="Open Sans" panose="020B0606030504020204" pitchFamily="34" charset="0"/>
              </a:rPr>
              <a:t>un fotón</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484748"/>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Un </a:t>
                </a:r>
                <a:r>
                  <a:rPr lang="en-GB" sz="850" dirty="0">
                    <a:latin typeface="Open Sans" panose="020B0606030504020204" pitchFamily="34" charset="0"/>
                    <a:ea typeface="Open Sans" panose="020B0606030504020204" pitchFamily="34" charset="0"/>
                    <a:cs typeface="Open Sans" panose="020B0606030504020204" pitchFamily="34" charset="0"/>
                  </a:rPr>
                  <a:t>nucleido </a:t>
                </a:r>
                <a:r>
                  <a:rPr lang="en-GB" sz="850" b="1" dirty="0">
                    <a:latin typeface="Open Sans" panose="020B0606030504020204" pitchFamily="34" charset="0"/>
                    <a:ea typeface="Open Sans" panose="020B0606030504020204" pitchFamily="34" charset="0"/>
                    <a:cs typeface="Open Sans" panose="020B0606030504020204" pitchFamily="34" charset="0"/>
                  </a:rPr>
                  <a:t>N-14 </a:t>
                </a:r>
                <a:r>
                  <a:rPr lang="en-GB" sz="850" dirty="0">
                    <a:latin typeface="Open Sans" panose="020B0606030504020204" pitchFamily="34" charset="0"/>
                    <a:ea typeface="Open Sans" panose="020B0606030504020204" pitchFamily="34" charset="0"/>
                    <a:cs typeface="Open Sans" panose="020B0606030504020204" pitchFamily="34" charset="0"/>
                  </a:rPr>
                  <a:t>en reposo </a:t>
                </a:r>
                <a:r>
                  <a:rPr lang="en-GB" sz="850" dirty="0">
                    <a:latin typeface="Open Sans" panose="020B0606030504020204" pitchFamily="34" charset="0"/>
                    <a:ea typeface="Open Sans" panose="020B0606030504020204" pitchFamily="34" charset="0"/>
                    <a:cs typeface="Open Sans" panose="020B0606030504020204" pitchFamily="34" charset="0"/>
                  </a:rPr>
                  <a:t>reacciona con un nucleido </a:t>
                </a:r>
                <a:r>
                  <a:rPr lang="en-GB" sz="850" b="1" dirty="0">
                    <a:latin typeface="Open Sans" panose="020B0606030504020204" pitchFamily="34" charset="0"/>
                    <a:ea typeface="Open Sans" panose="020B0606030504020204" pitchFamily="34" charset="0"/>
                    <a:cs typeface="Open Sans" panose="020B0606030504020204" pitchFamily="34" charset="0"/>
                  </a:rPr>
                  <a:t>He-4 </a:t>
                </a:r>
                <a:r>
                  <a:rPr lang="en-GB" sz="850" dirty="0">
                    <a:latin typeface="Open Sans" panose="020B0606030504020204" pitchFamily="34" charset="0"/>
                    <a:ea typeface="Open Sans" panose="020B0606030504020204" pitchFamily="34" charset="0"/>
                    <a:cs typeface="Open Sans" panose="020B0606030504020204" pitchFamily="34" charset="0"/>
                  </a:rPr>
                  <a:t>con una energía cinética de</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Se inicia la fusión nuclear, produciendo un solo nucleido hijo. Anote la ecuación de reacción y determine los productos de reacción.</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484748"/>
              </a:xfrm>
              <a:prstGeom prst="rect">
                <a:avLst/>
              </a:prstGeom>
              <a:blipFill>
                <a:blip r:embed="rId2"/>
                <a:stretch>
                  <a:fillRect t="-1266" b="-5063"/>
                </a:stretch>
              </a:blipFill>
            </p:spPr>
            <p:txBody>
              <a:bodyPr/>
              <a:lstStyle/>
              <a:p>
                <a:r>
                  <a:rPr lang="en-US">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25510" y="2847995"/>
            <a:ext cx="5221285" cy="85598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1" y="2078278"/>
            <a:ext cx="5538239" cy="492443"/>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Durante la reacción, se libera un cuanto gamma (fotón) con una energía cinética. Calcule la energía cinética del fotón utilizando la conservación de la energía y las energías de reposo de los reactantes implicados (véase el mapa de nucleidos). Para la energía de reposo </a:t>
            </a:r>
            <a:r>
              <a:rPr lang="de-DE" sz="900" dirty="0">
                <a:latin typeface="Source Sans Pro" panose="020B0503030403020204" pitchFamily="34" charset="0"/>
                <a:ea typeface="Source Sans Pro" panose="020B0503030403020204" pitchFamily="34" charset="0"/>
              </a:rPr>
              <a:t>se</a:t>
            </a:r>
            <a:r>
              <a:rPr lang="en-GB" sz="850" dirty="0">
                <a:latin typeface="Open Sans" panose="020B0606030504020204" pitchFamily="34" charset="0"/>
                <a:ea typeface="Open Sans" panose="020B0606030504020204" pitchFamily="34" charset="0"/>
                <a:cs typeface="Open Sans" panose="020B0606030504020204" pitchFamily="34" charset="0"/>
              </a:rPr>
              <a:t> aplica</a:t>
            </a:r>
            <a:endParaRPr lang="de-DE" sz="900" i="1" dirty="0">
              <a:latin typeface="Source Sans Pro" panose="020B0503030403020204" pitchFamily="34" charset="0"/>
              <a:ea typeface="Source Sans Pro" panose="020B0503030403020204" pitchFamily="34" charset="0"/>
            </a:endParaRPr>
          </a:p>
        </p:txBody>
      </p:sp>
      <p:sp>
        <p:nvSpPr>
          <p:cNvPr id="22" name="Rechteck: abgerundete Ecken 21">
            <a:extLst>
              <a:ext uri="{FF2B5EF4-FFF2-40B4-BE49-F238E27FC236}">
                <a16:creationId xmlns:a16="http://schemas.microsoft.com/office/drawing/2014/main" id="{DB8A9231-4935-4EBC-9AC4-41383BEF0BE2}"/>
              </a:ext>
            </a:extLst>
          </p:cNvPr>
          <p:cNvSpPr/>
          <p:nvPr/>
        </p:nvSpPr>
        <p:spPr>
          <a:xfrm>
            <a:off x="925512" y="4100973"/>
            <a:ext cx="5221284" cy="52244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743030"/>
            <a:ext cx="5538239" cy="353943"/>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¿Qué suposiciones has tenido que hacer para calcular la energía del fotón en 1b? ¿Es la energía calculada la única energía cinética posible que puede tener el fotón? </a:t>
            </a: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709190"/>
            <a:ext cx="5409751" cy="261610"/>
          </a:xfrm>
          <a:prstGeom prst="rect">
            <a:avLst/>
          </a:prstGeom>
          <a:noFill/>
        </p:spPr>
        <p:txBody>
          <a:bodyPr wrap="square" rtlCol="0">
            <a:spAutoFit/>
          </a:bodyPr>
          <a:lstStyle/>
          <a:p>
            <a:pPr algn="just"/>
            <a:r>
              <a:rPr lang="de-DE" sz="1100" b="1" dirty="0">
                <a:latin typeface="Open Sans" panose="020B0606030504020204" pitchFamily="34" charset="0"/>
                <a:ea typeface="Open Sans" panose="020B0606030504020204" pitchFamily="34" charset="0"/>
                <a:cs typeface="Open Sans" panose="020B0606030504020204" pitchFamily="34" charset="0"/>
              </a:rPr>
              <a:t>Tarea 2 | Niveles de energía</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2" y="4925701"/>
            <a:ext cx="5528487" cy="484748"/>
          </a:xfrm>
          <a:prstGeom prst="rect">
            <a:avLst/>
          </a:prstGeom>
          <a:noFill/>
        </p:spPr>
        <p:txBody>
          <a:bodyPr wrap="square" rtlCol="0">
            <a:spAutoFit/>
          </a:bodyPr>
          <a:lstStyle/>
          <a:p>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La figura 1 muestra los 4 niveles de energía posibles de un núcleo atómico. Durante la transición de los estados excitados al estado fundamental, se liberan fotones cuya energía es medida por un detector. El experimento se repite varias veces y se registra un espectro de energía (véase la Fig. 2, grande en la pizarra).</a:t>
            </a:r>
          </a:p>
        </p:txBody>
      </p:sp>
      <p:grpSp>
        <p:nvGrpSpPr>
          <p:cNvPr id="12" name="Gruppieren 11">
            <a:extLst>
              <a:ext uri="{FF2B5EF4-FFF2-40B4-BE49-F238E27FC236}">
                <a16:creationId xmlns:a16="http://schemas.microsoft.com/office/drawing/2014/main" id="{120A216A-C18B-C002-BFB0-047C1ED758C1}"/>
              </a:ext>
            </a:extLst>
          </p:cNvPr>
          <p:cNvGrpSpPr/>
          <p:nvPr/>
        </p:nvGrpSpPr>
        <p:grpSpPr>
          <a:xfrm>
            <a:off x="618311" y="7636630"/>
            <a:ext cx="5528487" cy="1733610"/>
            <a:chOff x="618311" y="5472550"/>
            <a:chExt cx="5528487" cy="1733610"/>
          </a:xfrm>
        </p:grpSpPr>
        <p:sp>
          <p:nvSpPr>
            <p:cNvPr id="37" name="Textfeld 36">
              <a:extLst>
                <a:ext uri="{FF2B5EF4-FFF2-40B4-BE49-F238E27FC236}">
                  <a16:creationId xmlns:a16="http://schemas.microsoft.com/office/drawing/2014/main" id="{E397BDB8-0F9F-4CBF-8EA5-954FED3147B5}"/>
                </a:ext>
              </a:extLst>
            </p:cNvPr>
            <p:cNvSpPr txBox="1"/>
            <p:nvPr/>
          </p:nvSpPr>
          <p:spPr>
            <a:xfrm>
              <a:off x="618312" y="5472550"/>
              <a:ext cx="5528486" cy="484748"/>
            </a:xfrm>
            <a:prstGeom prst="rect">
              <a:avLst/>
            </a:prstGeom>
            <a:noFill/>
          </p:spPr>
          <p:txBody>
            <a:bodyPr wrap="square" rtlCol="0">
              <a:spAutoFit/>
            </a:bodyPr>
            <a:lstStyle/>
            <a:p>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Algunas energías de fotones se miden con llamativa frecuencia (los llamados </a:t>
              </a:r>
              <a:r>
                <a:rPr lang="en-GB" sz="850" b="1" dirty="0">
                  <a:latin typeface="Open Sans" panose="020B0606030504020204" pitchFamily="34" charset="0"/>
                  <a:ea typeface="Open Sans" panose="020B0606030504020204" pitchFamily="34" charset="0"/>
                  <a:cs typeface="Open Sans" panose="020B0606030504020204" pitchFamily="34" charset="0"/>
                </a:rPr>
                <a:t>picos</a:t>
              </a:r>
              <a:r>
                <a:rPr lang="en-GB" sz="850" dirty="0">
                  <a:latin typeface="Open Sans" panose="020B0606030504020204" pitchFamily="34" charset="0"/>
                  <a:ea typeface="Open Sans" panose="020B0606030504020204" pitchFamily="34" charset="0"/>
                  <a:cs typeface="Open Sans" panose="020B0606030504020204" pitchFamily="34" charset="0"/>
                </a:rPr>
                <a:t>). ¿Cómo se relacionan las energías de los picos con el diagrama de niveles de energía de la Figura 1? Explícalo. Formule la relación con ayuda de ecuaciones.</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25511" y="5966093"/>
              <a:ext cx="5221287" cy="54890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1" y="6566055"/>
              <a:ext cx="5528485" cy="223138"/>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Vuelva a la pregunta 1c. ¿Sigues estando de acuerdo con tu conjetura? Corrige tu conjetura si es necesario.</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25512" y="6799606"/>
              <a:ext cx="5221284" cy="406554"/>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4318000" y="2417223"/>
                <a:ext cx="1881534" cy="438582"/>
              </a:xfrm>
              <a:prstGeom prst="rect">
                <a:avLst/>
              </a:prstGeom>
              <a:noFill/>
            </p:spPr>
            <p:txBody>
              <a:bodyPr wrap="square" anchor="ctr">
                <a:spAutoFit/>
              </a:bodyPr>
              <a:lstStyle/>
              <a:p xmlns:mc="http://schemas.openxmlformats.org/markup-compatibility/2006" xmlns:a14="http://schemas.microsoft.com/office/drawing/2010/main">
                <a:pPr algn="just"/>
                <a14:m xmlns:a14="http://schemas.microsoft.com/office/drawing/2010/main"/>
                <a:r>
                  <a:rPr lang="en-GB" sz="750" i="1" dirty="0">
                    <a:latin typeface="Source Sans Pro" panose="020B0503030403020204" pitchFamily="34" charset="0"/>
                    <a:ea typeface="Source Sans Pro" panose="020B0503030403020204" pitchFamily="34" charset="0"/>
                  </a:rPr>
                  <a:t> se indica en la tabla de nucleidos. </a:t>
                </a:r>
                <a:r>
                  <a:rPr lang="en-US" sz="750" i="1" dirty="0">
                    <a:latin typeface="Source Sans Pro" panose="020B0503030403020204" pitchFamily="34" charset="0"/>
                    <a:ea typeface="Source Sans Pro" panose="020B0503030403020204" pitchFamily="34" charset="0"/>
                  </a:rPr>
                  <a:t>Presta atención a la unidad indicada allí y redondea M (en u) al menos al tercer decimal.</a:t>
                </a:r>
                <a:endParaRPr lang="en-GB" sz="750" dirty="0"/>
              </a:p>
            </p:txBody>
          </p:sp>
        </mc:Choice>
        <mc:Fallback>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4318000" y="2417223"/>
                <a:ext cx="1881534" cy="438582"/>
              </a:xfrm>
              <a:prstGeom prst="rect">
                <a:avLst/>
              </a:prstGeom>
              <a:blipFill>
                <a:blip r:embed="rId3"/>
                <a:stretch>
                  <a:fillRect b="-2817"/>
                </a:stretch>
              </a:blipFill>
            </p:spPr>
            <p:txBody>
              <a:bodyPr/>
              <a:lstStyle/>
              <a:p>
                <a:r>
                  <a:rPr lang="en-US">
                    <a:noFill/>
                  </a:rPr>
                  <a:t> </a:t>
                </a:r>
              </a:p>
            </p:txBody>
          </p:sp>
        </mc:Fallback>
      </mc:AlternateContent>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Reconocimiento-CompartirIgual </a:t>
            </a:r>
            <a:r>
              <a:rPr lang="en-GB" sz="600" dirty="0">
                <a:solidFill>
                  <a:schemeClr val="bg1"/>
                </a:solidFill>
                <a:hlinkClick r:id="rId5"/>
              </a:rPr>
              <a:t>4.0 Internacional (CC-BY-SA 4.0</a:t>
            </a:r>
            <a:r>
              <a:rPr lang="en-GB" sz="600" dirty="0">
                <a:solidFill>
                  <a:schemeClr val="bg1"/>
                </a:solidFill>
              </a:rPr>
              <a:t>)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A0ADF935-17D9-5237-F512-1797C32D3095}"/>
              </a:ext>
            </a:extLst>
          </p:cNvPr>
          <p:cNvSpPr txBox="1"/>
          <p:nvPr/>
        </p:nvSpPr>
        <p:spPr>
          <a:xfrm>
            <a:off x="4062184" y="2417311"/>
            <a:ext cx="352663" cy="439200"/>
          </a:xfrm>
          <a:prstGeom prst="rect">
            <a:avLst/>
          </a:prstGeom>
          <a:noFill/>
        </p:spPr>
        <p:txBody>
          <a:bodyPr wrap="square" lIns="0" rIns="0" anchor="ctr">
            <a:noAutofit/>
          </a:bodyPr>
          <a:lstStyle/>
          <a:p>
            <a:r>
              <a:rPr lang="en-GB" sz="750" b="1" i="1" dirty="0">
                <a:latin typeface="Source Sans Pro" panose="020B0503030403020204" pitchFamily="34" charset="0"/>
                <a:ea typeface="Source Sans Pro" panose="020B0503030403020204" pitchFamily="34" charset="0"/>
              </a:rPr>
              <a:t>Aviso:</a:t>
            </a:r>
            <a:endParaRPr lang="en-GB" sz="750" dirty="0"/>
          </a:p>
        </p:txBody>
      </p:sp>
      <p:sp>
        <p:nvSpPr>
          <p:cNvPr id="29" name="Titel 2">
            <a:extLst>
              <a:ext uri="{FF2B5EF4-FFF2-40B4-BE49-F238E27FC236}">
                <a16:creationId xmlns:a16="http://schemas.microsoft.com/office/drawing/2014/main" id="{74A338F4-D249-16A5-755E-56BB49E43646}"/>
              </a:ext>
            </a:extLst>
          </p:cNvPr>
          <p:cNvSpPr>
            <a:spLocks noGrp="1"/>
          </p:cNvSpPr>
          <p:nvPr>
            <p:ph type="title"/>
          </p:nvPr>
        </p:nvSpPr>
        <p:spPr>
          <a:xfrm>
            <a:off x="618312" y="573101"/>
            <a:ext cx="5768201" cy="352928"/>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01 Cómo atrapar un fotón</a:t>
            </a:r>
          </a:p>
        </p:txBody>
      </p:sp>
      <p:graphicFrame>
        <p:nvGraphicFramePr>
          <p:cNvPr id="24" name="Diagramm 23">
            <a:extLst>
              <a:ext uri="{FF2B5EF4-FFF2-40B4-BE49-F238E27FC236}">
                <a16:creationId xmlns:a16="http://schemas.microsoft.com/office/drawing/2014/main" id="{CB6CE820-57A7-42C0-954E-ABDB7121ACB5}"/>
              </a:ext>
            </a:extLst>
          </p:cNvPr>
          <p:cNvGraphicFramePr>
            <a:graphicFrameLocks/>
          </p:cNvGraphicFramePr>
          <p:nvPr/>
        </p:nvGraphicFramePr>
        <p:xfrm>
          <a:off x="3457663" y="5334854"/>
          <a:ext cx="2847887" cy="2143820"/>
        </p:xfrm>
        <a:graphic>
          <a:graphicData uri="http://schemas.openxmlformats.org/drawingml/2006/chart">
            <c:chart xmlns:c="http://schemas.openxmlformats.org/drawingml/2006/chart" xmlns:r="http://schemas.openxmlformats.org/officeDocument/2006/relationships" r:id="rId7"/>
          </a:graphicData>
        </a:graphic>
      </p:graphicFrame>
      <p:sp>
        <p:nvSpPr>
          <p:cNvPr id="30" name="Textfeld 29">
            <a:extLst>
              <a:ext uri="{FF2B5EF4-FFF2-40B4-BE49-F238E27FC236}">
                <a16:creationId xmlns:a16="http://schemas.microsoft.com/office/drawing/2014/main" id="{7DA135B0-5B05-94A5-4C43-909AE7852A5D}"/>
              </a:ext>
            </a:extLst>
          </p:cNvPr>
          <p:cNvSpPr txBox="1"/>
          <p:nvPr/>
        </p:nvSpPr>
        <p:spPr>
          <a:xfrm>
            <a:off x="4943478" y="5553983"/>
            <a:ext cx="1362071"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Fig.2: </a:t>
            </a:r>
            <a:r>
              <a:rPr lang="de-DE" sz="800" i="1" dirty="0" err="1">
                <a:latin typeface="Open Sans" panose="020B0606030504020204" pitchFamily="34" charset="0"/>
                <a:ea typeface="Open Sans" panose="020B0606030504020204" pitchFamily="34" charset="0"/>
                <a:cs typeface="Open Sans" panose="020B0606030504020204" pitchFamily="34" charset="0"/>
              </a:rPr>
              <a:t>Espectro </a:t>
            </a:r>
            <a:r>
              <a:rPr lang="de-DE" sz="800" i="1" dirty="0">
                <a:latin typeface="Open Sans" panose="020B0606030504020204" pitchFamily="34" charset="0"/>
                <a:ea typeface="Open Sans" panose="020B0606030504020204" pitchFamily="34" charset="0"/>
                <a:cs typeface="Open Sans" panose="020B0606030504020204" pitchFamily="34" charset="0"/>
              </a:rPr>
              <a:t>gamma</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feld 30">
            <a:extLst>
              <a:ext uri="{FF2B5EF4-FFF2-40B4-BE49-F238E27FC236}">
                <a16:creationId xmlns:a16="http://schemas.microsoft.com/office/drawing/2014/main" id="{C4BAB2AD-1B67-4A4F-C019-FC8E83378376}"/>
              </a:ext>
            </a:extLst>
          </p:cNvPr>
          <p:cNvSpPr txBox="1"/>
          <p:nvPr/>
        </p:nvSpPr>
        <p:spPr>
          <a:xfrm>
            <a:off x="3592126" y="7431923"/>
            <a:ext cx="2565399"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Energía en keV</a:t>
            </a:r>
          </a:p>
        </p:txBody>
      </p:sp>
      <p:sp>
        <p:nvSpPr>
          <p:cNvPr id="32" name="Textfeld 31">
            <a:extLst>
              <a:ext uri="{FF2B5EF4-FFF2-40B4-BE49-F238E27FC236}">
                <a16:creationId xmlns:a16="http://schemas.microsoft.com/office/drawing/2014/main" id="{32912E59-B578-2728-EE68-DB73D9A34AA5}"/>
              </a:ext>
            </a:extLst>
          </p:cNvPr>
          <p:cNvSpPr txBox="1"/>
          <p:nvPr/>
        </p:nvSpPr>
        <p:spPr>
          <a:xfrm rot="16200000">
            <a:off x="2440423" y="6514152"/>
            <a:ext cx="2010196"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Recuento de eventos</a:t>
            </a:r>
          </a:p>
        </p:txBody>
      </p:sp>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8">
            <a:extLst>
              <a:ext uri="{28A0092B-C50C-407E-A947-70E740481C1C}">
                <a14:useLocalDpi xmlns:a14="http://schemas.microsoft.com/office/drawing/2010/main" val="0"/>
              </a:ext>
            </a:extLst>
          </a:blip>
          <a:srcRect t="4040" b="4040"/>
          <a:stretch/>
        </p:blipFill>
        <p:spPr>
          <a:xfrm>
            <a:off x="642309" y="5557065"/>
            <a:ext cx="2535231"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703314" y="7338312"/>
            <a:ext cx="2748533"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Fig.1: </a:t>
            </a:r>
            <a:r>
              <a:rPr lang="de-DE" sz="800" i="1" dirty="0" err="1">
                <a:latin typeface="Open Sans" panose="020B0606030504020204" pitchFamily="34" charset="0"/>
                <a:ea typeface="Open Sans" panose="020B0606030504020204" pitchFamily="34" charset="0"/>
                <a:cs typeface="Open Sans" panose="020B0606030504020204" pitchFamily="34" charset="0"/>
              </a:rPr>
              <a:t>Diagrama de </a:t>
            </a:r>
            <a:r>
              <a:rPr lang="de-DE" sz="800" i="1" dirty="0">
                <a:latin typeface="Open Sans" panose="020B0606030504020204" pitchFamily="34" charset="0"/>
                <a:ea typeface="Open Sans" panose="020B0606030504020204" pitchFamily="34" charset="0"/>
                <a:cs typeface="Open Sans" panose="020B0606030504020204" pitchFamily="34" charset="0"/>
              </a:rPr>
              <a:t>términos</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feld 4">
            <a:extLst>
              <a:ext uri="{FF2B5EF4-FFF2-40B4-BE49-F238E27FC236}">
                <a16:creationId xmlns:a16="http://schemas.microsoft.com/office/drawing/2014/main" id="{8A02EC95-DA77-868B-EFF3-7A81D15AA781}"/>
              </a:ext>
            </a:extLst>
          </p:cNvPr>
          <p:cNvSpPr txBox="1"/>
          <p:nvPr/>
        </p:nvSpPr>
        <p:spPr>
          <a:xfrm>
            <a:off x="772167" y="5509283"/>
            <a:ext cx="1333500" cy="261610"/>
          </a:xfrm>
          <a:prstGeom prst="rect">
            <a:avLst/>
          </a:prstGeom>
          <a:solidFill>
            <a:schemeClr val="bg1"/>
          </a:solidFill>
        </p:spPr>
        <p:txBody>
          <a:bodyPr wrap="square" rtlCol="0">
            <a:spAutoFit/>
          </a:bodyPr>
          <a:lstStyle/>
          <a:p>
            <a:r>
              <a:rPr lang="de-DE" sz="1050" dirty="0">
                <a:latin typeface="Open Sans" panose="020B0606030504020204" pitchFamily="34" charset="0"/>
                <a:ea typeface="Open Sans" panose="020B0606030504020204" pitchFamily="34" charset="0"/>
                <a:cs typeface="Open Sans" panose="020B0606030504020204" pitchFamily="34" charset="0"/>
              </a:rPr>
              <a:t>Energía en keV</a:t>
            </a:r>
            <a:endParaRPr lang="en-GB" sz="105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A62B7064-7AA6-8FBD-B789-4A3E9BDDF1AC}"/>
              </a:ext>
            </a:extLst>
          </p:cNvPr>
          <p:cNvSpPr txBox="1"/>
          <p:nvPr/>
        </p:nvSpPr>
        <p:spPr>
          <a:xfrm>
            <a:off x="2058677" y="7128065"/>
            <a:ext cx="1102041" cy="138499"/>
          </a:xfrm>
          <a:prstGeom prst="rect">
            <a:avLst/>
          </a:prstGeom>
          <a:solidFill>
            <a:schemeClr val="bg1"/>
          </a:solidFill>
        </p:spPr>
        <p:txBody>
          <a:bodyPr wrap="square" lIns="0" tIns="0" rIns="0" bIns="0" rtlCol="0">
            <a:spAutoFit/>
          </a:bodyPr>
          <a:lstStyle/>
          <a:p>
            <a:pPr algn="r"/>
            <a:r>
              <a:rPr lang="de-DE" sz="900" i="1" dirty="0">
                <a:latin typeface="Open Sans" panose="020B0606030504020204" pitchFamily="34" charset="0"/>
                <a:ea typeface="Open Sans" panose="020B0606030504020204" pitchFamily="34" charset="0"/>
                <a:cs typeface="Open Sans" panose="020B0606030504020204" pitchFamily="34" charset="0"/>
              </a:rPr>
              <a:t>Estado del suelo</a:t>
            </a:r>
            <a:endParaRPr lang="en-GB" sz="900" i="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1CB90E92-553E-EC8F-D67E-BB95E9C22D43}"/>
                  </a:ext>
                </a:extLst>
              </p:cNvPr>
              <p:cNvSpPr txBox="1"/>
              <p:nvPr/>
            </p:nvSpPr>
            <p:spPr>
              <a:xfrm>
                <a:off x="925510" y="2540870"/>
                <a:ext cx="3117853" cy="230832"/>
              </a:xfrm>
              <a:prstGeom prst="rect">
                <a:avLst/>
              </a:prstGeom>
              <a:noFill/>
            </p:spPr>
            <p:txBody>
              <a:bodyPr wrap="square">
                <a:spAutoFit/>
              </a:bodyPr>
              <a:lstStyle/>
              <a:p xmlns:mc="http://schemas.openxmlformats.org/markup-compatibility/2006" xmlns:a14="http://schemas.microsoft.com/office/drawing/2010/main">
                <a:pPr algn="ctr"/>
                <a14:m xmlns:a14="http://schemas.microsoft.com/office/drawing/2010/main"/>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M ...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Masa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atómica </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en u</a:t>
                </a:r>
                <a:endParaRPr lang="en-US" dirty="0"/>
              </a:p>
            </p:txBody>
          </p:sp>
        </mc:Choice>
        <mc:Fallback>
          <p:sp>
            <p:nvSpPr>
              <p:cNvPr id="18" name="Textfeld 17">
                <a:extLst>
                  <a:ext uri="{FF2B5EF4-FFF2-40B4-BE49-F238E27FC236}">
                    <a16:creationId xmlns:a16="http://schemas.microsoft.com/office/drawing/2014/main" id="{1CB90E92-553E-EC8F-D67E-BB95E9C22D43}"/>
                  </a:ext>
                </a:extLst>
              </p:cNvPr>
              <p:cNvSpPr txBox="1">
                <a:spLocks noRot="1" noChangeAspect="1" noMove="1" noResize="1" noEditPoints="1" noAdjustHandles="1" noChangeArrowheads="1" noChangeShapeType="1" noTextEdit="1"/>
              </p:cNvSpPr>
              <p:nvPr/>
            </p:nvSpPr>
            <p:spPr>
              <a:xfrm>
                <a:off x="925510" y="2540870"/>
                <a:ext cx="3117853" cy="230832"/>
              </a:xfrm>
              <a:prstGeom prst="rect">
                <a:avLst/>
              </a:prstGeom>
              <a:blipFill>
                <a:blip r:embed="rId10"/>
                <a:stretch>
                  <a:fillRect b="-10526"/>
                </a:stretch>
              </a:blipFill>
            </p:spPr>
            <p:txBody>
              <a:bodyPr/>
              <a:lstStyle/>
              <a:p>
                <a:r>
                  <a:rPr lang="en-US">
                    <a:noFill/>
                  </a:rPr>
                  <a:t> </a:t>
                </a:r>
              </a:p>
            </p:txBody>
          </p:sp>
        </mc:Fallback>
      </mc:AlternateContent>
    </p:spTree>
    <p:extLst>
      <p:ext uri="{BB962C8B-B14F-4D97-AF65-F5344CB8AC3E}">
        <p14:creationId xmlns:p14="http://schemas.microsoft.com/office/powerpoint/2010/main" val="3531888234"/>
      </p:ext>
    </p:extLst>
  </p:cSld>
  <p:clrMapOvr>
    <a:masterClrMapping/>
  </p:clrMapOvr>
</p:sld>
</file>

<file path=ppt/slides/slide6.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3 | </a:t>
            </a:r>
            <a:r>
              <a:rPr lang="de-DE" sz="1100" b="1" dirty="0" err="1">
                <a:latin typeface="Open Sans" panose="020B0606030504020204" pitchFamily="34" charset="0"/>
                <a:ea typeface="Open Sans" panose="020B0606030504020204" pitchFamily="34" charset="0"/>
                <a:cs typeface="Open Sans" panose="020B0606030504020204" pitchFamily="34" charset="0"/>
              </a:rPr>
              <a:t>Analizar </a:t>
            </a:r>
            <a:r>
              <a:rPr lang="de-DE" sz="1100" b="1" dirty="0" err="1">
                <a:latin typeface="Open Sans" panose="020B0606030504020204" pitchFamily="34" charset="0"/>
                <a:ea typeface="Open Sans" panose="020B0606030504020204" pitchFamily="34" charset="0"/>
                <a:cs typeface="Open Sans" panose="020B0606030504020204" pitchFamily="34" charset="0"/>
              </a:rPr>
              <a:t>el </a:t>
            </a:r>
            <a:r>
              <a:rPr lang="de-DE" sz="1100" b="1" dirty="0" err="1">
                <a:latin typeface="Open Sans" panose="020B0606030504020204" pitchFamily="34" charset="0"/>
                <a:ea typeface="Open Sans" panose="020B0606030504020204" pitchFamily="34" charset="0"/>
                <a:cs typeface="Open Sans" panose="020B0606030504020204" pitchFamily="34" charset="0"/>
              </a:rPr>
              <a:t>espectro</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877163"/>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Abra la página en la que están disponibles las series de mediciones del experimento. Seleccione la serie de datos que se le ha asignado y establezca un intervalo razonable para el análisis de los datos utilizando el Diagrama de términos (</a:t>
                </a:r>
                <a:r>
                  <a:rPr lang="en-GB" sz="850" i="1" dirty="0">
                    <a:latin typeface="Open Sans" panose="020B0606030504020204" pitchFamily="34" charset="0"/>
                    <a:ea typeface="Open Sans" panose="020B0606030504020204" pitchFamily="34" charset="0"/>
                    <a:cs typeface="Open Sans" panose="020B0606030504020204" pitchFamily="34" charset="0"/>
                  </a:rPr>
                  <a:t>Apéndice</a:t>
                </a:r>
                <a:r>
                  <a:rPr lang="en-GB" sz="850" dirty="0">
                    <a:latin typeface="Open Sans" panose="020B0606030504020204" pitchFamily="34" charset="0"/>
                    <a:ea typeface="Open Sans" panose="020B0606030504020204" pitchFamily="34" charset="0"/>
                    <a:cs typeface="Open Sans" panose="020B0606030504020204" pitchFamily="34" charset="0"/>
                  </a:rPr>
                  <a:t>). Ahora debería ver un Espectro Gamma con varios picos. Seleccione ahora un pico y utilice la función de zoom para visualizarlo. </a:t>
                </a:r>
              </a:p>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Determine el número de </a:t>
                </a:r>
                <a:r>
                  <a:rPr lang="en-GB" sz="850" b="1" dirty="0">
                    <a:latin typeface="Open Sans" panose="020B0606030504020204" pitchFamily="34" charset="0"/>
                    <a:ea typeface="Open Sans" panose="020B0606030504020204" pitchFamily="34" charset="0"/>
                    <a:cs typeface="Open Sans" panose="020B0606030504020204" pitchFamily="34" charset="0"/>
                  </a:rPr>
                  <a:t>eventos medidos </a:t>
                </a:r>
                <a:r>
                  <a:rPr lang="en-GB" sz="850" dirty="0">
                    <a:latin typeface="Open Sans" panose="020B0606030504020204" pitchFamily="34" charset="0"/>
                    <a:ea typeface="Open Sans" panose="020B0606030504020204" pitchFamily="34" charset="0"/>
                    <a:cs typeface="Open Sans" panose="020B0606030504020204" pitchFamily="34" charset="0"/>
                  </a:rPr>
                  <a:t>𝐍 para el pico. Considere qué </a:t>
                </a:r>
                <a:r>
                  <a:rPr lang="en-GB" sz="850" b="1" dirty="0">
                    <a:latin typeface="Open Sans" panose="020B0606030504020204" pitchFamily="34" charset="0"/>
                    <a:ea typeface="Open Sans" panose="020B0606030504020204" pitchFamily="34" charset="0"/>
                    <a:cs typeface="Open Sans" panose="020B0606030504020204" pitchFamily="34" charset="0"/>
                  </a:rPr>
                  <a:t>anchura de línea</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debe utilizarse.</a:t>
                </a:r>
              </a:p>
            </p:txBody>
          </p:sp>
        </mc:Choice>
        <mc:Fallback>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86438"/>
                <a:ext cx="5538239" cy="877163"/>
              </a:xfrm>
              <a:prstGeom prst="rect">
                <a:avLst/>
              </a:prstGeom>
              <a:blipFill>
                <a:blip r:embed="rId2"/>
                <a:stretch>
                  <a:fillRect t="-694" b="-2083"/>
                </a:stretch>
              </a:blipFill>
            </p:spPr>
            <p:txBody>
              <a:bodyPr/>
              <a:lstStyle/>
              <a:p>
                <a:r>
                  <a:rPr lang="en-US">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405189"/>
            <a:ext cx="5214488" cy="1235196"/>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67819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4 | </a:t>
            </a:r>
            <a:r>
              <a:rPr lang="de-DE" sz="1100" b="1" dirty="0" err="1">
                <a:latin typeface="Open Sans" panose="020B0606030504020204" pitchFamily="34" charset="0"/>
                <a:ea typeface="Open Sans" panose="020B0606030504020204" pitchFamily="34" charset="0"/>
                <a:cs typeface="Open Sans" panose="020B0606030504020204" pitchFamily="34" charset="0"/>
              </a:rPr>
              <a:t>Sección transversal</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4919023"/>
                <a:ext cx="5538239" cy="615553"/>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La </a:t>
                </a:r>
                <a:r>
                  <a:rPr lang="en-GB" sz="850" b="1" dirty="0">
                    <a:latin typeface="Open Sans" panose="020B0606030504020204" pitchFamily="34" charset="0"/>
                    <a:ea typeface="Open Sans" panose="020B0606030504020204" pitchFamily="34" charset="0"/>
                    <a:cs typeface="Open Sans" panose="020B0606030504020204" pitchFamily="34" charset="0"/>
                  </a:rPr>
                  <a:t>sección transversal 𝝈 </a:t>
                </a:r>
                <a:r>
                  <a:rPr lang="en-GB" sz="850" dirty="0">
                    <a:latin typeface="Open Sans" panose="020B0606030504020204" pitchFamily="34" charset="0"/>
                    <a:ea typeface="Open Sans" panose="020B0606030504020204" pitchFamily="34" charset="0"/>
                    <a:cs typeface="Open Sans" panose="020B0606030504020204" pitchFamily="34" charset="0"/>
                  </a:rPr>
                  <a:t>de la reacción puede calcularse ahora a partir de la </a:t>
                </a:r>
                <a:r>
                  <a:rPr lang="en-GB" sz="850" b="1" dirty="0">
                    <a:latin typeface="Open Sans" panose="020B0606030504020204" pitchFamily="34" charset="0"/>
                    <a:ea typeface="Open Sans" panose="020B0606030504020204" pitchFamily="34" charset="0"/>
                    <a:cs typeface="Open Sans" panose="020B0606030504020204" pitchFamily="34" charset="0"/>
                  </a:rPr>
                  <a:t>tasa de recuento N </a:t>
                </a:r>
                <a:r>
                  <a:rPr lang="en-GB" sz="850" dirty="0">
                    <a:latin typeface="Open Sans" panose="020B0606030504020204" pitchFamily="34" charset="0"/>
                    <a:ea typeface="Open Sans" panose="020B0606030504020204" pitchFamily="34" charset="0"/>
                    <a:cs typeface="Open Sans" panose="020B0606030504020204" pitchFamily="34" charset="0"/>
                  </a:rPr>
                  <a:t>para las transiciones. Utilice la siguiente fórmula (</a:t>
                </a:r>
                <a:r>
                  <a:rPr lang="en-GB" sz="850" i="1" dirty="0">
                    <a:latin typeface="Open Sans" panose="020B0606030504020204" pitchFamily="34" charset="0"/>
                    <a:ea typeface="Open Sans" panose="020B0606030504020204" pitchFamily="34" charset="0"/>
                    <a:cs typeface="Open Sans" panose="020B0606030504020204" pitchFamily="34" charset="0"/>
                  </a:rPr>
                  <a:t>Explicaciones de las cantidades en el Apéndice</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para calcular la sección transversal de sus transiciones energéticas. Calcule también la </a:t>
                </a:r>
                <a:r>
                  <a:rPr lang="en-GB" sz="850" b="1" dirty="0">
                    <a:latin typeface="Open Sans" panose="020B0606030504020204" pitchFamily="34" charset="0"/>
                    <a:ea typeface="Open Sans" panose="020B0606030504020204" pitchFamily="34" charset="0"/>
                    <a:cs typeface="Open Sans" panose="020B0606030504020204" pitchFamily="34" charset="0"/>
                  </a:rPr>
                  <a:t>sección transversal total</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para su ejecución (suma de las secciones transversales de todos los picos considerados).</a:t>
                </a:r>
              </a:p>
            </p:txBody>
          </p:sp>
        </mc:Choice>
        <mc:Fallback>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4919023"/>
                <a:ext cx="5538239" cy="615553"/>
              </a:xfrm>
              <a:prstGeom prst="rect">
                <a:avLst/>
              </a:prstGeom>
              <a:blipFill>
                <a:blip r:embed="rId3"/>
                <a:stretch>
                  <a:fillRect b="-2970"/>
                </a:stretch>
              </a:blipFill>
            </p:spPr>
            <p:txBody>
              <a:bodyPr/>
              <a:lstStyle/>
              <a:p>
                <a:r>
                  <a:rPr lang="en-US">
                    <a:noFill/>
                  </a:rPr>
                  <a:t> </a:t>
                </a:r>
              </a:p>
            </p:txBody>
          </p:sp>
        </mc:Fallback>
      </mc:AlternateContent>
      <p:sp>
        <p:nvSpPr>
          <p:cNvPr id="28" name="Rechteck: abgerundete Ecken 27">
            <a:extLst>
              <a:ext uri="{FF2B5EF4-FFF2-40B4-BE49-F238E27FC236}">
                <a16:creationId xmlns:a16="http://schemas.microsoft.com/office/drawing/2014/main" id="{214563B4-7357-428D-8522-035833040975}"/>
              </a:ext>
            </a:extLst>
          </p:cNvPr>
          <p:cNvSpPr/>
          <p:nvPr/>
        </p:nvSpPr>
        <p:spPr>
          <a:xfrm>
            <a:off x="932306" y="2190157"/>
            <a:ext cx="5221285"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1935" y="2165583"/>
                <a:ext cx="2339266"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xmlns:a="http://schemas.openxmlformats.org/drawingml/2006/main"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1935" y="2165583"/>
                <a:ext cx="2339266" cy="430952"/>
              </a:xfrm>
              <a:prstGeom prst="rect">
                <a:avLst/>
              </a:prstGeom>
              <a:blipFill>
                <a:blip r:embed="rId4"/>
                <a:stretch>
                  <a:fillRect/>
                </a:stretch>
              </a:blipFill>
            </p:spPr>
            <p:txBody>
              <a:bodyPr/>
              <a:lstStyle/>
              <a:p>
                <a:r>
                  <a:rPr lang="en-US">
                    <a:noFill/>
                  </a:rPr>
                  <a:t> </a:t>
                </a:r>
              </a:p>
            </p:txBody>
          </p:sp>
        </mc:Fallback>
      </mc:AlternateContent>
      <p:sp>
        <p:nvSpPr>
          <p:cNvPr id="36" name="Textfeld 35">
            <a:extLst>
              <a:ext uri="{FF2B5EF4-FFF2-40B4-BE49-F238E27FC236}">
                <a16:creationId xmlns:a16="http://schemas.microsoft.com/office/drawing/2014/main" id="{3BAD1D0C-1BF4-4EB0-9CEF-69868E7D60C8}"/>
              </a:ext>
            </a:extLst>
          </p:cNvPr>
          <p:cNvSpPr txBox="1"/>
          <p:nvPr/>
        </p:nvSpPr>
        <p:spPr>
          <a:xfrm>
            <a:off x="608560" y="2922671"/>
            <a:ext cx="5538239" cy="484748"/>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Determinar el número de eventos medidos 𝐍 para las otras transiciones de energía. Reste el fondo según el esquema indicado. Introduzca los resultados de sus mediciones en la tabla común de mediciones.</a:t>
            </a:r>
          </a:p>
        </p:txBody>
      </p:sp>
      <p:sp>
        <p:nvSpPr>
          <p:cNvPr id="41" name="Rechteck: abgerundete Ecken 40">
            <a:extLst>
              <a:ext uri="{FF2B5EF4-FFF2-40B4-BE49-F238E27FC236}">
                <a16:creationId xmlns:a16="http://schemas.microsoft.com/office/drawing/2014/main" id="{43D92C8F-1BFB-48D0-87C8-9766C6E5EC11}"/>
              </a:ext>
            </a:extLst>
          </p:cNvPr>
          <p:cNvSpPr/>
          <p:nvPr/>
        </p:nvSpPr>
        <p:spPr>
          <a:xfrm>
            <a:off x="932305" y="5909730"/>
            <a:ext cx="5224655" cy="1069940"/>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43838" y="5483110"/>
                <a:ext cx="5409751" cy="379719"/>
              </a:xfrm>
              <a:prstGeom prst="rect">
                <a:avLst/>
              </a:prstGeom>
              <a:noFill/>
            </p:spPr>
            <p:txBody>
              <a:bodyPr wrap="square">
                <a:spAutoFit/>
              </a:bodyPr>
              <a:lstStyle/>
              <a:p>
                <a:pPr algn="ctr"/>
                <a14:m>
                  <m:oMathPara xmlns:m="http://schemas.openxmlformats.org/officeDocument/2006/math">
                    <m:oMathParaPr>
                      <m:jc m:val="center"/>
                    </m:oMathParaPr>
                    <m:oMath xmlns:m="http://schemas.openxmlformats.org/officeDocument/2006/math">
                      <m:r>
                        <a:rPr xmlns:a="http://schemas.openxmlformats.org/drawingml/2006/main" lang="de-DE" sz="900" b="1" i="0" smtClean="0">
                          <a:latin typeface="Cambria Math" panose="02040503050406030204" pitchFamily="18" charset="0"/>
                        </a:rPr>
                        <m:t>𝛔</m:t>
                      </m:r>
                      <m:r>
                        <a:rPr xmlns:a="http://schemas.openxmlformats.org/drawingml/2006/main" lang="de-DE" sz="900" b="1" i="0">
                          <a:latin typeface="Cambria Math" panose="02040503050406030204" pitchFamily="18" charset="0"/>
                        </a:rPr>
                        <m:t>=</m:t>
                      </m:r>
                      <m:f>
                        <m:fPr>
                          <m:ctrlPr>
                            <a:rPr xmlns:a="http://schemas.openxmlformats.org/drawingml/2006/main" lang="de-DE" sz="900" b="1" i="1" smtClean="0">
                              <a:solidFill>
                                <a:schemeClr val="tx1"/>
                              </a:solidFill>
                              <a:latin typeface="Cambria Math" panose="02040503050406030204" pitchFamily="18" charset="0"/>
                            </a:rPr>
                          </m:ctrlPr>
                        </m:fPr>
                        <m:num>
                          <m:r>
                            <a:rPr xmlns:a="http://schemas.openxmlformats.org/drawingml/2006/main" lang="de-DE" sz="900" b="1" i="0">
                              <a:solidFill>
                                <a:schemeClr val="tx1"/>
                              </a:solidFill>
                              <a:latin typeface="Cambria Math" panose="02040503050406030204" pitchFamily="18" charset="0"/>
                            </a:rPr>
                            <m:t>𝐍</m:t>
                          </m:r>
                        </m:num>
                        <m:den>
                          <m:sSub>
                            <m:sSubPr>
                              <m:ctrlPr>
                                <a:rPr xmlns:a="http://schemas.openxmlformats.org/drawingml/2006/main" lang="de-DE" sz="900" b="1" i="1" smtClean="0">
                                  <a:solidFill>
                                    <a:schemeClr val="tx1"/>
                                  </a:solidFill>
                                  <a:latin typeface="Cambria Math" panose="02040503050406030204" pitchFamily="18" charset="0"/>
                                </a:rPr>
                              </m:ctrlPr>
                            </m:sSubPr>
                            <m:e>
                              <m:r>
                                <a:rPr xmlns:a="http://schemas.openxmlformats.org/drawingml/2006/main" lang="de-DE" sz="900" b="1" i="0">
                                  <a:solidFill>
                                    <a:schemeClr val="tx1"/>
                                  </a:solidFill>
                                  <a:latin typeface="Cambria Math" panose="02040503050406030204" pitchFamily="18" charset="0"/>
                                </a:rPr>
                                <m:t>𝐍</m:t>
                              </m:r>
                            </m:e>
                            <m:sub>
                              <m:r>
                                <a:rPr xmlns:a="http://schemas.openxmlformats.org/drawingml/2006/main" lang="de-DE" sz="900" b="1" i="0">
                                  <a:solidFill>
                                    <a:schemeClr val="tx1"/>
                                  </a:solidFill>
                                  <a:latin typeface="Cambria Math" panose="02040503050406030204" pitchFamily="18" charset="0"/>
                                </a:rPr>
                                <m:t>𝐏</m:t>
                              </m:r>
                            </m:sub>
                          </m:sSub>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𝐩</m:t>
                          </m:r>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𝐝</m:t>
                          </m:r>
                        </m:den>
                      </m:f>
                      <m:r>
                        <a:rPr xmlns:a="http://schemas.openxmlformats.org/drawingml/2006/main" lang="de-DE" sz="900" i="0">
                          <a:latin typeface="Cambria Math" panose="02040503050406030204" pitchFamily="18" charset="0"/>
                        </a:rPr>
                        <m:t>=</m:t>
                      </m:r>
                      <m:f>
                        <m:fPr>
                          <m:ctrlPr>
                            <a:rPr xmlns:a="http://schemas.openxmlformats.org/drawingml/2006/main" lang="de-DE" sz="900" i="1" smtClean="0">
                              <a:solidFill>
                                <a:schemeClr val="tx1"/>
                              </a:solidFill>
                              <a:latin typeface="Cambria Math" panose="02040503050406030204" pitchFamily="18" charset="0"/>
                            </a:rPr>
                          </m:ctrlPr>
                        </m:fPr>
                        <m:num>
                          <m:r>
                            <m:rPr>
                              <m:sty m:val="p"/>
                            </m:rPr>
                            <a:rPr xmlns:a="http://schemas.openxmlformats.org/drawingml/2006/main" lang="de-DE" sz="900" b="0" i="0" smtClean="0">
                              <a:solidFill>
                                <a:schemeClr val="tx1"/>
                              </a:solidFill>
                              <a:latin typeface="Cambria Math" panose="02040503050406030204" pitchFamily="18" charset="0"/>
                            </a:rPr>
                            <m:t>Measured</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Events</m:t>
                          </m:r>
                        </m:num>
                        <m:den>
                          <m:r>
                            <m:rPr>
                              <m:sty m:val="p"/>
                            </m:rPr>
                            <a:rPr xmlns:a="http://schemas.openxmlformats.org/drawingml/2006/main" lang="de-DE" sz="900" b="0" i="0" smtClean="0">
                              <a:solidFill>
                                <a:schemeClr val="tx1"/>
                              </a:solidFill>
                              <a:latin typeface="Cambria Math" panose="02040503050406030204" pitchFamily="18" charset="0"/>
                            </a:rPr>
                            <m:t>Number</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Projectiles</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Detection</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Probability</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Target</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Density</m:t>
                          </m:r>
                        </m:den>
                      </m:f>
                    </m:oMath>
                  </m:oMathPara>
                </a14:m>
                <a:endParaRPr lang="de-DE" sz="900" dirty="0"/>
              </a:p>
            </p:txBody>
          </p:sp>
        </mc:Choice>
        <mc:Fallback>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43838" y="5483110"/>
                <a:ext cx="5409751" cy="379719"/>
              </a:xfrm>
              <a:prstGeom prst="rect">
                <a:avLst/>
              </a:prstGeom>
              <a:blipFill>
                <a:blip r:embed="rId5"/>
                <a:stretch>
                  <a:fillRect b="-1587"/>
                </a:stretch>
              </a:blipFill>
            </p:spPr>
            <p:txBody>
              <a:bodyPr/>
              <a:lstStyle/>
              <a:p>
                <a:r>
                  <a:rPr lang="en-US">
                    <a:noFill/>
                  </a:rPr>
                  <a:t> </a:t>
                </a:r>
              </a:p>
            </p:txBody>
          </p:sp>
        </mc:Fallback>
      </mc:AlternateContent>
      <p:sp>
        <p:nvSpPr>
          <p:cNvPr id="43" name="Textfeld 42">
            <a:extLst>
              <a:ext uri="{FF2B5EF4-FFF2-40B4-BE49-F238E27FC236}">
                <a16:creationId xmlns:a16="http://schemas.microsoft.com/office/drawing/2014/main" id="{B44D1E80-F297-3D69-88A3-34F727CB89A7}"/>
              </a:ext>
            </a:extLst>
          </p:cNvPr>
          <p:cNvSpPr txBox="1"/>
          <p:nvPr/>
        </p:nvSpPr>
        <p:spPr>
          <a:xfrm>
            <a:off x="608560" y="704345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Tarea 5 | La </a:t>
            </a:r>
            <a:r>
              <a:rPr lang="de-DE" sz="1100" b="1" dirty="0">
                <a:latin typeface="Open Sans" panose="020B0606030504020204" pitchFamily="34" charset="0"/>
                <a:ea typeface="Open Sans" panose="020B0606030504020204" pitchFamily="34" charset="0"/>
                <a:cs typeface="Open Sans" panose="020B0606030504020204" pitchFamily="34" charset="0"/>
              </a:rPr>
              <a:t>velocidad de </a:t>
            </a:r>
            <a:r>
              <a:rPr lang="de-DE" sz="1100" b="1" dirty="0" err="1">
                <a:latin typeface="Open Sans" panose="020B0606030504020204" pitchFamily="34" charset="0"/>
                <a:ea typeface="Open Sans" panose="020B0606030504020204" pitchFamily="34" charset="0"/>
                <a:cs typeface="Open Sans" panose="020B0606030504020204" pitchFamily="34" charset="0"/>
              </a:rPr>
              <a:t>reacción</a:t>
            </a: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84278"/>
                <a:ext cx="5538239" cy="484748"/>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La velocidad de reacción de la reacción observada aquí puede determinarse ahora a partir de la </a:t>
                </a:r>
                <a:r>
                  <a:rPr lang="en-GB" sz="850" b="1" dirty="0">
                    <a:latin typeface="Open Sans" panose="020B0606030504020204" pitchFamily="34" charset="0"/>
                    <a:ea typeface="Open Sans" panose="020B0606030504020204" pitchFamily="34" charset="0"/>
                    <a:cs typeface="Open Sans" panose="020B0606030504020204" pitchFamily="34" charset="0"/>
                  </a:rPr>
                  <a:t>sección transversal </a:t>
                </a:r>
                <a:r>
                  <a:rPr lang="en-GB" sz="850" dirty="0">
                    <a:latin typeface="Open Sans" panose="020B0606030504020204" pitchFamily="34" charset="0"/>
                    <a:ea typeface="Open Sans" panose="020B0606030504020204" pitchFamily="34" charset="0"/>
                    <a:cs typeface="Open Sans" panose="020B0606030504020204" pitchFamily="34" charset="0"/>
                  </a:rPr>
                  <a:t>total</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Es fuertemente dependiente de la temperatura. Si suponemos que la reacción tiene lugar en el interior de gigantes rojas durante la fase Helio-Flash, </a:t>
                </a:r>
                <a:r>
                  <a:rPr lang="en-US" sz="850" dirty="0">
                    <a:latin typeface="Open Sans" panose="020B0606030504020204" pitchFamily="34" charset="0"/>
                    <a:ea typeface="Open Sans" panose="020B0606030504020204" pitchFamily="34" charset="0"/>
                    <a:cs typeface="Open Sans" panose="020B0606030504020204" pitchFamily="34" charset="0"/>
                  </a:rPr>
                  <a:t>podemos suponer una temperatura entre </a:t>
                </a:r>
                <a:r>
                  <a:rPr lang="en-US" sz="850" b="1" dirty="0">
                    <a:latin typeface="Open Sans" panose="020B0606030504020204" pitchFamily="34" charset="0"/>
                    <a:ea typeface="Open Sans" panose="020B0606030504020204" pitchFamily="34" charset="0"/>
                    <a:cs typeface="Open Sans" panose="020B0606030504020204" pitchFamily="34" charset="0"/>
                  </a:rPr>
                  <a:t>0,1 </a:t>
                </a:r>
                <a:r>
                  <a:rPr lang="en-US" sz="850" dirty="0">
                    <a:latin typeface="Open Sans" panose="020B0606030504020204" pitchFamily="34" charset="0"/>
                    <a:ea typeface="Open Sans" panose="020B0606030504020204" pitchFamily="34" charset="0"/>
                    <a:cs typeface="Open Sans" panose="020B0606030504020204" pitchFamily="34" charset="0"/>
                  </a:rPr>
                  <a:t>y </a:t>
                </a:r>
                <a:r>
                  <a:rPr lang="en-US" sz="850" b="1" dirty="0">
                    <a:latin typeface="Open Sans" panose="020B0606030504020204" pitchFamily="34" charset="0"/>
                    <a:ea typeface="Open Sans" panose="020B0606030504020204" pitchFamily="34" charset="0"/>
                    <a:cs typeface="Open Sans" panose="020B0606030504020204" pitchFamily="34" charset="0"/>
                  </a:rPr>
                  <a:t>1 GK</a:t>
                </a:r>
                <a:r>
                  <a:rPr lang="en-GB" sz="850" dirty="0">
                    <a:latin typeface="Open Sans" panose="020B0606030504020204" pitchFamily="34" charset="0"/>
                    <a:ea typeface="Open Sans" panose="020B0606030504020204" pitchFamily="34" charset="0"/>
                    <a:cs typeface="Open Sans" panose="020B0606030504020204" pitchFamily="34" charset="0"/>
                  </a:rPr>
                  <a:t>. </a:t>
                </a:r>
              </a:p>
            </p:txBody>
          </p:sp>
        </mc:Choice>
        <mc:Fallback>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84278"/>
                <a:ext cx="5538239" cy="484748"/>
              </a:xfrm>
              <a:prstGeom prst="rect">
                <a:avLst/>
              </a:prstGeom>
              <a:blipFill>
                <a:blip r:embed="rId6"/>
                <a:stretch>
                  <a:fillRect b="-5063"/>
                </a:stretch>
              </a:blipFill>
            </p:spPr>
            <p:txBody>
              <a:bodyPr/>
              <a:lstStyle/>
              <a:p>
                <a:r>
                  <a:rPr lang="en-US">
                    <a:noFill/>
                  </a:rPr>
                  <a:t> </a:t>
                </a:r>
              </a:p>
            </p:txBody>
          </p:sp>
        </mc:Fallback>
      </mc:AlternateContent>
      <p:sp>
        <p:nvSpPr>
          <p:cNvPr id="46" name="Rechteck: abgerundete Ecken 45">
            <a:extLst>
              <a:ext uri="{FF2B5EF4-FFF2-40B4-BE49-F238E27FC236}">
                <a16:creationId xmlns:a16="http://schemas.microsoft.com/office/drawing/2014/main" id="{ECCC96E3-FE57-BFAD-C669-3E962DDBFEFE}"/>
              </a:ext>
            </a:extLst>
          </p:cNvPr>
          <p:cNvSpPr/>
          <p:nvPr/>
        </p:nvSpPr>
        <p:spPr>
          <a:xfrm>
            <a:off x="932305" y="8340799"/>
            <a:ext cx="5221285" cy="101311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9"/>
              </a:rPr>
              <a:t>Creative Commons </a:t>
            </a:r>
            <a:r>
              <a:rPr lang="en-GB" sz="600" dirty="0" err="1">
                <a:solidFill>
                  <a:schemeClr val="bg1"/>
                </a:solidFill>
                <a:hlinkClick r:id="rId9"/>
              </a:rPr>
              <a:t>Reconocimiento-CompartirIgual </a:t>
            </a:r>
            <a:r>
              <a:rPr lang="en-GB" sz="600" dirty="0">
                <a:solidFill>
                  <a:schemeClr val="bg1"/>
                </a:solidFill>
                <a:hlinkClick r:id="rId9"/>
              </a:rPr>
              <a:t>4.0 Internacional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Análisis de datos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de la</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Reacción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46310"/>
            <a:ext cx="5768201" cy="379719"/>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02 Análisis de datos</a:t>
            </a:r>
          </a:p>
        </p:txBody>
      </p:sp>
      <p:sp>
        <p:nvSpPr>
          <p:cNvPr id="14" name="Textfeld 13">
            <a:extLst>
              <a:ext uri="{FF2B5EF4-FFF2-40B4-BE49-F238E27FC236}">
                <a16:creationId xmlns:a16="http://schemas.microsoft.com/office/drawing/2014/main" id="{31C88C2C-4F9D-DE3A-8CAF-CDD449011EB3}"/>
              </a:ext>
            </a:extLst>
          </p:cNvPr>
          <p:cNvSpPr txBox="1"/>
          <p:nvPr/>
        </p:nvSpPr>
        <p:spPr>
          <a:xfrm>
            <a:off x="608559" y="7734276"/>
            <a:ext cx="5538239" cy="615553"/>
          </a:xfrm>
          <a:prstGeom prst="rect">
            <a:avLst/>
          </a:prstGeom>
          <a:noFill/>
        </p:spPr>
        <p:txBody>
          <a:bodyPr wrap="square" rtlCol="0">
            <a:spAutoFit/>
          </a:bodyPr>
          <a:lstStyle/>
          <a:p>
            <a:pPr marL="266700" lvl="1" indent="-228600">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Utilice la Herramienta de Análisis de Datos para calcular la Velocidad de Reacción en función de la Temperatura. </a:t>
            </a:r>
            <a:r>
              <a:rPr lang="en-US" sz="850" dirty="0">
                <a:latin typeface="Open Sans" panose="020B0606030504020204" pitchFamily="34" charset="0"/>
                <a:ea typeface="Open Sans" panose="020B0606030504020204" pitchFamily="34" charset="0"/>
                <a:cs typeface="Open Sans" panose="020B0606030504020204" pitchFamily="34" charset="0"/>
              </a:rPr>
              <a:t>¿Cómo se puede interpretar el resultado?</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marL="266700" lvl="1" indent="-228600" algn="just">
              <a:buFont typeface="+mj-lt"/>
              <a:buAutoNum type="alphaLcParenR"/>
            </a:pPr>
            <a:r>
              <a:rPr lang="en-US" sz="850" dirty="0">
                <a:latin typeface="Open Sans" panose="020B0606030504020204" pitchFamily="34" charset="0"/>
                <a:ea typeface="Open Sans" panose="020B0606030504020204" pitchFamily="34" charset="0"/>
                <a:cs typeface="Open Sans" panose="020B0606030504020204" pitchFamily="34" charset="0"/>
              </a:rPr>
              <a:t>¿Qué aproximaciones hemos tenido que hacer para el análisis de los datos? Discute cualitativamente la incertidumbre de medida de nuestros resultados y las posibles fuentes de error.</a:t>
            </a:r>
          </a:p>
        </p:txBody>
      </p:sp>
    </p:spTree>
    <p:extLst>
      <p:ext uri="{BB962C8B-B14F-4D97-AF65-F5344CB8AC3E}">
        <p14:creationId xmlns:p14="http://schemas.microsoft.com/office/powerpoint/2010/main" val="1438021608"/>
      </p:ext>
    </p:extLst>
  </p:cSld>
  <p:clrMapOvr>
    <a:masterClrMapping/>
  </p:clrMapOvr>
</p:sld>
</file>

<file path=ppt/slides/slide7.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1658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Diagrama </a:t>
            </a:r>
            <a:r>
              <a:rPr lang="de-DE" sz="1100" b="1" dirty="0">
                <a:latin typeface="Open Sans" panose="020B0606030504020204" pitchFamily="34" charset="0"/>
                <a:ea typeface="Open Sans" panose="020B0606030504020204" pitchFamily="34" charset="0"/>
                <a:cs typeface="Open Sans" panose="020B0606030504020204" pitchFamily="34" charset="0"/>
              </a:rPr>
              <a:t>de término </a:t>
            </a:r>
            <a:r>
              <a:rPr lang="de-DE" sz="1100" b="1" dirty="0" err="1">
                <a:latin typeface="Open Sans" panose="020B0606030504020204" pitchFamily="34" charset="0"/>
                <a:ea typeface="Open Sans" panose="020B0606030504020204" pitchFamily="34" charset="0"/>
                <a:cs typeface="Open Sans" panose="020B0606030504020204" pitchFamily="34" charset="0"/>
              </a:rPr>
              <a:t>reducido </a:t>
            </a:r>
            <a:r>
              <a:rPr lang="de-DE" sz="1100" b="1" dirty="0">
                <a:latin typeface="Open Sans" panose="020B0606030504020204" pitchFamily="34" charset="0"/>
                <a:ea typeface="Open Sans" panose="020B0606030504020204" pitchFamily="34" charset="0"/>
                <a:cs typeface="Open Sans" panose="020B0606030504020204" pitchFamily="34" charset="0"/>
              </a:rPr>
              <a:t>del flúor-18</a:t>
            </a:r>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91568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Explicación </a:t>
            </a:r>
            <a:r>
              <a:rPr lang="de-DE" sz="1100" b="1" dirty="0" err="1">
                <a:latin typeface="Open Sans" panose="020B0606030504020204" pitchFamily="34" charset="0"/>
                <a:ea typeface="Open Sans" panose="020B0606030504020204" pitchFamily="34" charset="0"/>
                <a:cs typeface="Open Sans" panose="020B0606030504020204" pitchFamily="34" charset="0"/>
              </a:rPr>
              <a:t>de </a:t>
            </a:r>
            <a:r>
              <a:rPr lang="de-DE" sz="1100" b="1" dirty="0" err="1">
                <a:latin typeface="Open Sans" panose="020B0606030504020204" pitchFamily="34" charset="0"/>
                <a:ea typeface="Open Sans" panose="020B0606030504020204" pitchFamily="34" charset="0"/>
                <a:cs typeface="Open Sans" panose="020B0606030504020204" pitchFamily="34" charset="0"/>
              </a:rPr>
              <a:t>las magnitudes </a:t>
            </a:r>
            <a:r>
              <a:rPr lang="de-DE" sz="1100" b="1" dirty="0" err="1">
                <a:latin typeface="Open Sans" panose="020B0606030504020204" pitchFamily="34" charset="0"/>
                <a:ea typeface="Open Sans" panose="020B0606030504020204" pitchFamily="34" charset="0"/>
                <a:cs typeface="Open Sans" panose="020B0606030504020204" pitchFamily="34" charset="0"/>
              </a:rPr>
              <a:t>físicas </a:t>
            </a:r>
            <a:r>
              <a:rPr lang="de-DE" sz="1100" b="1" dirty="0">
                <a:latin typeface="Open Sans" panose="020B0606030504020204" pitchFamily="34" charset="0"/>
                <a:ea typeface="Open Sans" panose="020B0606030504020204" pitchFamily="34" charset="0"/>
                <a:cs typeface="Open Sans" panose="020B0606030504020204" pitchFamily="34" charset="0"/>
              </a:rPr>
              <a:t>experimentales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4"/>
              </a:rPr>
              <a:t>Creative Commons </a:t>
            </a:r>
            <a:r>
              <a:rPr lang="en-GB" sz="600" dirty="0" err="1">
                <a:solidFill>
                  <a:schemeClr val="bg1"/>
                </a:solidFill>
                <a:hlinkClick r:id="rId4"/>
              </a:rPr>
              <a:t>Reconocimiento-CompartirIgual </a:t>
            </a:r>
            <a:r>
              <a:rPr lang="en-GB" sz="600" dirty="0">
                <a:solidFill>
                  <a:schemeClr val="bg1"/>
                </a:solidFill>
                <a:hlinkClick r:id="rId4"/>
              </a:rPr>
              <a:t>4.0 Internacional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Análisis de datos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de la</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Reacción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74737"/>
            <a:ext cx="5768201" cy="351292"/>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Anexo</a:t>
            </a:r>
          </a:p>
        </p:txBody>
      </p:sp>
      <p:grpSp>
        <p:nvGrpSpPr>
          <p:cNvPr id="80" name="Gruppieren 79">
            <a:extLst>
              <a:ext uri="{FF2B5EF4-FFF2-40B4-BE49-F238E27FC236}">
                <a16:creationId xmlns:a16="http://schemas.microsoft.com/office/drawing/2014/main" id="{6FB83EA3-04D4-8F47-B4FC-C5DE52FE62F6}"/>
              </a:ext>
            </a:extLst>
          </p:cNvPr>
          <p:cNvGrpSpPr/>
          <p:nvPr/>
        </p:nvGrpSpPr>
        <p:grpSpPr>
          <a:xfrm>
            <a:off x="626407" y="1523908"/>
            <a:ext cx="5367662" cy="3265798"/>
            <a:chOff x="728432" y="1879600"/>
            <a:chExt cx="16144741" cy="7487988"/>
          </a:xfrm>
        </p:grpSpPr>
        <p:cxnSp>
          <p:nvCxnSpPr>
            <p:cNvPr id="81" name="Gerader Verbinder 80">
              <a:extLst>
                <a:ext uri="{FF2B5EF4-FFF2-40B4-BE49-F238E27FC236}">
                  <a16:creationId xmlns:a16="http://schemas.microsoft.com/office/drawing/2014/main" id="{89250248-88EC-BE1F-A8CD-49E5A62BB5BC}"/>
                </a:ext>
              </a:extLst>
            </p:cNvPr>
            <p:cNvCxnSpPr>
              <a:cxnSpLocks/>
            </p:cNvCxnSpPr>
            <p:nvPr/>
          </p:nvCxnSpPr>
          <p:spPr>
            <a:xfrm>
              <a:off x="1972920" y="252075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AEB16C8E-4027-D3F5-92A0-1EEA9D484B51}"/>
                </a:ext>
              </a:extLst>
            </p:cNvPr>
            <p:cNvCxnSpPr>
              <a:cxnSpLocks/>
            </p:cNvCxnSpPr>
            <p:nvPr/>
          </p:nvCxnSpPr>
          <p:spPr>
            <a:xfrm flipV="1">
              <a:off x="1972920" y="694090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9C709AF2-B3A6-0E42-6C66-C07713B85F0F}"/>
                </a:ext>
              </a:extLst>
            </p:cNvPr>
            <p:cNvCxnSpPr>
              <a:cxnSpLocks/>
            </p:cNvCxnSpPr>
            <p:nvPr/>
          </p:nvCxnSpPr>
          <p:spPr>
            <a:xfrm flipV="1">
              <a:off x="2262845" y="1879600"/>
              <a:ext cx="0" cy="727476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31E7F850-9B75-6892-8A17-5804F69FECE8}"/>
                </a:ext>
              </a:extLst>
            </p:cNvPr>
            <p:cNvSpPr txBox="1"/>
            <p:nvPr/>
          </p:nvSpPr>
          <p:spPr>
            <a:xfrm>
              <a:off x="728432" y="3872539"/>
              <a:ext cx="1161743"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5603</a:t>
              </a:r>
            </a:p>
          </p:txBody>
        </p:sp>
        <p:cxnSp>
          <p:nvCxnSpPr>
            <p:cNvPr id="85" name="Gerader Verbinder 84">
              <a:extLst>
                <a:ext uri="{FF2B5EF4-FFF2-40B4-BE49-F238E27FC236}">
                  <a16:creationId xmlns:a16="http://schemas.microsoft.com/office/drawing/2014/main" id="{F3288E34-8E46-2891-BD84-FF66F1F7E115}"/>
                </a:ext>
              </a:extLst>
            </p:cNvPr>
            <p:cNvCxnSpPr>
              <a:cxnSpLocks/>
            </p:cNvCxnSpPr>
            <p:nvPr/>
          </p:nvCxnSpPr>
          <p:spPr>
            <a:xfrm flipV="1">
              <a:off x="1972919" y="3610965"/>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C74A330C-6170-E5F5-5783-CF21DF9F8035}"/>
                </a:ext>
              </a:extLst>
            </p:cNvPr>
            <p:cNvCxnSpPr>
              <a:cxnSpLocks/>
            </p:cNvCxnSpPr>
            <p:nvPr/>
          </p:nvCxnSpPr>
          <p:spPr>
            <a:xfrm>
              <a:off x="1972920" y="632607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E9734F10-172F-D0C6-3EB7-E2222EB54690}"/>
                </a:ext>
              </a:extLst>
            </p:cNvPr>
            <p:cNvCxnSpPr>
              <a:cxnSpLocks/>
            </p:cNvCxnSpPr>
            <p:nvPr/>
          </p:nvCxnSpPr>
          <p:spPr>
            <a:xfrm>
              <a:off x="1972920" y="4155760"/>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15A7C992-B32F-9EC1-2EEE-5E1289E39DDA}"/>
                </a:ext>
              </a:extLst>
            </p:cNvPr>
            <p:cNvCxnSpPr>
              <a:cxnSpLocks/>
            </p:cNvCxnSpPr>
            <p:nvPr/>
          </p:nvCxnSpPr>
          <p:spPr>
            <a:xfrm flipV="1">
              <a:off x="1972920" y="8381531"/>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feld 88">
              <a:extLst>
                <a:ext uri="{FF2B5EF4-FFF2-40B4-BE49-F238E27FC236}">
                  <a16:creationId xmlns:a16="http://schemas.microsoft.com/office/drawing/2014/main" id="{4C42D5E7-3774-3A6D-1FED-7E093258465E}"/>
                </a:ext>
              </a:extLst>
            </p:cNvPr>
            <p:cNvSpPr txBox="1"/>
            <p:nvPr/>
          </p:nvSpPr>
          <p:spPr>
            <a:xfrm>
              <a:off x="774827" y="3327746"/>
              <a:ext cx="11153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5605</a:t>
              </a:r>
            </a:p>
          </p:txBody>
        </p:sp>
        <p:sp>
          <p:nvSpPr>
            <p:cNvPr id="90" name="Textfeld 89">
              <a:extLst>
                <a:ext uri="{FF2B5EF4-FFF2-40B4-BE49-F238E27FC236}">
                  <a16:creationId xmlns:a16="http://schemas.microsoft.com/office/drawing/2014/main" id="{D23F437F-89A7-030E-3F3A-A7BC4EAAC43C}"/>
                </a:ext>
              </a:extLst>
            </p:cNvPr>
            <p:cNvSpPr txBox="1"/>
            <p:nvPr/>
          </p:nvSpPr>
          <p:spPr>
            <a:xfrm>
              <a:off x="917351" y="2235815"/>
              <a:ext cx="97282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5673</a:t>
              </a:r>
            </a:p>
          </p:txBody>
        </p:sp>
        <p:sp>
          <p:nvSpPr>
            <p:cNvPr id="91" name="Textfeld 90">
              <a:extLst>
                <a:ext uri="{FF2B5EF4-FFF2-40B4-BE49-F238E27FC236}">
                  <a16:creationId xmlns:a16="http://schemas.microsoft.com/office/drawing/2014/main" id="{8AB2086A-6AEE-339F-2D8A-1F3645A6D978}"/>
                </a:ext>
              </a:extLst>
            </p:cNvPr>
            <p:cNvSpPr txBox="1"/>
            <p:nvPr/>
          </p:nvSpPr>
          <p:spPr>
            <a:xfrm>
              <a:off x="781757" y="6666442"/>
              <a:ext cx="110841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3062</a:t>
              </a:r>
            </a:p>
          </p:txBody>
        </p:sp>
        <p:sp>
          <p:nvSpPr>
            <p:cNvPr id="92" name="Textfeld 91">
              <a:extLst>
                <a:ext uri="{FF2B5EF4-FFF2-40B4-BE49-F238E27FC236}">
                  <a16:creationId xmlns:a16="http://schemas.microsoft.com/office/drawing/2014/main" id="{7A7E454E-B673-694F-29A5-BD118BEBEE55}"/>
                </a:ext>
              </a:extLst>
            </p:cNvPr>
            <p:cNvSpPr txBox="1"/>
            <p:nvPr/>
          </p:nvSpPr>
          <p:spPr>
            <a:xfrm>
              <a:off x="910081" y="8103397"/>
              <a:ext cx="98009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1081</a:t>
              </a:r>
            </a:p>
          </p:txBody>
        </p:sp>
        <p:sp>
          <p:nvSpPr>
            <p:cNvPr id="93" name="Textfeld 92">
              <a:extLst>
                <a:ext uri="{FF2B5EF4-FFF2-40B4-BE49-F238E27FC236}">
                  <a16:creationId xmlns:a16="http://schemas.microsoft.com/office/drawing/2014/main" id="{A5D82B0B-9F39-46EB-B411-34B9D7B5A370}"/>
                </a:ext>
              </a:extLst>
            </p:cNvPr>
            <p:cNvSpPr txBox="1"/>
            <p:nvPr/>
          </p:nvSpPr>
          <p:spPr>
            <a:xfrm>
              <a:off x="792726" y="6042846"/>
              <a:ext cx="10974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3134</a:t>
              </a:r>
            </a:p>
          </p:txBody>
        </p:sp>
        <p:cxnSp>
          <p:nvCxnSpPr>
            <p:cNvPr id="94" name="Gerader Verbinder 93">
              <a:extLst>
                <a:ext uri="{FF2B5EF4-FFF2-40B4-BE49-F238E27FC236}">
                  <a16:creationId xmlns:a16="http://schemas.microsoft.com/office/drawing/2014/main" id="{C308704B-3739-45B9-AD07-0F05F6EB0331}"/>
                </a:ext>
              </a:extLst>
            </p:cNvPr>
            <p:cNvCxnSpPr>
              <a:cxnSpLocks/>
            </p:cNvCxnSpPr>
            <p:nvPr/>
          </p:nvCxnSpPr>
          <p:spPr>
            <a:xfrm flipV="1">
              <a:off x="1972920" y="9086258"/>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feld 94">
              <a:extLst>
                <a:ext uri="{FF2B5EF4-FFF2-40B4-BE49-F238E27FC236}">
                  <a16:creationId xmlns:a16="http://schemas.microsoft.com/office/drawing/2014/main" id="{2CDDE492-7488-AC16-B177-EDABCA9F557C}"/>
                </a:ext>
              </a:extLst>
            </p:cNvPr>
            <p:cNvSpPr txBox="1"/>
            <p:nvPr/>
          </p:nvSpPr>
          <p:spPr>
            <a:xfrm>
              <a:off x="1175716" y="8803040"/>
              <a:ext cx="714459"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96" name="Gerader Verbinder 95">
              <a:extLst>
                <a:ext uri="{FF2B5EF4-FFF2-40B4-BE49-F238E27FC236}">
                  <a16:creationId xmlns:a16="http://schemas.microsoft.com/office/drawing/2014/main" id="{10150B59-84AF-7FE5-F541-6D740D5A9E5B}"/>
                </a:ext>
              </a:extLst>
            </p:cNvPr>
            <p:cNvCxnSpPr>
              <a:cxnSpLocks/>
            </p:cNvCxnSpPr>
            <p:nvPr/>
          </p:nvCxnSpPr>
          <p:spPr>
            <a:xfrm>
              <a:off x="2961223" y="2533456"/>
              <a:ext cx="0" cy="3792616"/>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7" name="Gerader Verbinder 96">
              <a:extLst>
                <a:ext uri="{FF2B5EF4-FFF2-40B4-BE49-F238E27FC236}">
                  <a16:creationId xmlns:a16="http://schemas.microsoft.com/office/drawing/2014/main" id="{2034D898-C04D-11DF-5A81-D49EAC09CA85}"/>
                </a:ext>
              </a:extLst>
            </p:cNvPr>
            <p:cNvCxnSpPr>
              <a:cxnSpLocks/>
            </p:cNvCxnSpPr>
            <p:nvPr/>
          </p:nvCxnSpPr>
          <p:spPr>
            <a:xfrm>
              <a:off x="3990748" y="2533452"/>
              <a:ext cx="0" cy="4409708"/>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Gerader Verbinder 97">
              <a:extLst>
                <a:ext uri="{FF2B5EF4-FFF2-40B4-BE49-F238E27FC236}">
                  <a16:creationId xmlns:a16="http://schemas.microsoft.com/office/drawing/2014/main" id="{80612999-BCF4-A67A-E510-21C4837DA235}"/>
                </a:ext>
              </a:extLst>
            </p:cNvPr>
            <p:cNvCxnSpPr>
              <a:cxnSpLocks/>
            </p:cNvCxnSpPr>
            <p:nvPr/>
          </p:nvCxnSpPr>
          <p:spPr>
            <a:xfrm flipH="1">
              <a:off x="4910203" y="2533455"/>
              <a:ext cx="0" cy="584807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Gerader Verbinder 98">
              <a:extLst>
                <a:ext uri="{FF2B5EF4-FFF2-40B4-BE49-F238E27FC236}">
                  <a16:creationId xmlns:a16="http://schemas.microsoft.com/office/drawing/2014/main" id="{F2A6C4C5-91E3-39B9-1170-FC2E409AE8AA}"/>
                </a:ext>
              </a:extLst>
            </p:cNvPr>
            <p:cNvCxnSpPr>
              <a:cxnSpLocks/>
            </p:cNvCxnSpPr>
            <p:nvPr/>
          </p:nvCxnSpPr>
          <p:spPr>
            <a:xfrm>
              <a:off x="6049798" y="2533457"/>
              <a:ext cx="0" cy="6552801"/>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5FA3BF45-22A3-131F-2D03-16917C8D5CAF}"/>
                </a:ext>
              </a:extLst>
            </p:cNvPr>
            <p:cNvCxnSpPr>
              <a:cxnSpLocks/>
            </p:cNvCxnSpPr>
            <p:nvPr/>
          </p:nvCxnSpPr>
          <p:spPr>
            <a:xfrm>
              <a:off x="11197423" y="4162110"/>
              <a:ext cx="0" cy="2812002"/>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BE795005-BBB7-4525-3B11-862C74C8F5DF}"/>
                </a:ext>
              </a:extLst>
            </p:cNvPr>
            <p:cNvCxnSpPr>
              <a:cxnSpLocks/>
            </p:cNvCxnSpPr>
            <p:nvPr/>
          </p:nvCxnSpPr>
          <p:spPr>
            <a:xfrm>
              <a:off x="7079323" y="3610965"/>
              <a:ext cx="0" cy="272146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184FB429-3B4B-6D9C-D224-8B3FA7AF06A3}"/>
                </a:ext>
              </a:extLst>
            </p:cNvPr>
            <p:cNvCxnSpPr>
              <a:cxnSpLocks/>
            </p:cNvCxnSpPr>
            <p:nvPr/>
          </p:nvCxnSpPr>
          <p:spPr>
            <a:xfrm>
              <a:off x="8108848" y="3601302"/>
              <a:ext cx="0" cy="33168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C0C20520-B30A-EACD-E73F-EAE6B1D4C533}"/>
                </a:ext>
              </a:extLst>
            </p:cNvPr>
            <p:cNvCxnSpPr>
              <a:cxnSpLocks/>
            </p:cNvCxnSpPr>
            <p:nvPr/>
          </p:nvCxnSpPr>
          <p:spPr>
            <a:xfrm>
              <a:off x="9138373" y="3610965"/>
              <a:ext cx="0" cy="477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B77479FD-2BB5-AB57-929A-EBD8AA5AC4B6}"/>
                </a:ext>
              </a:extLst>
            </p:cNvPr>
            <p:cNvCxnSpPr>
              <a:cxnSpLocks/>
            </p:cNvCxnSpPr>
            <p:nvPr/>
          </p:nvCxnSpPr>
          <p:spPr>
            <a:xfrm>
              <a:off x="12226948" y="4151242"/>
              <a:ext cx="0" cy="493501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D3BE0FA0-BCA6-7E16-0689-919F4ABE5A72}"/>
                </a:ext>
              </a:extLst>
            </p:cNvPr>
            <p:cNvCxnSpPr>
              <a:cxnSpLocks/>
            </p:cNvCxnSpPr>
            <p:nvPr/>
          </p:nvCxnSpPr>
          <p:spPr>
            <a:xfrm>
              <a:off x="10167898" y="3626354"/>
              <a:ext cx="0" cy="54599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Gerader Verbinder 105">
              <a:extLst>
                <a:ext uri="{FF2B5EF4-FFF2-40B4-BE49-F238E27FC236}">
                  <a16:creationId xmlns:a16="http://schemas.microsoft.com/office/drawing/2014/main" id="{74544FAE-0AA4-CB79-F6E9-0678CF31C915}"/>
                </a:ext>
              </a:extLst>
            </p:cNvPr>
            <p:cNvCxnSpPr>
              <a:cxnSpLocks/>
            </p:cNvCxnSpPr>
            <p:nvPr/>
          </p:nvCxnSpPr>
          <p:spPr>
            <a:xfrm>
              <a:off x="15315523" y="6940902"/>
              <a:ext cx="0" cy="21453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Gerader Verbinder 106">
              <a:extLst>
                <a:ext uri="{FF2B5EF4-FFF2-40B4-BE49-F238E27FC236}">
                  <a16:creationId xmlns:a16="http://schemas.microsoft.com/office/drawing/2014/main" id="{DF095DAD-28D5-E9B1-7BAC-3D7F4EA74B56}"/>
                </a:ext>
              </a:extLst>
            </p:cNvPr>
            <p:cNvCxnSpPr>
              <a:cxnSpLocks/>
            </p:cNvCxnSpPr>
            <p:nvPr/>
          </p:nvCxnSpPr>
          <p:spPr>
            <a:xfrm>
              <a:off x="16345044" y="8381531"/>
              <a:ext cx="0" cy="704727"/>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Gerader Verbinder 107">
              <a:extLst>
                <a:ext uri="{FF2B5EF4-FFF2-40B4-BE49-F238E27FC236}">
                  <a16:creationId xmlns:a16="http://schemas.microsoft.com/office/drawing/2014/main" id="{9A04843B-3DDF-6B8E-2672-26191F8A1E42}"/>
                </a:ext>
              </a:extLst>
            </p:cNvPr>
            <p:cNvCxnSpPr>
              <a:cxnSpLocks/>
            </p:cNvCxnSpPr>
            <p:nvPr/>
          </p:nvCxnSpPr>
          <p:spPr>
            <a:xfrm>
              <a:off x="13256473" y="6332425"/>
              <a:ext cx="0" cy="204910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4F60A1F1-DE6B-02F4-57BF-199C7FCCF2F2}"/>
                </a:ext>
              </a:extLst>
            </p:cNvPr>
            <p:cNvCxnSpPr>
              <a:cxnSpLocks/>
            </p:cNvCxnSpPr>
            <p:nvPr/>
          </p:nvCxnSpPr>
          <p:spPr>
            <a:xfrm>
              <a:off x="14285998" y="6332425"/>
              <a:ext cx="0" cy="274130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feld 109">
              <a:extLst>
                <a:ext uri="{FF2B5EF4-FFF2-40B4-BE49-F238E27FC236}">
                  <a16:creationId xmlns:a16="http://schemas.microsoft.com/office/drawing/2014/main" id="{B59677BB-9747-9722-F162-D48BB009665B}"/>
                </a:ext>
              </a:extLst>
            </p:cNvPr>
            <p:cNvSpPr txBox="1"/>
            <p:nvPr/>
          </p:nvSpPr>
          <p:spPr>
            <a:xfrm rot="16200000">
              <a:off x="15934729" y="8406075"/>
              <a:ext cx="1228879" cy="648008"/>
            </a:xfrm>
            <a:prstGeom prst="rect">
              <a:avLst/>
            </a:prstGeom>
            <a:noFill/>
          </p:spPr>
          <p:txBody>
            <a:bodyPr wrap="square" rtlCol="0">
              <a:spAutoFit/>
            </a:bodyPr>
            <a:lstStyle/>
            <a:p>
              <a:pPr algn="ctr"/>
              <a:r>
                <a:rPr lang="de-DE" sz="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1081</a:t>
              </a:r>
            </a:p>
          </p:txBody>
        </p:sp>
        <p:sp>
          <p:nvSpPr>
            <p:cNvPr id="111" name="Textfeld 110">
              <a:extLst>
                <a:ext uri="{FF2B5EF4-FFF2-40B4-BE49-F238E27FC236}">
                  <a16:creationId xmlns:a16="http://schemas.microsoft.com/office/drawing/2014/main" id="{727D630C-D701-B819-1EF0-90F032AABF21}"/>
                </a:ext>
              </a:extLst>
            </p:cNvPr>
            <p:cNvSpPr txBox="1"/>
            <p:nvPr/>
          </p:nvSpPr>
          <p:spPr>
            <a:xfrm rot="16200000">
              <a:off x="15017867" y="72827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3062</a:t>
              </a:r>
            </a:p>
          </p:txBody>
        </p:sp>
        <p:sp>
          <p:nvSpPr>
            <p:cNvPr id="112" name="Textfeld 111">
              <a:extLst>
                <a:ext uri="{FF2B5EF4-FFF2-40B4-BE49-F238E27FC236}">
                  <a16:creationId xmlns:a16="http://schemas.microsoft.com/office/drawing/2014/main" id="{1058E6F0-CECC-89C1-14F8-5DBACDD85BF1}"/>
                </a:ext>
              </a:extLst>
            </p:cNvPr>
            <p:cNvSpPr txBox="1"/>
            <p:nvPr/>
          </p:nvSpPr>
          <p:spPr>
            <a:xfrm rot="16200000">
              <a:off x="13989477" y="72827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3134</a:t>
              </a:r>
            </a:p>
          </p:txBody>
        </p:sp>
        <p:sp>
          <p:nvSpPr>
            <p:cNvPr id="113" name="Textfeld 112">
              <a:extLst>
                <a:ext uri="{FF2B5EF4-FFF2-40B4-BE49-F238E27FC236}">
                  <a16:creationId xmlns:a16="http://schemas.microsoft.com/office/drawing/2014/main" id="{DFF8C93E-DF90-D099-B129-7C215EF5D3F6}"/>
                </a:ext>
              </a:extLst>
            </p:cNvPr>
            <p:cNvSpPr txBox="1"/>
            <p:nvPr/>
          </p:nvSpPr>
          <p:spPr>
            <a:xfrm rot="16200000">
              <a:off x="9890313"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5605</a:t>
              </a:r>
            </a:p>
          </p:txBody>
        </p:sp>
        <p:sp>
          <p:nvSpPr>
            <p:cNvPr id="114" name="Textfeld 113">
              <a:extLst>
                <a:ext uri="{FF2B5EF4-FFF2-40B4-BE49-F238E27FC236}">
                  <a16:creationId xmlns:a16="http://schemas.microsoft.com/office/drawing/2014/main" id="{9E168FB3-8C99-A42B-05D5-95C4C7C112ED}"/>
                </a:ext>
              </a:extLst>
            </p:cNvPr>
            <p:cNvSpPr txBox="1"/>
            <p:nvPr/>
          </p:nvSpPr>
          <p:spPr>
            <a:xfrm rot="16200000">
              <a:off x="5744349"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5673</a:t>
              </a:r>
            </a:p>
          </p:txBody>
        </p:sp>
        <p:sp>
          <p:nvSpPr>
            <p:cNvPr id="115" name="Textfeld 114">
              <a:extLst>
                <a:ext uri="{FF2B5EF4-FFF2-40B4-BE49-F238E27FC236}">
                  <a16:creationId xmlns:a16="http://schemas.microsoft.com/office/drawing/2014/main" id="{BE76C8F0-9766-F9B9-B283-025821381736}"/>
                </a:ext>
              </a:extLst>
            </p:cNvPr>
            <p:cNvSpPr txBox="1"/>
            <p:nvPr/>
          </p:nvSpPr>
          <p:spPr>
            <a:xfrm rot="16200000">
              <a:off x="2657068" y="2820999"/>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2539</a:t>
              </a:r>
            </a:p>
          </p:txBody>
        </p:sp>
        <p:sp>
          <p:nvSpPr>
            <p:cNvPr id="116" name="Textfeld 115">
              <a:extLst>
                <a:ext uri="{FF2B5EF4-FFF2-40B4-BE49-F238E27FC236}">
                  <a16:creationId xmlns:a16="http://schemas.microsoft.com/office/drawing/2014/main" id="{F09C290B-1CFF-D576-6B5C-C6C178A3C35F}"/>
                </a:ext>
              </a:extLst>
            </p:cNvPr>
            <p:cNvSpPr txBox="1"/>
            <p:nvPr/>
          </p:nvSpPr>
          <p:spPr>
            <a:xfrm rot="16200000">
              <a:off x="371069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2611</a:t>
              </a:r>
            </a:p>
          </p:txBody>
        </p:sp>
        <p:sp>
          <p:nvSpPr>
            <p:cNvPr id="117" name="Textfeld 116">
              <a:extLst>
                <a:ext uri="{FF2B5EF4-FFF2-40B4-BE49-F238E27FC236}">
                  <a16:creationId xmlns:a16="http://schemas.microsoft.com/office/drawing/2014/main" id="{E26BBE11-04C8-72DE-8FE4-E858ECC5025B}"/>
                </a:ext>
              </a:extLst>
            </p:cNvPr>
            <p:cNvSpPr txBox="1"/>
            <p:nvPr/>
          </p:nvSpPr>
          <p:spPr>
            <a:xfrm rot="16200000">
              <a:off x="461833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4592</a:t>
              </a:r>
            </a:p>
          </p:txBody>
        </p:sp>
        <p:sp>
          <p:nvSpPr>
            <p:cNvPr id="118" name="Textfeld 117">
              <a:extLst>
                <a:ext uri="{FF2B5EF4-FFF2-40B4-BE49-F238E27FC236}">
                  <a16:creationId xmlns:a16="http://schemas.microsoft.com/office/drawing/2014/main" id="{BB32320B-6765-5B49-E446-41FD6C67346D}"/>
                </a:ext>
              </a:extLst>
            </p:cNvPr>
            <p:cNvSpPr txBox="1"/>
            <p:nvPr/>
          </p:nvSpPr>
          <p:spPr>
            <a:xfrm rot="16200000">
              <a:off x="6803783" y="4787743"/>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2471</a:t>
              </a:r>
            </a:p>
          </p:txBody>
        </p:sp>
        <p:sp>
          <p:nvSpPr>
            <p:cNvPr id="119" name="Textfeld 118">
              <a:extLst>
                <a:ext uri="{FF2B5EF4-FFF2-40B4-BE49-F238E27FC236}">
                  <a16:creationId xmlns:a16="http://schemas.microsoft.com/office/drawing/2014/main" id="{B2FE2CFE-CD3D-2572-F09A-CF2A9CEDF763}"/>
                </a:ext>
              </a:extLst>
            </p:cNvPr>
            <p:cNvSpPr txBox="1"/>
            <p:nvPr/>
          </p:nvSpPr>
          <p:spPr>
            <a:xfrm rot="16200000">
              <a:off x="7846265"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2543</a:t>
              </a:r>
            </a:p>
          </p:txBody>
        </p:sp>
        <p:sp>
          <p:nvSpPr>
            <p:cNvPr id="120" name="Textfeld 119">
              <a:extLst>
                <a:ext uri="{FF2B5EF4-FFF2-40B4-BE49-F238E27FC236}">
                  <a16:creationId xmlns:a16="http://schemas.microsoft.com/office/drawing/2014/main" id="{98A31185-3402-6E82-725C-EBF72CC16E30}"/>
                </a:ext>
              </a:extLst>
            </p:cNvPr>
            <p:cNvSpPr txBox="1"/>
            <p:nvPr/>
          </p:nvSpPr>
          <p:spPr>
            <a:xfrm rot="16200000">
              <a:off x="8866497"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4524</a:t>
              </a:r>
            </a:p>
          </p:txBody>
        </p:sp>
        <p:sp>
          <p:nvSpPr>
            <p:cNvPr id="121" name="Textfeld 120">
              <a:extLst>
                <a:ext uri="{FF2B5EF4-FFF2-40B4-BE49-F238E27FC236}">
                  <a16:creationId xmlns:a16="http://schemas.microsoft.com/office/drawing/2014/main" id="{6C34921C-7E08-6F56-1B73-D6065F1B21F2}"/>
                </a:ext>
              </a:extLst>
            </p:cNvPr>
            <p:cNvSpPr txBox="1"/>
            <p:nvPr/>
          </p:nvSpPr>
          <p:spPr>
            <a:xfrm rot="16200000">
              <a:off x="10913377"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2541</a:t>
              </a:r>
            </a:p>
          </p:txBody>
        </p:sp>
        <p:sp>
          <p:nvSpPr>
            <p:cNvPr id="122" name="Textfeld 121">
              <a:extLst>
                <a:ext uri="{FF2B5EF4-FFF2-40B4-BE49-F238E27FC236}">
                  <a16:creationId xmlns:a16="http://schemas.microsoft.com/office/drawing/2014/main" id="{3C48CE27-F628-9251-D6C3-205E7FB06987}"/>
                </a:ext>
              </a:extLst>
            </p:cNvPr>
            <p:cNvSpPr txBox="1"/>
            <p:nvPr/>
          </p:nvSpPr>
          <p:spPr>
            <a:xfrm rot="16200000">
              <a:off x="12973553" y="7282757"/>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2053</a:t>
              </a:r>
            </a:p>
          </p:txBody>
        </p:sp>
        <p:sp>
          <p:nvSpPr>
            <p:cNvPr id="124" name="Textfeld 123">
              <a:extLst>
                <a:ext uri="{FF2B5EF4-FFF2-40B4-BE49-F238E27FC236}">
                  <a16:creationId xmlns:a16="http://schemas.microsoft.com/office/drawing/2014/main" id="{31138623-DDC8-1C54-E9D0-EA401F22C207}"/>
                </a:ext>
              </a:extLst>
            </p:cNvPr>
            <p:cNvSpPr txBox="1"/>
            <p:nvPr/>
          </p:nvSpPr>
          <p:spPr>
            <a:xfrm rot="16200000">
              <a:off x="11951188"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5603</a:t>
              </a:r>
            </a:p>
          </p:txBody>
        </p:sp>
      </p:grpSp>
      <p:sp>
        <p:nvSpPr>
          <p:cNvPr id="125" name="Textfeld 124">
            <a:extLst>
              <a:ext uri="{FF2B5EF4-FFF2-40B4-BE49-F238E27FC236}">
                <a16:creationId xmlns:a16="http://schemas.microsoft.com/office/drawing/2014/main" id="{1D9ABCA8-EC02-0F0E-5D30-114D2B8576EE}"/>
              </a:ext>
            </a:extLst>
          </p:cNvPr>
          <p:cNvSpPr txBox="1"/>
          <p:nvPr/>
        </p:nvSpPr>
        <p:spPr>
          <a:xfrm>
            <a:off x="633416" y="1297106"/>
            <a:ext cx="1333500" cy="261610"/>
          </a:xfrm>
          <a:prstGeom prst="rect">
            <a:avLst/>
          </a:prstGeom>
          <a:noFill/>
        </p:spPr>
        <p:txBody>
          <a:bodyPr wrap="square" rtlCol="0">
            <a:spAutoFit/>
          </a:bodyPr>
          <a:lstStyle/>
          <a:p>
            <a:r>
              <a:rPr lang="de-DE" sz="1100" dirty="0">
                <a:latin typeface="Open Sans" panose="020B0606030504020204" pitchFamily="34" charset="0"/>
                <a:ea typeface="Open Sans" panose="020B0606030504020204" pitchFamily="34" charset="0"/>
                <a:cs typeface="Open Sans" panose="020B0606030504020204" pitchFamily="34" charset="0"/>
              </a:rPr>
              <a:t>Energía en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41" name="Gruppieren 140">
            <a:extLst>
              <a:ext uri="{FF2B5EF4-FFF2-40B4-BE49-F238E27FC236}">
                <a16:creationId xmlns:a16="http://schemas.microsoft.com/office/drawing/2014/main" id="{1490E06B-D6E4-DC31-176A-6A4DAF4411E5}"/>
              </a:ext>
            </a:extLst>
          </p:cNvPr>
          <p:cNvGrpSpPr/>
          <p:nvPr/>
        </p:nvGrpSpPr>
        <p:grpSpPr>
          <a:xfrm>
            <a:off x="721219" y="5264761"/>
            <a:ext cx="5414400" cy="1396389"/>
            <a:chOff x="722458" y="5112361"/>
            <a:chExt cx="5414400" cy="1396389"/>
          </a:xfrm>
        </p:grpSpPr>
        <p:sp>
          <p:nvSpPr>
            <p:cNvPr id="3" name="Rechteck: abgerundete Ecken 2">
              <a:extLst>
                <a:ext uri="{FF2B5EF4-FFF2-40B4-BE49-F238E27FC236}">
                  <a16:creationId xmlns:a16="http://schemas.microsoft.com/office/drawing/2014/main" id="{0718DADD-4F39-3D10-8200-EDE3BCAFAB96}"/>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27" name="Rechteck 126">
              <a:extLst>
                <a:ext uri="{FF2B5EF4-FFF2-40B4-BE49-F238E27FC236}">
                  <a16:creationId xmlns:a16="http://schemas.microsoft.com/office/drawing/2014/main" id="{B85B6C2C-0210-0D2B-7F5F-91794A84164E}"/>
                </a:ext>
              </a:extLst>
            </p:cNvPr>
            <p:cNvSpPr/>
            <p:nvPr/>
          </p:nvSpPr>
          <p:spPr>
            <a:xfrm>
              <a:off x="722458"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feld 8">
              <a:extLst>
                <a:ext uri="{FF2B5EF4-FFF2-40B4-BE49-F238E27FC236}">
                  <a16:creationId xmlns:a16="http://schemas.microsoft.com/office/drawing/2014/main" id="{03D3B804-FC37-39EF-ACE2-A49BC3C1B6A7}"/>
                </a:ext>
              </a:extLst>
            </p:cNvPr>
            <p:cNvSpPr txBox="1"/>
            <p:nvPr/>
          </p:nvSpPr>
          <p:spPr>
            <a:xfrm>
              <a:off x="735313" y="5122023"/>
              <a:ext cx="2886932" cy="246221"/>
            </a:xfrm>
            <a:prstGeom prst="rect">
              <a:avLst/>
            </a:prstGeom>
            <a:noFill/>
          </p:spPr>
          <p:txBody>
            <a:bodyPr wrap="square" rtlCol="0">
              <a:spAutoFit/>
            </a:bodyPr>
            <a:lstStyle/>
            <a:p>
              <a:r>
                <a:rPr lang="en-GB" sz="1000" b="1" cap="none" dirty="0">
                  <a:solidFill>
                    <a:schemeClr val="bg1"/>
                  </a:solidFill>
                  <a:latin typeface="Open Sans" panose="020B0606030504020204" pitchFamily="34" charset="0"/>
                  <a:ea typeface="Open Sans" panose="020B0606030504020204" pitchFamily="34" charset="0"/>
                  <a:cs typeface="Open Sans" panose="020B0606030504020204" pitchFamily="34" charset="0"/>
                </a:rPr>
                <a:t>Número </a:t>
              </a:r>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de </a:t>
              </a:r>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proyectiles</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CCCBFDD6-EE72-E316-EB8F-FD773836C9B7}"/>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lnSpc>
                      <a:spcPct val="107000"/>
                    </a:lnSpc>
                  </a:pPr>
                  <a:r>
                    <a:rPr lang="en-US" sz="900" dirty="0">
                      <a:latin typeface="Open Sans" panose="020B0606030504020204" pitchFamily="34" charset="0"/>
                      <a:ea typeface="Open Sans" panose="020B0606030504020204" pitchFamily="34" charset="0"/>
                      <a:cs typeface="Open Sans" panose="020B0606030504020204" pitchFamily="34" charset="0"/>
                    </a:rPr>
                    <a:t>El número de proyectiles</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indica el número total de partículas de proyectil </a:t>
                  </a:r>
                  <a:r>
                    <a:rPr lang="en-US" sz="900" b="1" dirty="0">
                      <a:latin typeface="Open Sans" panose="020B0606030504020204" pitchFamily="34" charset="0"/>
                      <a:ea typeface="Open Sans" panose="020B0606030504020204" pitchFamily="34" charset="0"/>
                      <a:cs typeface="Open Sans" panose="020B0606030504020204" pitchFamily="34" charset="0"/>
                    </a:rPr>
                    <a:t>que entran en el objetivo</a:t>
                  </a:r>
                  <a:r>
                    <a:rPr lang="en-US" sz="900" dirty="0">
                      <a:latin typeface="Open Sans" panose="020B0606030504020204" pitchFamily="34" charset="0"/>
                      <a:ea typeface="Open Sans" panose="020B0606030504020204" pitchFamily="34" charset="0"/>
                      <a:cs typeface="Open Sans" panose="020B0606030504020204" pitchFamily="34" charset="0"/>
                    </a:rPr>
                    <a:t>. Cada partícula de proyectil desencadena una reacción con una probabilidad determinada. El número de proyectiles es diferente para cada serie de mediciones.</a:t>
                  </a:r>
                </a:p>
              </p:txBody>
            </p:sp>
          </mc:Choice>
          <mc:Fallback>
            <p:sp>
              <p:nvSpPr>
                <p:cNvPr id="11" name="Textfeld 10">
                  <a:extLst>
                    <a:ext uri="{FF2B5EF4-FFF2-40B4-BE49-F238E27FC236}">
                      <a16:creationId xmlns:a16="http://schemas.microsoft.com/office/drawing/2014/main" id="{CCCBFDD6-EE72-E316-EB8F-FD773836C9B7}"/>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2" name="Textfeld 131">
                  <a:extLst>
                    <a:ext uri="{FF2B5EF4-FFF2-40B4-BE49-F238E27FC236}">
                      <a16:creationId xmlns:a16="http://schemas.microsoft.com/office/drawing/2014/main" id="{207779D9-D6EC-D7CC-F90D-C6C46389D5C9}"/>
                    </a:ext>
                  </a:extLst>
                </p:cNvPr>
                <p:cNvSpPr txBox="1"/>
                <p:nvPr/>
              </p:nvSpPr>
              <p:spPr>
                <a:xfrm>
                  <a:off x="3974307" y="5403494"/>
                  <a:ext cx="1860784" cy="1020446"/>
                </a:xfrm>
                <a:prstGeom prst="rect">
                  <a:avLst/>
                </a:prstGeom>
                <a:noFill/>
              </p:spPr>
              <p:txBody>
                <a:bodyPr wrap="square" rtlCol="0" anchor="ctr">
                  <a:noAutofit/>
                </a:bodyPr>
                <a:lstStyle/>
                <a:p>
                  <a:pPr algn="ctr">
                    <a:lnSpc>
                      <a:spcPct val="107000"/>
                    </a:lnSpc>
                  </a:pPr>
                  <a14:m>
                    <m:oMathPara xmlns:m="http://schemas.openxmlformats.org/officeDocument/2006/math">
                      <m:oMathParaPr>
                        <m:jc m:val="centerGroup"/>
                      </m:oMathParaPr>
                      <m:oMath xmlns:m="http://schemas.openxmlformats.org/officeDocument/2006/math">
                        <m:sSub>
                          <m:sSubPr>
                            <m:ctrlPr>
                              <a:rPr xmlns:a="http://schemas.openxmlformats.org/drawingml/2006/main" lang="de-DE" sz="1000" b="1" i="1" smtClean="0">
                                <a:latin typeface="Cambria Math" panose="02040503050406030204" pitchFamily="18" charset="0"/>
                                <a:ea typeface="Source Sans Pro" panose="020B0503030403020204" pitchFamily="34" charset="0"/>
                              </a:rPr>
                            </m:ctrlPr>
                          </m:sSubPr>
                          <m:e>
                            <m:r>
                              <a:rPr xmlns:a="http://schemas.openxmlformats.org/drawingml/2006/main" lang="de-DE" sz="1000" b="1" i="0" smtClean="0">
                                <a:latin typeface="Cambria Math" panose="02040503050406030204" pitchFamily="18" charset="0"/>
                                <a:ea typeface="Source Sans Pro" panose="020B0503030403020204" pitchFamily="34" charset="0"/>
                              </a:rPr>
                              <m:t>𝐍</m:t>
                            </m:r>
                          </m:e>
                          <m:sub>
                            <m:r>
                              <a:rPr xmlns:a="http://schemas.openxmlformats.org/drawingml/2006/main" lang="de-DE" sz="1000" b="1" i="0" smtClean="0">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smtClean="0">
                                <a:latin typeface="Cambria Math" panose="02040503050406030204" pitchFamily="18" charset="0"/>
                                <a:ea typeface="Source Sans Pro" panose="020B0503030403020204" pitchFamily="34" charset="0"/>
                              </a:rPr>
                            </m:ctrlPr>
                          </m:dPr>
                          <m:e>
                            <m:r>
                              <a:rPr xmlns:a="http://schemas.openxmlformats.org/drawingml/2006/main" lang="de-DE" sz="1000" b="1" i="0" smtClean="0">
                                <a:latin typeface="Cambria Math" panose="02040503050406030204" pitchFamily="18" charset="0"/>
                                <a:ea typeface="Source Sans Pro" panose="020B0503030403020204" pitchFamily="34" charset="0"/>
                              </a:rPr>
                              <m:t>𝐑𝐮𝐧</m:t>
                            </m:r>
                            <m:r>
                              <a:rPr xmlns:a="http://schemas.openxmlformats.org/drawingml/2006/main" lang="de-DE" sz="1000" b="1" i="0" smtClean="0">
                                <a:latin typeface="Cambria Math" panose="02040503050406030204" pitchFamily="18" charset="0"/>
                                <a:ea typeface="Source Sans Pro" panose="020B0503030403020204" pitchFamily="34" charset="0"/>
                              </a:rPr>
                              <m:t> </m:t>
                            </m:r>
                            <m:r>
                              <a:rPr xmlns:a="http://schemas.openxmlformats.org/drawingml/2006/main" lang="de-DE" sz="1000" b="1" i="0" smtClean="0">
                                <a:latin typeface="Cambria Math" panose="02040503050406030204" pitchFamily="18" charset="0"/>
                                <a:ea typeface="Source Sans Pro" panose="020B0503030403020204" pitchFamily="34" charset="0"/>
                              </a:rPr>
                              <m:t>𝟏</m:t>
                            </m:r>
                          </m:e>
                        </m:d>
                        <m:r>
                          <a:rPr xmlns:a="http://schemas.openxmlformats.org/drawingml/2006/main" lang="de-DE" sz="1000" b="1" i="0" smtClean="0">
                            <a:latin typeface="Cambria Math" panose="02040503050406030204" pitchFamily="18" charset="0"/>
                            <a:ea typeface="Source Sans Pro" panose="020B0503030403020204" pitchFamily="34" charset="0"/>
                          </a:rPr>
                          <m:t>=</m:t>
                        </m:r>
                        <m:r>
                          <a:rPr xmlns:a="http://schemas.openxmlformats.org/drawingml/2006/main" lang="de-DE" sz="1000" b="1" i="0" smtClean="0">
                            <a:latin typeface="Cambria Math" panose="02040503050406030204" pitchFamily="18" charset="0"/>
                            <a:ea typeface="Source Sans Pro" panose="020B0503030403020204" pitchFamily="34" charset="0"/>
                          </a:rPr>
                          <m:t>𝟒𝟒𝟖𝟕𝟐𝟏𝟐</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𝟐</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𝟒𝟎𝟗𝟎𝟑𝟔𝟑</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𝟑</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𝟒𝟎𝟐𝟔𝟗𝟎𝟖</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𝟒</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𝟒𝟏𝟓𝟑𝟏𝟐𝟗</m:t>
                        </m:r>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32" name="Textfeld 131">
                  <a:extLst>
                    <a:ext uri="{FF2B5EF4-FFF2-40B4-BE49-F238E27FC236}">
                      <a16:creationId xmlns:a16="http://schemas.microsoft.com/office/drawing/2014/main" id="{207779D9-D6EC-D7CC-F90D-C6C46389D5C9}"/>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7"/>
                  <a:stretch>
                    <a:fillRect/>
                  </a:stretch>
                </a:blipFill>
              </p:spPr>
              <p:txBody>
                <a:bodyPr/>
                <a:lstStyle/>
                <a:p>
                  <a:r>
                    <a:rPr lang="en-US">
                      <a:noFill/>
                    </a:rPr>
                    <a:t> </a:t>
                  </a:r>
                </a:p>
              </p:txBody>
            </p:sp>
          </mc:Fallback>
        </mc:AlternateContent>
        <p:cxnSp>
          <p:nvCxnSpPr>
            <p:cNvPr id="134" name="Gerader Verbinder 133">
              <a:extLst>
                <a:ext uri="{FF2B5EF4-FFF2-40B4-BE49-F238E27FC236}">
                  <a16:creationId xmlns:a16="http://schemas.microsoft.com/office/drawing/2014/main" id="{234C83BB-2B96-A2D1-609D-FD7CF1098B41}"/>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uppieren 141">
            <a:extLst>
              <a:ext uri="{FF2B5EF4-FFF2-40B4-BE49-F238E27FC236}">
                <a16:creationId xmlns:a16="http://schemas.microsoft.com/office/drawing/2014/main" id="{CD30337A-4BAB-8E24-1FAE-0DD923D36B6D}"/>
              </a:ext>
            </a:extLst>
          </p:cNvPr>
          <p:cNvGrpSpPr/>
          <p:nvPr/>
        </p:nvGrpSpPr>
        <p:grpSpPr>
          <a:xfrm>
            <a:off x="720425" y="6765132"/>
            <a:ext cx="5414400" cy="1396389"/>
            <a:chOff x="721664" y="5112361"/>
            <a:chExt cx="5414400" cy="1396389"/>
          </a:xfrm>
        </p:grpSpPr>
        <p:sp>
          <p:nvSpPr>
            <p:cNvPr id="143" name="Rechteck: abgerundete Ecken 142">
              <a:extLst>
                <a:ext uri="{FF2B5EF4-FFF2-40B4-BE49-F238E27FC236}">
                  <a16:creationId xmlns:a16="http://schemas.microsoft.com/office/drawing/2014/main" id="{CE1DC043-3349-3168-9707-06B6A64DC1A1}"/>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44" name="Rechteck 143">
              <a:extLst>
                <a:ext uri="{FF2B5EF4-FFF2-40B4-BE49-F238E27FC236}">
                  <a16:creationId xmlns:a16="http://schemas.microsoft.com/office/drawing/2014/main" id="{F6F061D1-9713-7FDC-1BA1-B036E577D2C0}"/>
                </a:ext>
              </a:extLst>
            </p:cNvPr>
            <p:cNvSpPr/>
            <p:nvPr/>
          </p:nvSpPr>
          <p:spPr>
            <a:xfrm>
              <a:off x="721664"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45" name="Textfeld 144">
              <a:extLst>
                <a:ext uri="{FF2B5EF4-FFF2-40B4-BE49-F238E27FC236}">
                  <a16:creationId xmlns:a16="http://schemas.microsoft.com/office/drawing/2014/main" id="{EA7D4BB4-2CC8-8C31-44CA-5B5F6E843976}"/>
                </a:ext>
              </a:extLst>
            </p:cNvPr>
            <p:cNvSpPr txBox="1"/>
            <p:nvPr/>
          </p:nvSpPr>
          <p:spPr>
            <a:xfrm>
              <a:off x="735313" y="5122023"/>
              <a:ext cx="2886932" cy="246221"/>
            </a:xfrm>
            <a:prstGeom prst="rect">
              <a:avLst/>
            </a:prstGeom>
            <a:noFill/>
          </p:spPr>
          <p:txBody>
            <a:bodyPr wrap="square" rtlCol="0">
              <a:spAutoFit/>
            </a:bodyPr>
            <a:lstStyle/>
            <a:p>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Probabilidad de </a:t>
              </a:r>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detección</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46" name="Textfeld 145">
                  <a:extLst>
                    <a:ext uri="{FF2B5EF4-FFF2-40B4-BE49-F238E27FC236}">
                      <a16:creationId xmlns:a16="http://schemas.microsoft.com/office/drawing/2014/main" id="{62B10521-4039-3D99-F9F3-8DD6314BE2B0}"/>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La probabilidad de detección</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o función de detección indica la probabilidad de que </a:t>
                  </a:r>
                  <a:r>
                    <a:rPr lang="en-US" sz="900" b="1" dirty="0">
                      <a:latin typeface="Open Sans" panose="020B0606030504020204" pitchFamily="34" charset="0"/>
                      <a:ea typeface="Open Sans" panose="020B0606030504020204" pitchFamily="34" charset="0"/>
                      <a:cs typeface="Open Sans" panose="020B0606030504020204" pitchFamily="34" charset="0"/>
                    </a:rPr>
                    <a:t>se detecte </a:t>
                  </a:r>
                  <a:r>
                    <a:rPr lang="en-US" sz="900" dirty="0">
                      <a:latin typeface="Open Sans" panose="020B0606030504020204" pitchFamily="34" charset="0"/>
                      <a:ea typeface="Open Sans" panose="020B0606030504020204" pitchFamily="34" charset="0"/>
                      <a:cs typeface="Open Sans" panose="020B0606030504020204" pitchFamily="34" charset="0"/>
                    </a:rPr>
                    <a:t>una reacción que está teniendo lugar</a:t>
                  </a:r>
                  <a:r>
                    <a:rPr lang="en-US" sz="900" dirty="0">
                      <a:latin typeface="Open Sans" panose="020B0606030504020204" pitchFamily="34" charset="0"/>
                      <a:ea typeface="Open Sans" panose="020B0606030504020204" pitchFamily="34" charset="0"/>
                      <a:cs typeface="Open Sans" panose="020B0606030504020204" pitchFamily="34" charset="0"/>
                    </a:rPr>
                    <a:t>. Depende de la energía y, por tanto, es diferente para cada transición energética.</a:t>
                  </a:r>
                </a:p>
              </p:txBody>
            </p:sp>
          </mc:Choice>
          <mc:Fallback>
            <p:sp>
              <p:nvSpPr>
                <p:cNvPr id="146" name="Textfeld 145">
                  <a:extLst>
                    <a:ext uri="{FF2B5EF4-FFF2-40B4-BE49-F238E27FC236}">
                      <a16:creationId xmlns:a16="http://schemas.microsoft.com/office/drawing/2014/main" id="{62B10521-4039-3D99-F9F3-8DD6314BE2B0}"/>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7" name="Textfeld 146">
                  <a:extLst>
                    <a:ext uri="{FF2B5EF4-FFF2-40B4-BE49-F238E27FC236}">
                      <a16:creationId xmlns:a16="http://schemas.microsoft.com/office/drawing/2014/main" id="{7C05DDB7-99B0-7BF9-B4E6-A24989334987}"/>
                    </a:ext>
                  </a:extLst>
                </p:cNvPr>
                <p:cNvSpPr txBox="1"/>
                <p:nvPr/>
              </p:nvSpPr>
              <p:spPr>
                <a:xfrm>
                  <a:off x="3974307" y="5403494"/>
                  <a:ext cx="1860784" cy="1020446"/>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𝟓𝟔𝟎𝟒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𝟐</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𝟒𝟓𝟐𝟒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𝟕</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𝟑𝟏𝟑𝟒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𝟑𝟎𝟔𝟐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𝟐𝟓𝟒𝟐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𝟏</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𝟎</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𝟑</m:t>
                            </m:r>
                          </m:sup>
                        </m:sSup>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47" name="Textfeld 146">
                  <a:extLst>
                    <a:ext uri="{FF2B5EF4-FFF2-40B4-BE49-F238E27FC236}">
                      <a16:creationId xmlns:a16="http://schemas.microsoft.com/office/drawing/2014/main" id="{7C05DDB7-99B0-7BF9-B4E6-A24989334987}"/>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9"/>
                  <a:stretch>
                    <a:fillRect/>
                  </a:stretch>
                </a:blipFill>
              </p:spPr>
              <p:txBody>
                <a:bodyPr/>
                <a:lstStyle/>
                <a:p>
                  <a:r>
                    <a:rPr lang="en-US">
                      <a:noFill/>
                    </a:rPr>
                    <a:t> </a:t>
                  </a:r>
                </a:p>
              </p:txBody>
            </p:sp>
          </mc:Fallback>
        </mc:AlternateContent>
        <p:cxnSp>
          <p:nvCxnSpPr>
            <p:cNvPr id="148" name="Gerader Verbinder 147">
              <a:extLst>
                <a:ext uri="{FF2B5EF4-FFF2-40B4-BE49-F238E27FC236}">
                  <a16:creationId xmlns:a16="http://schemas.microsoft.com/office/drawing/2014/main" id="{788C30BF-6AFE-369A-B063-9479057EC6F7}"/>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uppieren 156">
            <a:extLst>
              <a:ext uri="{FF2B5EF4-FFF2-40B4-BE49-F238E27FC236}">
                <a16:creationId xmlns:a16="http://schemas.microsoft.com/office/drawing/2014/main" id="{C9735472-F610-E385-5718-C62802A5D5B5}"/>
              </a:ext>
            </a:extLst>
          </p:cNvPr>
          <p:cNvGrpSpPr/>
          <p:nvPr/>
        </p:nvGrpSpPr>
        <p:grpSpPr>
          <a:xfrm>
            <a:off x="720425" y="8258665"/>
            <a:ext cx="5414400" cy="1113820"/>
            <a:chOff x="721664" y="8106265"/>
            <a:chExt cx="5414400" cy="1113820"/>
          </a:xfrm>
        </p:grpSpPr>
        <p:sp>
          <p:nvSpPr>
            <p:cNvPr id="151" name="Rechteck 150">
              <a:extLst>
                <a:ext uri="{FF2B5EF4-FFF2-40B4-BE49-F238E27FC236}">
                  <a16:creationId xmlns:a16="http://schemas.microsoft.com/office/drawing/2014/main" id="{910CCA83-C177-5D29-69F1-69EF1D604285}"/>
                </a:ext>
              </a:extLst>
            </p:cNvPr>
            <p:cNvSpPr/>
            <p:nvPr/>
          </p:nvSpPr>
          <p:spPr>
            <a:xfrm>
              <a:off x="721664" y="8106265"/>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2" name="Textfeld 151">
              <a:extLst>
                <a:ext uri="{FF2B5EF4-FFF2-40B4-BE49-F238E27FC236}">
                  <a16:creationId xmlns:a16="http://schemas.microsoft.com/office/drawing/2014/main" id="{DD48155D-C116-ACF2-4E3C-0CE0116AA702}"/>
                </a:ext>
              </a:extLst>
            </p:cNvPr>
            <p:cNvSpPr txBox="1"/>
            <p:nvPr/>
          </p:nvSpPr>
          <p:spPr>
            <a:xfrm>
              <a:off x="735313" y="8115927"/>
              <a:ext cx="2886932" cy="246221"/>
            </a:xfrm>
            <a:prstGeom prst="rect">
              <a:avLst/>
            </a:prstGeom>
            <a:noFill/>
          </p:spPr>
          <p:txBody>
            <a:bodyPr wrap="square" rtlCol="0">
              <a:spAutoFit/>
            </a:bodyPr>
            <a:lstStyle/>
            <a:p>
              <a:r>
                <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Densidad objetivo</a:t>
              </a:r>
            </a:p>
          </p:txBody>
        </p:sp>
        <p:sp>
          <p:nvSpPr>
            <p:cNvPr id="150" name="Rechteck: abgerundete Ecken 149">
              <a:extLst>
                <a:ext uri="{FF2B5EF4-FFF2-40B4-BE49-F238E27FC236}">
                  <a16:creationId xmlns:a16="http://schemas.microsoft.com/office/drawing/2014/main" id="{C5393AA8-4740-F30D-B3D1-36F9E0793046}"/>
                </a:ext>
              </a:extLst>
            </p:cNvPr>
            <p:cNvSpPr/>
            <p:nvPr/>
          </p:nvSpPr>
          <p:spPr>
            <a:xfrm>
              <a:off x="728629" y="8303242"/>
              <a:ext cx="5400000" cy="89861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3" name="Textfeld 152">
                  <a:extLst>
                    <a:ext uri="{FF2B5EF4-FFF2-40B4-BE49-F238E27FC236}">
                      <a16:creationId xmlns:a16="http://schemas.microsoft.com/office/drawing/2014/main" id="{66BC1ED6-BD30-154D-29FF-99FE32B1D3D4}"/>
                    </a:ext>
                  </a:extLst>
                </p:cNvPr>
                <p:cNvSpPr txBox="1"/>
                <p:nvPr/>
              </p:nvSpPr>
              <p:spPr>
                <a:xfrm>
                  <a:off x="743413" y="8310729"/>
                  <a:ext cx="2878831" cy="909356"/>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La densidad del blanco</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indica cuántas partículas (núcleos atómicos) se encuentran en una determinada </a:t>
                  </a:r>
                  <a:r>
                    <a:rPr lang="en-US" sz="900" b="1" dirty="0">
                      <a:latin typeface="Open Sans" panose="020B0606030504020204" pitchFamily="34" charset="0"/>
                      <a:ea typeface="Open Sans" panose="020B0606030504020204" pitchFamily="34" charset="0"/>
                      <a:cs typeface="Open Sans" panose="020B0606030504020204" pitchFamily="34" charset="0"/>
                    </a:rPr>
                    <a:t>zona del blanco</a:t>
                  </a:r>
                  <a:r>
                    <a:rPr lang="en-US" sz="900" dirty="0">
                      <a:latin typeface="Open Sans" panose="020B0606030504020204" pitchFamily="34" charset="0"/>
                      <a:ea typeface="Open Sans" panose="020B0606030504020204" pitchFamily="34" charset="0"/>
                      <a:cs typeface="Open Sans" panose="020B0606030504020204" pitchFamily="34" charset="0"/>
                    </a:rPr>
                    <a:t>. La densidad del blanco es la misma para todas las series de mediciones, ya que aquí siempre se utilizó el mismo blanco.</a:t>
                  </a:r>
                </a:p>
              </p:txBody>
            </p:sp>
          </mc:Choice>
          <mc:Fallback>
            <p:sp>
              <p:nvSpPr>
                <p:cNvPr id="153" name="Textfeld 152">
                  <a:extLst>
                    <a:ext uri="{FF2B5EF4-FFF2-40B4-BE49-F238E27FC236}">
                      <a16:creationId xmlns:a16="http://schemas.microsoft.com/office/drawing/2014/main" id="{66BC1ED6-BD30-154D-29FF-99FE32B1D3D4}"/>
                    </a:ext>
                  </a:extLst>
                </p:cNvPr>
                <p:cNvSpPr txBox="1">
                  <a:spLocks noRot="1" noChangeAspect="1" noMove="1" noResize="1" noEditPoints="1" noAdjustHandles="1" noChangeArrowheads="1" noChangeShapeType="1" noTextEdit="1"/>
                </p:cNvSpPr>
                <p:nvPr/>
              </p:nvSpPr>
              <p:spPr>
                <a:xfrm>
                  <a:off x="743413" y="8310729"/>
                  <a:ext cx="2878831" cy="90935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4" name="Textfeld 153">
                  <a:extLst>
                    <a:ext uri="{FF2B5EF4-FFF2-40B4-BE49-F238E27FC236}">
                      <a16:creationId xmlns:a16="http://schemas.microsoft.com/office/drawing/2014/main" id="{187A0E09-E3C9-574C-1C8F-890EAD060400}"/>
                    </a:ext>
                  </a:extLst>
                </p:cNvPr>
                <p:cNvSpPr txBox="1"/>
                <p:nvPr/>
              </p:nvSpPr>
              <p:spPr>
                <a:xfrm>
                  <a:off x="3974307" y="8375216"/>
                  <a:ext cx="1860784" cy="780040"/>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𝐝</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𝟑</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𝟏𝟖</m:t>
                            </m:r>
                          </m:sup>
                        </m:sSup>
                        <m:f>
                          <m:fPr>
                            <m:ctrlPr>
                              <a:rPr xmlns:a="http://schemas.openxmlformats.org/drawingml/2006/main" lang="de-DE" sz="1000" b="1" i="1">
                                <a:latin typeface="Cambria Math" panose="02040503050406030204" pitchFamily="18" charset="0"/>
                                <a:ea typeface="Source Sans Pro" panose="020B0503030403020204" pitchFamily="34" charset="0"/>
                              </a:rPr>
                            </m:ctrlPr>
                          </m:fPr>
                          <m:num>
                            <m:r>
                              <a:rPr xmlns:a="http://schemas.openxmlformats.org/drawingml/2006/main" lang="de-DE" sz="1000" b="1">
                                <a:latin typeface="Cambria Math" panose="02040503050406030204" pitchFamily="18" charset="0"/>
                                <a:ea typeface="Source Sans Pro" panose="020B0503030403020204" pitchFamily="34" charset="0"/>
                              </a:rPr>
                              <m:t>𝟏</m:t>
                            </m:r>
                          </m:num>
                          <m:den>
                            <m:r>
                              <a:rPr xmlns:a="http://schemas.openxmlformats.org/drawingml/2006/main" lang="de-DE" sz="1000" b="1">
                                <a:latin typeface="Cambria Math" panose="02040503050406030204" pitchFamily="18" charset="0"/>
                                <a:ea typeface="Source Sans Pro" panose="020B0503030403020204" pitchFamily="34" charset="0"/>
                              </a:rPr>
                              <m:t>𝐜𝐦</m:t>
                            </m:r>
                            <m:r>
                              <a:rPr xmlns:a="http://schemas.openxmlformats.org/drawingml/2006/main" lang="de-DE" sz="1000" b="1">
                                <a:latin typeface="Cambria Math" panose="02040503050406030204" pitchFamily="18" charset="0"/>
                                <a:ea typeface="Source Sans Pro" panose="020B0503030403020204" pitchFamily="34" charset="0"/>
                              </a:rPr>
                              <m:t>²</m:t>
                            </m:r>
                          </m:den>
                        </m:f>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54" name="Textfeld 153">
                  <a:extLst>
                    <a:ext uri="{FF2B5EF4-FFF2-40B4-BE49-F238E27FC236}">
                      <a16:creationId xmlns:a16="http://schemas.microsoft.com/office/drawing/2014/main" id="{187A0E09-E3C9-574C-1C8F-890EAD060400}"/>
                    </a:ext>
                  </a:extLst>
                </p:cNvPr>
                <p:cNvSpPr txBox="1">
                  <a:spLocks noRot="1" noChangeAspect="1" noMove="1" noResize="1" noEditPoints="1" noAdjustHandles="1" noChangeArrowheads="1" noChangeShapeType="1" noTextEdit="1"/>
                </p:cNvSpPr>
                <p:nvPr/>
              </p:nvSpPr>
              <p:spPr>
                <a:xfrm>
                  <a:off x="3974307" y="8375216"/>
                  <a:ext cx="1860784" cy="780040"/>
                </a:xfrm>
                <a:prstGeom prst="rect">
                  <a:avLst/>
                </a:prstGeom>
                <a:blipFill>
                  <a:blip r:embed="rId11"/>
                  <a:stretch>
                    <a:fillRect/>
                  </a:stretch>
                </a:blipFill>
              </p:spPr>
              <p:txBody>
                <a:bodyPr/>
                <a:lstStyle/>
                <a:p>
                  <a:r>
                    <a:rPr lang="en-US">
                      <a:noFill/>
                    </a:rPr>
                    <a:t> </a:t>
                  </a:r>
                </a:p>
              </p:txBody>
            </p:sp>
          </mc:Fallback>
        </mc:AlternateContent>
        <p:cxnSp>
          <p:nvCxnSpPr>
            <p:cNvPr id="155" name="Gerader Verbinder 154">
              <a:extLst>
                <a:ext uri="{FF2B5EF4-FFF2-40B4-BE49-F238E27FC236}">
                  <a16:creationId xmlns:a16="http://schemas.microsoft.com/office/drawing/2014/main" id="{21C70026-3A52-5958-2E81-9FE6EC7DF4F0}"/>
                </a:ext>
              </a:extLst>
            </p:cNvPr>
            <p:cNvCxnSpPr>
              <a:cxnSpLocks/>
            </p:cNvCxnSpPr>
            <p:nvPr/>
          </p:nvCxnSpPr>
          <p:spPr>
            <a:xfrm>
              <a:off x="3705955" y="8349844"/>
              <a:ext cx="0" cy="8054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931196"/>
      </p:ext>
    </p:extLst>
  </p:cSld>
  <p:clrMapOvr>
    <a:masterClrMapping/>
  </p:clrMapOvr>
</p:sld>
</file>

<file path=ppt/slides/slide8.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Nuclide </a:t>
            </a:r>
            <a:r>
              <a:rPr lang="de-DE" sz="2000" cap="none" dirty="0" err="1">
                <a:latin typeface="Open Sans" panose="020B0606030504020204" pitchFamily="34" charset="0"/>
                <a:ea typeface="Open Sans" panose="020B0606030504020204" pitchFamily="34" charset="0"/>
                <a:cs typeface="Open Sans" panose="020B0606030504020204" pitchFamily="34" charset="0"/>
              </a:rPr>
              <a:t>Race</a:t>
            </a:r>
            <a:r>
              <a:rPr lang="de-DE" sz="2000" cap="none" dirty="0">
                <a:latin typeface="Open Sans" panose="020B0606030504020204" pitchFamily="34" charset="0"/>
                <a:ea typeface="Open Sans" panose="020B0606030504020204" pitchFamily="34" charset="0"/>
                <a:cs typeface="Open Sans" panose="020B0606030504020204" pitchFamily="34" charset="0"/>
              </a:rPr>
              <a:t>: Reglas</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Formación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de </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elementos pesados</a:t>
            </a: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65956"/>
            <a:ext cx="5501493" cy="5703484"/>
          </a:xfrm>
          <a:prstGeom prst="rect">
            <a:avLst/>
          </a:prstGeom>
          <a:noFill/>
        </p:spPr>
        <p:txBody>
          <a:bodyPr wrap="square" rtlCol="0">
            <a:spAutoFit/>
          </a:bodyPr>
          <a:lstStyle/>
          <a:p>
            <a:r>
              <a:rPr lang="de-DE" sz="1601" b="1" dirty="0" err="1">
                <a:latin typeface="Open Sans" panose="020B0606030504020204" pitchFamily="34" charset="0"/>
                <a:ea typeface="Open Sans" panose="020B0606030504020204" pitchFamily="34" charset="0"/>
                <a:cs typeface="Open Sans" panose="020B0606030504020204" pitchFamily="34" charset="0"/>
              </a:rPr>
              <a:t>Objetivo </a:t>
            </a:r>
            <a:r>
              <a:rPr lang="de-DE" sz="1601" b="1" dirty="0" err="1">
                <a:latin typeface="Open Sans" panose="020B0606030504020204" pitchFamily="34" charset="0"/>
                <a:ea typeface="Open Sans" panose="020B0606030504020204" pitchFamily="34" charset="0"/>
                <a:cs typeface="Open Sans" panose="020B0606030504020204" pitchFamily="34" charset="0"/>
              </a:rPr>
              <a:t>del </a:t>
            </a:r>
            <a:r>
              <a:rPr lang="de-DE" sz="1601" b="1" dirty="0">
                <a:latin typeface="Open Sans" panose="020B0606030504020204" pitchFamily="34" charset="0"/>
                <a:ea typeface="Open Sans" panose="020B0606030504020204" pitchFamily="34" charset="0"/>
                <a:cs typeface="Open Sans" panose="020B0606030504020204" pitchFamily="34" charset="0"/>
              </a:rPr>
              <a:t>juego</a:t>
            </a:r>
            <a:br>
              <a:rPr lang="de-DE" sz="1300" dirty="0">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La tarea consiste en sintetizar el nucleido objetivo con ayuda de la captura de neutrones, es decir, alcanzarlo con tu figura de juego. Intenta alcanzar el objetivo en menos pasos que tu adversario. </a:t>
            </a:r>
            <a:br>
              <a:rPr lang="de-DE" sz="1300" dirty="0">
                <a:latin typeface="Open Sans" panose="020B0606030504020204" pitchFamily="34" charset="0"/>
                <a:ea typeface="Open Sans" panose="020B0606030504020204" pitchFamily="34" charset="0"/>
                <a:cs typeface="Open Sans" panose="020B0606030504020204" pitchFamily="34" charset="0"/>
              </a:rPr>
            </a:b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a:latin typeface="Open Sans" panose="020B0606030504020204" pitchFamily="34" charset="0"/>
                <a:ea typeface="Open Sans" panose="020B0606030504020204" pitchFamily="34" charset="0"/>
                <a:cs typeface="Open Sans" panose="020B0606030504020204" pitchFamily="34" charset="0"/>
              </a:rPr>
              <a:t>Reglas del juego</a:t>
            </a:r>
          </a:p>
          <a:p>
            <a:r>
              <a:rPr lang="en-GB" sz="1050" dirty="0">
                <a:latin typeface="Open Sans" panose="020B0606030504020204" pitchFamily="34" charset="0"/>
                <a:ea typeface="Open Sans" panose="020B0606030504020204" pitchFamily="34" charset="0"/>
                <a:cs typeface="Open Sans" panose="020B0606030504020204" pitchFamily="34" charset="0"/>
              </a:rPr>
              <a:t>Para avanzar en la nucleosíntesis, debes intentar subir a la parte superior derecha de la tabla de nucleidos. La captura de neutrones te ayuda a ello. Sin embargo, la captura de neutrones sólo tiene lugar con una cierta probabilidad. Los nucleidos inestables también pueden decaer antes de que se produzca la captura de neutrones.</a:t>
            </a:r>
          </a:p>
          <a:p>
            <a:r>
              <a:rPr lang="en-GB" sz="1050" dirty="0">
                <a:latin typeface="Open Sans" panose="020B0606030504020204" pitchFamily="34" charset="0"/>
                <a:ea typeface="Open Sans" panose="020B0606030504020204" pitchFamily="34" charset="0"/>
                <a:cs typeface="Open Sans" panose="020B0606030504020204" pitchFamily="34" charset="0"/>
              </a:rPr>
              <a:t>Ambos jugadores comienzan su primer turno al mismo tiempo y tienen que seguir el siguiente procedimiento </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Calcula la razón de probabilidad del nucleido sobre el que te encuentras (indica la probabilidad de captura de neutrones en comparación con la desintegración del nucleido).</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Tome de la tabla qué número debe sacar cada uno para que la captura de neutrones tenga éxito. Cuanto mayor sea el cociente de probabilidades, mayor será su probabilidad de captura de neutrones.</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Cada uno de ustedes tira ahora los dados por turno para intentar una captura de neutrones.</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err="1">
                <a:latin typeface="Open Sans" panose="020B0606030504020204" pitchFamily="34" charset="0"/>
                <a:ea typeface="Open Sans" panose="020B0606030504020204" pitchFamily="34" charset="0"/>
                <a:cs typeface="Open Sans" panose="020B0606030504020204" pitchFamily="34" charset="0"/>
              </a:rPr>
              <a:t>Hay dos </a:t>
            </a:r>
            <a:r>
              <a:rPr lang="de-DE" sz="1050" dirty="0" err="1">
                <a:latin typeface="Open Sans" panose="020B0606030504020204" pitchFamily="34" charset="0"/>
                <a:ea typeface="Open Sans" panose="020B0606030504020204" pitchFamily="34" charset="0"/>
                <a:cs typeface="Open Sans" panose="020B0606030504020204" pitchFamily="34" charset="0"/>
              </a:rPr>
              <a:t>posibilidades</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Si tu cuenta de dados es lo suficientemente alta, puedes hacer el movimiento de captura de neutrones en el tablero y continuar jugando. Tu turno continúa, así que empiezas de nuevo con el paso 1 en el nuevo campo.</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Si el número de tu dado es demasiado bajo, el nucleido sobre el que estás se desintegrará. Así que tienes que mover tu ficha según las reglas de la desintegración nuclear:</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Beta-Menos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Doble Beta-Menos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Beta-Plus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err="1">
                <a:latin typeface="Open Sans" panose="020B0606030504020204" pitchFamily="34" charset="0"/>
                <a:ea typeface="Open Sans" panose="020B0606030504020204" pitchFamily="34" charset="0"/>
                <a:cs typeface="Open Sans" panose="020B0606030504020204" pitchFamily="34" charset="0"/>
              </a:rPr>
              <a:t>o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Doble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Captura de</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 Electrones</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Con esto, tu turno termina. Tu oponente puede continuar hasta que también tenga que hacer una descomposición nuclear. Sólo cuando ambos hayan realizado una descomposición nuclear, podrán volver a participar en la carrera.</a:t>
            </a:r>
            <a:br>
              <a:rPr lang="de-DE" sz="1050" dirty="0">
                <a:latin typeface="Open Sans" panose="020B0606030504020204" pitchFamily="34" charset="0"/>
                <a:ea typeface="Open Sans" panose="020B0606030504020204" pitchFamily="34" charset="0"/>
                <a:cs typeface="Open Sans" panose="020B0606030504020204" pitchFamily="34" charset="0"/>
              </a:rPr>
            </a:br>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en-GB" sz="1050" dirty="0">
                <a:latin typeface="Open Sans" panose="020B0606030504020204" pitchFamily="34" charset="0"/>
                <a:ea typeface="Open Sans" panose="020B0606030504020204" pitchFamily="34" charset="0"/>
                <a:cs typeface="Open Sans" panose="020B0606030504020204" pitchFamily="34" charset="0"/>
              </a:rPr>
              <a:t>El jugador que llegue a la meta en menos movimientos gana la carrera de nucleidos. Después de cada partida, compara los caminos que habéis seguido.</a:t>
            </a:r>
          </a:p>
          <a:p>
            <a:pPr marL="370060" indent="-370060">
              <a:buFont typeface="+mj-lt"/>
              <a:buAutoNum type="arabicPeriod"/>
            </a:pP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Coeficiente de probabilidad </a:t>
                          </a:r>
                          <a14:m xmlns:a14="http://schemas.microsoft.com/office/drawing/2010/main"/>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Número necesario para una captura de neutrones</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No es posible la captura de neutrones</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ó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err="1">
                              <a:latin typeface="Open Sans" panose="020B0606030504020204" pitchFamily="34" charset="0"/>
                              <a:ea typeface="Open Sans" panose="020B0606030504020204" pitchFamily="34" charset="0"/>
                              <a:cs typeface="Open Sans" panose="020B0606030504020204" pitchFamily="34" charset="0"/>
                            </a:rPr>
                            <a:t>estable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endParaRPr lang="de-DE"/>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136" r="-143023" b="-398864"/>
                          </a:stretch>
                        </a:blip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Número necesario para una captura de neutrones</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No es posible la captura de neutrones</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ó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err="1">
                              <a:latin typeface="Open Sans" panose="020B0606030504020204" pitchFamily="34" charset="0"/>
                              <a:ea typeface="Open Sans" panose="020B0606030504020204" pitchFamily="34" charset="0"/>
                              <a:cs typeface="Open Sans" panose="020B0606030504020204" pitchFamily="34" charset="0"/>
                            </a:rPr>
                            <a:t>estable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Reconocimiento-CompartirIgual </a:t>
            </a:r>
            <a:r>
              <a:rPr lang="en-GB" sz="600" dirty="0">
                <a:solidFill>
                  <a:schemeClr val="bg1"/>
                </a:solidFill>
                <a:hlinkClick r:id="rId5"/>
              </a:rPr>
              <a:t>4.0 Internacional (CC-BY-SA 4.0</a:t>
            </a:r>
            <a:r>
              <a:rPr lang="en-GB" sz="600" dirty="0">
                <a:solidFill>
                  <a:schemeClr val="bg1"/>
                </a:solidFill>
              </a:rPr>
              <a:t>)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7989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3418</ap:Words>
  <ap:Application>Microsoft Office PowerPoint</ap:Application>
  <ap:PresentationFormat>A4-Papier (210 x 297 mm)</ap:PresentationFormat>
  <ap:Paragraphs>224</ap:Paragraphs>
  <ap:Slides>8</ap:Slides>
  <ap:Notes>0</ap:Notes>
  <ap:HiddenSlides>0</ap:HiddenSlides>
  <ap:MMClips>0</ap:MMClips>
  <ap:ScaleCrop>false</ap:ScaleCrop>
  <ap:HeadingPairs>
    <vt:vector baseType="variant" size="6">
      <vt:variant>
        <vt:lpstr>Verwendete Schriftarten</vt:lpstr>
      </vt:variant>
      <vt:variant>
        <vt:i4>8</vt:i4>
      </vt:variant>
      <vt:variant>
        <vt:lpstr>Design</vt:lpstr>
      </vt:variant>
      <vt:variant>
        <vt:i4>1</vt:i4>
      </vt:variant>
      <vt:variant>
        <vt:lpstr>Folientitel</vt:lpstr>
      </vt:variant>
      <vt:variant>
        <vt:i4>8</vt:i4>
      </vt:variant>
    </vt:vector>
  </ap:HeadingPairs>
  <ap:TitlesOfParts>
    <vt:vector baseType="lpstr" size="17">
      <vt:lpstr>Arial</vt:lpstr>
      <vt:lpstr>Calibri</vt:lpstr>
      <vt:lpstr>Cambria Math</vt:lpstr>
      <vt:lpstr>Nexa Bold</vt:lpstr>
      <vt:lpstr>Open Sans</vt:lpstr>
      <vt:lpstr>Source Sans Pro</vt:lpstr>
      <vt:lpstr>Tw Cen MT Condensed</vt:lpstr>
      <vt:lpstr>Wingdings</vt:lpstr>
      <vt:lpstr>Office</vt:lpstr>
      <vt:lpstr>Group I : β--Conversion</vt:lpstr>
      <vt:lpstr>Group II : β+- Conversion</vt:lpstr>
      <vt:lpstr>Group III : Nuclear Fusion</vt:lpstr>
      <vt:lpstr>Group IV: Neutron Capture</vt:lpstr>
      <vt:lpstr>01  How to Catch a Photon</vt:lpstr>
      <vt:lpstr>02  Data Analysis</vt:lpstr>
      <vt:lpstr>Appendix</vt:lpstr>
      <vt:lpstr>Nuclide Race: Rules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Group Puzzle Nuclear Reactions</dc:title>
  <dc:creator>ms998392</dc:creator>
  <lastModifiedBy>Hannes Nitsche</lastModifiedBy>
  <revision>756</revision>
  <dcterms:created xsi:type="dcterms:W3CDTF">2020-02-13T17:38:00.0000000Z</dcterms:created>
  <dcterms:modified xsi:type="dcterms:W3CDTF">2024-10-07T13:23:30.0000000Z</dcterms:modified>
  <keywords>, docId:F2635D051169034FC9718CB508F76F8A</keywords>
</coreProperties>
</file>