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sldIdLst>
    <p:sldId id="268" r:id="rId2"/>
    <p:sldId id="271" r:id="rId3"/>
    <p:sldId id="269" r:id="rId4"/>
    <p:sldId id="272" r:id="rId5"/>
    <p:sldId id="274" r:id="rId6"/>
    <p:sldId id="270" r:id="rId7"/>
    <p:sldId id="275" r:id="rId8"/>
    <p:sldId id="27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Numărătoare</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image" Target="../media/image13.pn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17.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23.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7.png"/><Relationship Id="rId7" Type="http://schemas.openxmlformats.org/officeDocument/2006/relationships/chart" Target="../charts/chart1.xml"/><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10" Type="http://schemas.openxmlformats.org/officeDocument/2006/relationships/image" Target="../media/image7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0.png"/><Relationship Id="rId7" Type="http://schemas.openxmlformats.org/officeDocument/2006/relationships/image" Target="../media/image1.png"/><Relationship Id="rId2"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image" Target="../media/image121.png"/><Relationship Id="rId5" Type="http://schemas.openxmlformats.org/officeDocument/2006/relationships/image" Target="../media/image111.png"/><Relationship Id="rId4" Type="http://schemas.openxmlformats.org/officeDocument/2006/relationships/image" Target="../media/image100.png"/><Relationship Id="rId9" Type="http://schemas.openxmlformats.org/officeDocument/2006/relationships/hyperlink" Target="https://creativecommons.org/licenses/by-sa/4.0/"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4.png"/><Relationship Id="rId7" Type="http://schemas.openxmlformats.org/officeDocument/2006/relationships/image" Target="../media/image14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1.png"/><Relationship Id="rId11" Type="http://schemas.openxmlformats.org/officeDocument/2006/relationships/image" Target="../media/image180.png"/><Relationship Id="rId5" Type="http://schemas.openxmlformats.org/officeDocument/2006/relationships/image" Target="../media/image8.png"/><Relationship Id="rId10" Type="http://schemas.openxmlformats.org/officeDocument/2006/relationships/image" Target="../media/image170.png"/><Relationship Id="rId4" Type="http://schemas.openxmlformats.org/officeDocument/2006/relationships/hyperlink" Target="https://creativecommons.org/licenses/by-sa/4.0/" TargetMode="External"/><Relationship Id="rId9"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4.png"/></Relationships>
</file>

<file path=ppt/slides/slide1.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274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Grupa 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-Conversie</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Puzzle de grup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Reacții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nucleare</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a:latin typeface="Open Sans" panose="020B0606030504020204" pitchFamily="34" charset="0"/>
                <a:ea typeface="Open Sans" panose="020B0606030504020204" pitchFamily="34" charset="0"/>
                <a:cs typeface="Open Sans" panose="020B0606030504020204" pitchFamily="34" charset="0"/>
              </a:rPr>
              <a:t>Medicină </a:t>
            </a:r>
            <a:r>
              <a:rPr lang="de-DE" sz="1100" b="1" dirty="0" err="1">
                <a:latin typeface="Open Sans" panose="020B0606030504020204" pitchFamily="34" charset="0"/>
                <a:ea typeface="Open Sans" panose="020B0606030504020204" pitchFamily="34" charset="0"/>
                <a:cs typeface="Open Sans" panose="020B0606030504020204" pitchFamily="34" charset="0"/>
              </a:rPr>
              <a:t>nucleară</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484748"/>
          </a:xfrm>
          <a:prstGeom prst="rect">
            <a:avLst/>
          </a:prstGeom>
          <a:noFill/>
        </p:spPr>
        <p:txBody>
          <a:bodyPr wrap="square" rtlCol="0">
            <a:spAutoFit/>
          </a:bodyPr>
          <a:lstStyle/>
          <a:p>
            <a:pPr marL="38100" lvl="1"/>
            <a:r>
              <a:rPr lang="en-GB" sz="850" dirty="0">
                <a:effectLst/>
                <a:latin typeface="Open Sans" panose="020B0606030504020204" pitchFamily="34" charset="0"/>
                <a:ea typeface="Open Sans" panose="020B0606030504020204" pitchFamily="34" charset="0"/>
                <a:cs typeface="Open Sans" panose="020B0606030504020204" pitchFamily="34" charset="0"/>
              </a:rPr>
              <a:t>În medicină, nuclizii radioactivi sunt adesea utilizați pentru terapia cu radionuclizi. De exemplu, emițătorii beta-minus sunt introduși în organism, unde se dezintegrează și eliberează radiații. Un exemplu tipic </a:t>
            </a:r>
            <a:r>
              <a:rPr lang="en-GB" sz="850" b="1" dirty="0">
                <a:effectLst/>
                <a:latin typeface="Open Sans" panose="020B0606030504020204" pitchFamily="34" charset="0"/>
                <a:ea typeface="Open Sans" panose="020B0606030504020204" pitchFamily="34" charset="0"/>
                <a:cs typeface="Open Sans" panose="020B0606030504020204" pitchFamily="34" charset="0"/>
              </a:rPr>
              <a:t>este I-131 </a:t>
            </a:r>
            <a:r>
              <a:rPr lang="en-GB" sz="850" dirty="0">
                <a:effectLst/>
                <a:latin typeface="Open Sans" panose="020B0606030504020204" pitchFamily="34" charset="0"/>
                <a:ea typeface="Open Sans" panose="020B0606030504020204" pitchFamily="34" charset="0"/>
                <a:cs typeface="Open Sans" panose="020B0606030504020204" pitchFamily="34" charset="0"/>
              </a:rPr>
              <a:t>(iod), care se acumulează în glanda tiroidă și suferă acolo o dezintegrare beta-minus.</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Stabiliți ecuația reacției I-131 și aflați ce element este produs. Utilizați tabelul de nuclizi și formula generală din caseta Nutshell.</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Introducerea în corpul uman a unui material radioactiv precum I-131 poate fi utilă din punct de vedere medical. Formulați ipoteze pentru a răspunde la următoarea întrebare:</a:t>
            </a:r>
          </a:p>
          <a:p>
            <a:pPr marL="38100" lvl="1" algn="ctr"/>
            <a:r>
              <a:rPr lang="en-GB" sz="850" i="1" dirty="0">
                <a:effectLst/>
                <a:latin typeface="Open Sans" panose="020B0606030504020204" pitchFamily="34" charset="0"/>
                <a:ea typeface="Open Sans" panose="020B0606030504020204" pitchFamily="34" charset="0"/>
                <a:cs typeface="Open Sans" panose="020B0606030504020204" pitchFamily="34" charset="0"/>
              </a:rPr>
              <a:t>Ce scop medical ar putea avea iodul radioactiv 131?</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Un nucleu stabil de litiu poate fi creat dintr-un nucleu de heliu cu exces de neutroni cu ajutorul conversiei beta-minus</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3904635"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990598" y="1052512"/>
            <a:ext cx="30519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-Conversie</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Conversia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este o conversie nucleară care are loc atunci când nucleul atomic are un număr redus de protoni și un număr mai mare de neutroni. </a:t>
                </a:r>
                <a:r>
                  <a:rPr lang="en-GB" sz="850" dirty="0">
                    <a:latin typeface="Open Sans" panose="020B0606030504020204" pitchFamily="34" charset="0"/>
                    <a:ea typeface="Open Sans" panose="020B0606030504020204" pitchFamily="34" charset="0"/>
                    <a:cs typeface="Open Sans" panose="020B0606030504020204" pitchFamily="34" charset="0"/>
                  </a:rPr>
                  <a:t>Pentru a obține o </a:t>
                </a:r>
                <a:r>
                  <a:rPr lang="en-GB" sz="850" b="1" dirty="0">
                    <a:latin typeface="Open Sans" panose="020B0606030504020204" pitchFamily="34" charset="0"/>
                    <a:ea typeface="Open Sans" panose="020B0606030504020204" pitchFamily="34" charset="0"/>
                    <a:cs typeface="Open Sans" panose="020B0606030504020204" pitchFamily="34" charset="0"/>
                  </a:rPr>
                  <a:t>stare stabilă </a:t>
                </a:r>
                <a:r>
                  <a:rPr lang="en-GB" sz="850" dirty="0">
                    <a:latin typeface="Open Sans" panose="020B0606030504020204" pitchFamily="34" charset="0"/>
                    <a:ea typeface="Open Sans" panose="020B0606030504020204" pitchFamily="34" charset="0"/>
                    <a:cs typeface="Open Sans" panose="020B0606030504020204" pitchFamily="34" charset="0"/>
                  </a:rPr>
                  <a:t>(configurație nucleară stabilă) din acest </a:t>
                </a:r>
                <a:r>
                  <a:rPr lang="en-GB" sz="850" b="1" dirty="0">
                    <a:latin typeface="Open Sans" panose="020B0606030504020204" pitchFamily="34" charset="0"/>
                    <a:ea typeface="Open Sans" panose="020B0606030504020204" pitchFamily="34" charset="0"/>
                    <a:cs typeface="Open Sans" panose="020B0606030504020204" pitchFamily="34" charset="0"/>
                  </a:rPr>
                  <a:t>exces de neutroni</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un neutron este convertit într-un proton în nucleu. Această conversie produce, de asemenea, un </a:t>
                </a:r>
                <a:r>
                  <a:rPr lang="en-GB" sz="850" b="1" dirty="0">
                    <a:latin typeface="Open Sans" panose="020B0606030504020204" pitchFamily="34" charset="0"/>
                    <a:ea typeface="Open Sans" panose="020B0606030504020204" pitchFamily="34" charset="0"/>
                    <a:cs typeface="Open Sans" panose="020B0606030504020204" pitchFamily="34" charset="0"/>
                  </a:rPr>
                  <a:t>electron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și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care sunt eliberate sub formă de radiații. </a:t>
                </a:r>
                <a:r>
                  <a:rPr lang="en-GB" sz="850" dirty="0">
                    <a:latin typeface="Open Sans" panose="020B0606030504020204" pitchFamily="34" charset="0"/>
                    <a:ea typeface="Open Sans" panose="020B0606030504020204" pitchFamily="34" charset="0"/>
                    <a:cs typeface="Open Sans" panose="020B0606030504020204" pitchFamily="34" charset="0"/>
                  </a:rPr>
                  <a:t>Neutrinul poate fi neglijat pentru considerațiile noastre, dar electronul constituie așa-numita </a:t>
                </a:r>
                <a:r>
                  <a:rPr lang="en-GB" sz="850" b="1" dirty="0">
                    <a:latin typeface="Open Sans" panose="020B0606030504020204" pitchFamily="34" charset="0"/>
                    <a:ea typeface="Open Sans" panose="020B0606030504020204" pitchFamily="34" charset="0"/>
                    <a:cs typeface="Open Sans" panose="020B0606030504020204" pitchFamily="34" charset="0"/>
                  </a:rPr>
                  <a:t>radiație beta-minus</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Deși aceasta are o putere de penetrare redusă, este nocivă pentru organismul uman în doze mari.</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Pe scurt, în miez are loc următoarea reacție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Neutronul este transformat în proton, emițând un electron și un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Pentru întregul nucleu, aceasta înseamnă că se creează un nou element chimic (deoarece nuclidul fiică are un proton în plus). Numărul de masă rămâne același în timpul reacției.</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331"/>
            <a:chOff x="724122" y="6674251"/>
            <a:chExt cx="2104802" cy="144033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588"/>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Reacția generală este în general</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Apare </a:t>
                  </a:r>
                  <a:r>
                    <a:rPr lang="de-DE" sz="900" dirty="0">
                      <a:effectLst/>
                      <a:latin typeface="Open Sans" panose="020B0606030504020204" pitchFamily="34" charset="0"/>
                      <a:ea typeface="Open Sans" panose="020B0606030504020204" pitchFamily="34" charset="0"/>
                      <a:cs typeface="Open Sans" panose="020B0606030504020204" pitchFamily="34" charset="0"/>
                    </a:rPr>
                    <a:t>la:</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Exces de </a:t>
                  </a:r>
                  <a:r>
                    <a:rPr lang="de-DE" sz="900" b="1" dirty="0">
                      <a:effectLst/>
                      <a:latin typeface="Open Sans" panose="020B0606030504020204" pitchFamily="34" charset="0"/>
                      <a:ea typeface="Open Sans" panose="020B0606030504020204" pitchFamily="34" charset="0"/>
                      <a:cs typeface="Open Sans" panose="020B0606030504020204" pitchFamily="34" charset="0"/>
                    </a:rPr>
                    <a:t>neutroni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Radiații </a:t>
                  </a:r>
                  <a:r>
                    <a:rPr lang="de-DE" sz="900" dirty="0" err="1">
                      <a:effectLst/>
                      <a:latin typeface="Open Sans" panose="020B0606030504020204" pitchFamily="34" charset="0"/>
                      <a:ea typeface="Open Sans" panose="020B0606030504020204" pitchFamily="34" charset="0"/>
                      <a:cs typeface="Open Sans" panose="020B0606030504020204" pitchFamily="34" charset="0"/>
                    </a:rPr>
                    <a:t>eliberate</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Electroni</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588"/>
                </a:xfrm>
                <a:prstGeom prst="rect">
                  <a:avLst/>
                </a:prstGeom>
                <a:blipFill>
                  <a:blip r:embed="rId3"/>
                  <a:stretch>
                    <a:fillRect/>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err="1">
                  <a:latin typeface="Nexa Bold" panose="02000000000000000000" pitchFamily="50" charset="0"/>
                  <a:ea typeface="Source Sans Pro" panose="020B0503030403020204" pitchFamily="34" charset="0"/>
                </a:rPr>
                <a:t>Pe scurt</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grupului de acasă</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67916"/>
            <a:ext cx="5520542" cy="1138773"/>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să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explicați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Alegeți orice nuclid radioactiv beta-minus din tabelul de nuclizi și scrieți ecuația reacției. Folosind ecuația, rezumați pe scurt conversia beta-minus și proprietățile sale.</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Descrieți pe scurt principiul terapiei cu radionuclizi. Discutați presupunerile dumneavoastră cu privire la litera b) cu membrii grupului și, dacă este necesar, verificați-vă ideile cu ajutorul unei căutări pe internet privind terapia cu radionuclizi.</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trebuie să afli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Cu ajutorul grupei 2, comparați conversia beta-minus cu beta-plus și capturarea electronilor. Luați în considerare cele trei ecuații de reacție și descrieți relația dintre cele trei reacții.</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302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8937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893750"/>
                <a:ext cx="529774" cy="215444"/>
              </a:xfrm>
              <a:prstGeom prst="rect">
                <a:avLst/>
              </a:prstGeom>
              <a:blipFill>
                <a:blip r:embed="rId7"/>
                <a:stretch>
                  <a:fillRect/>
                </a:stretch>
              </a:blipFill>
            </p:spPr>
            <p:txBody>
              <a:bodyPr/>
              <a:lstStyle/>
              <a:p>
                <a:r>
                  <a:rPr lang="de-DE">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10"/>
              </a:rPr>
              <a:t>Creative Commons </a:t>
            </a:r>
            <a:r>
              <a:rPr lang="en-GB" sz="600" dirty="0" err="1">
                <a:solidFill>
                  <a:schemeClr val="bg1"/>
                </a:solidFill>
                <a:hlinkClick r:id="rId10"/>
              </a:rPr>
              <a:t>Attribution-ShareAlike </a:t>
            </a:r>
            <a:r>
              <a:rPr lang="en-GB" sz="600" dirty="0">
                <a:solidFill>
                  <a:schemeClr val="bg1"/>
                </a:solidFill>
                <a:hlinkClick r:id="rId10"/>
              </a:rPr>
              <a:t>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8480"/>
      </p:ext>
    </p:extLst>
  </p:cSld>
  <p:clrMapOvr>
    <a:masterClrMapping/>
  </p:clrMapOvr>
</p:sld>
</file>

<file path=ppt/slides/slide2.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Grupa II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 Conversie</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Puzzle de grup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Reacții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nucleare</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err="1">
                <a:latin typeface="Open Sans" panose="020B0606030504020204" pitchFamily="34" charset="0"/>
                <a:ea typeface="Open Sans" panose="020B0606030504020204" pitchFamily="34" charset="0"/>
                <a:cs typeface="Open Sans" panose="020B0606030504020204" pitchFamily="34" charset="0"/>
              </a:rPr>
              <a:t>Rămâi </a:t>
            </a:r>
            <a:r>
              <a:rPr lang="de-DE" sz="1100" b="1" dirty="0">
                <a:latin typeface="Open Sans" panose="020B0606030504020204" pitchFamily="34" charset="0"/>
                <a:ea typeface="Open Sans" panose="020B0606030504020204" pitchFamily="34" charset="0"/>
                <a:cs typeface="Open Sans" panose="020B0606030504020204" pitchFamily="34" charset="0"/>
              </a:rPr>
              <a:t>pozitiv</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Stabiliți ecuația reacției </a:t>
            </a:r>
            <a:r>
              <a:rPr lang="en-GB" sz="850" b="1" dirty="0">
                <a:effectLst/>
                <a:latin typeface="Open Sans" panose="020B0606030504020204" pitchFamily="34" charset="0"/>
                <a:ea typeface="Open Sans" panose="020B0606030504020204" pitchFamily="34" charset="0"/>
                <a:cs typeface="Open Sans" panose="020B0606030504020204" pitchFamily="34" charset="0"/>
              </a:rPr>
              <a:t>F-18 (fluor) </a:t>
            </a:r>
            <a:r>
              <a:rPr lang="en-GB" sz="850" dirty="0">
                <a:effectLst/>
                <a:latin typeface="Open Sans" panose="020B0606030504020204" pitchFamily="34" charset="0"/>
                <a:ea typeface="Open Sans" panose="020B0606030504020204" pitchFamily="34" charset="0"/>
                <a:cs typeface="Open Sans" panose="020B0606030504020204" pitchFamily="34" charset="0"/>
              </a:rPr>
              <a:t>și aflați ce element este produs. Utilizați tabelul de nuclizi și formula generală din caseta Nutshell.</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Izotopul </a:t>
                </a:r>
                <a:r>
                  <a:rPr lang="de-DE" sz="850" b="1" dirty="0">
                    <a:latin typeface="Open Sans" panose="020B0606030504020204" pitchFamily="34" charset="0"/>
                    <a:ea typeface="Open Sans" panose="020B0606030504020204" pitchFamily="34" charset="0"/>
                    <a:cs typeface="Open Sans" panose="020B0606030504020204" pitchFamily="34" charset="0"/>
                  </a:rPr>
                  <a:t>Potasiu-40 </a:t>
                </a:r>
                <a:r>
                  <a:rPr lang="de-DE" sz="850" dirty="0">
                    <a:effectLst/>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se poate transforma atât prin captare de electroni, cât și prin conversie beta-plus. Scrieți cele două ecuații de reacție ale 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-Conversie</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Conversia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este o descompunere nucleară care apare întotdeauna atunci când nucleul atomic are un număr mare de protoni și un număr prea mic de neutroni. </a:t>
                </a:r>
                <a:r>
                  <a:rPr lang="en-GB" sz="850" dirty="0">
                    <a:latin typeface="Open Sans" panose="020B0606030504020204" pitchFamily="34" charset="0"/>
                    <a:ea typeface="Open Sans" panose="020B0606030504020204" pitchFamily="34" charset="0"/>
                    <a:cs typeface="Open Sans" panose="020B0606030504020204" pitchFamily="34" charset="0"/>
                  </a:rPr>
                  <a:t>Pentru a obține o stare stabilă (configurație nucleară stabilă) din acest </a:t>
                </a:r>
                <a:r>
                  <a:rPr lang="en-GB" sz="850" b="1" dirty="0">
                    <a:latin typeface="Open Sans" panose="020B0606030504020204" pitchFamily="34" charset="0"/>
                    <a:ea typeface="Open Sans" panose="020B0606030504020204" pitchFamily="34" charset="0"/>
                    <a:cs typeface="Open Sans" panose="020B0606030504020204" pitchFamily="34" charset="0"/>
                  </a:rPr>
                  <a:t>deficit de neutroni</a:t>
                </a:r>
                <a:r>
                  <a:rPr lang="en-GB" sz="850" dirty="0">
                    <a:latin typeface="Open Sans" panose="020B0606030504020204" pitchFamily="34" charset="0"/>
                    <a:ea typeface="Open Sans" panose="020B0606030504020204" pitchFamily="34" charset="0"/>
                    <a:cs typeface="Open Sans" panose="020B0606030504020204" pitchFamily="34" charset="0"/>
                  </a:rPr>
                  <a:t>, un </a:t>
                </a:r>
                <a:r>
                  <a:rPr lang="en-GB" sz="850" b="1" dirty="0">
                    <a:latin typeface="Open Sans" panose="020B0606030504020204" pitchFamily="34" charset="0"/>
                    <a:ea typeface="Open Sans" panose="020B0606030504020204" pitchFamily="34" charset="0"/>
                    <a:cs typeface="Open Sans" panose="020B0606030504020204" pitchFamily="34" charset="0"/>
                  </a:rPr>
                  <a:t>Proton </a:t>
                </a:r>
                <a:r>
                  <a:rPr lang="en-GB" sz="850" dirty="0">
                    <a:latin typeface="Open Sans" panose="020B0606030504020204" pitchFamily="34" charset="0"/>
                    <a:ea typeface="Open Sans" panose="020B0606030504020204" pitchFamily="34" charset="0"/>
                    <a:cs typeface="Open Sans" panose="020B0606030504020204" pitchFamily="34" charset="0"/>
                  </a:rPr>
                  <a:t>este convertit într-un </a:t>
                </a:r>
                <a:r>
                  <a:rPr lang="en-GB" sz="850" b="1" dirty="0">
                    <a:latin typeface="Open Sans" panose="020B0606030504020204" pitchFamily="34" charset="0"/>
                    <a:ea typeface="Open Sans" panose="020B0606030504020204" pitchFamily="34" charset="0"/>
                    <a:cs typeface="Open Sans" panose="020B0606030504020204" pitchFamily="34" charset="0"/>
                  </a:rPr>
                  <a:t>Neutron </a:t>
                </a:r>
                <a:r>
                  <a:rPr lang="en-GB" sz="850" dirty="0">
                    <a:latin typeface="Open Sans" panose="020B0606030504020204" pitchFamily="34" charset="0"/>
                    <a:ea typeface="Open Sans" panose="020B0606030504020204" pitchFamily="34" charset="0"/>
                    <a:cs typeface="Open Sans" panose="020B0606030504020204" pitchFamily="34" charset="0"/>
                  </a:rPr>
                  <a:t>în nucleu</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Această conversie produce, de asemenea,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pozitron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și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care sunt eliberate sub formă de radiații</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Neutrinul poate fi neglijat pentru considerațiile noastre, dar pozitronul constituie așa-numita </a:t>
                </a:r>
                <a:r>
                  <a:rPr lang="en-GB" sz="850" b="1" dirty="0">
                    <a:latin typeface="Open Sans" panose="020B0606030504020204" pitchFamily="34" charset="0"/>
                    <a:ea typeface="Open Sans" panose="020B0606030504020204" pitchFamily="34" charset="0"/>
                    <a:cs typeface="Open Sans" panose="020B0606030504020204" pitchFamily="34" charset="0"/>
                  </a:rPr>
                  <a:t>radiație Beta-Plus</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Reacția globală este</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br>
                    <a:rPr lang="de-DE" sz="90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Apare </a:t>
                  </a:r>
                  <a:r>
                    <a:rPr lang="de-DE" sz="900" dirty="0">
                      <a:effectLst/>
                      <a:latin typeface="Open Sans" panose="020B0606030504020204" pitchFamily="34" charset="0"/>
                      <a:ea typeface="Open Sans" panose="020B0606030504020204" pitchFamily="34" charset="0"/>
                      <a:cs typeface="Open Sans" panose="020B0606030504020204" pitchFamily="34" charset="0"/>
                    </a:rPr>
                    <a:t>la:</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Deficitul</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 de </a:t>
                  </a:r>
                  <a:r>
                    <a:rPr lang="de-DE" sz="900" b="1" dirty="0">
                      <a:effectLst/>
                      <a:latin typeface="Open Sans" panose="020B0606030504020204" pitchFamily="34" charset="0"/>
                      <a:ea typeface="Open Sans" panose="020B0606030504020204" pitchFamily="34" charset="0"/>
                      <a:cs typeface="Open Sans" panose="020B0606030504020204" pitchFamily="34" charset="0"/>
                    </a:rPr>
                    <a:t>neutroni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Radiații </a:t>
                  </a:r>
                  <a:r>
                    <a:rPr lang="de-DE" sz="900" dirty="0" err="1">
                      <a:effectLst/>
                      <a:latin typeface="Open Sans" panose="020B0606030504020204" pitchFamily="34" charset="0"/>
                      <a:ea typeface="Open Sans" panose="020B0606030504020204" pitchFamily="34" charset="0"/>
                      <a:cs typeface="Open Sans" panose="020B0606030504020204" pitchFamily="34" charset="0"/>
                    </a:rPr>
                    <a:t>eliberate</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Positroni</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Pe scurt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grupului de acasă</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223412"/>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să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explicați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Alegeți orice nuclid radioactiv care suferă conversia beta-plus sau captarea electronilor din tabelul de nuclizi și scrieți ecuațiile celor două reacții. Folosind ecuația, rezumați pe scurt conversia beta-plus și captarea electronilor și proprietățile lor.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trebuie să afli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Potasiul-40 din sarcina b) poate suferi încă o transformare nucleară. Verificați-l în tabelul de nuclizi și notați această transformare nucleară suplimentară. Discutați împreună următoarea întrebare:</a:t>
            </a:r>
          </a:p>
          <a:p>
            <a:pPr marL="38100" lvl="1" algn="ctr"/>
            <a:r>
              <a:rPr lang="en-GB" sz="850" i="1" dirty="0">
                <a:latin typeface="Open Sans" panose="020B0606030504020204" pitchFamily="34" charset="0"/>
                <a:ea typeface="Open Sans" panose="020B0606030504020204" pitchFamily="34" charset="0"/>
                <a:cs typeface="Open Sans" panose="020B0606030504020204" pitchFamily="34" charset="0"/>
              </a:rPr>
              <a:t>Cum se poate ca un nuclid să treacă în mai multe nuclee fiice diferite?</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041900"/>
                <a:ext cx="3882562" cy="2625461"/>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Deși are o putere de penetrare redusă, acesta este nociv pentru organismul uman în doze mari. </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Pe scurt, în miez are loc următoarea reacție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Protonul este transformat în neutron, emițând un pozitron și un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Pentru întregul nucleu, aceasta înseamnă că se creează un nou element chimic (deoarece nuclidul fiică are un proton mai puțin). Numărul de masă rămâne același în timpul reacției. Pe lângă</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-Conversia, </a:t>
                </a:r>
                <a:r>
                  <a:rPr lang="en-GB" sz="850" b="1" dirty="0">
                    <a:latin typeface="Open Sans" panose="020B0606030504020204" pitchFamily="34" charset="0"/>
                    <a:ea typeface="Open Sans" panose="020B0606030504020204" pitchFamily="34" charset="0"/>
                    <a:cs typeface="Open Sans" panose="020B0606030504020204" pitchFamily="34" charset="0"/>
                  </a:rPr>
                  <a:t>captarea electronilor </a:t>
                </a:r>
                <a:r>
                  <a:rPr lang="en-GB" sz="850" dirty="0">
                    <a:latin typeface="Open Sans" panose="020B0606030504020204" pitchFamily="34" charset="0"/>
                    <a:ea typeface="Open Sans" panose="020B0606030504020204" pitchFamily="34" charset="0"/>
                    <a:cs typeface="Open Sans" panose="020B0606030504020204" pitchFamily="34" charset="0"/>
                  </a:rPr>
                  <a:t>(𝜖) este, de asemenea, posibilă în caz de deficit de neutroni. Aici, se formează același nucleu fiică ca în cazul</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-Conversia. Singura diferență este că nu este emis niciun pozitron, ci este absorbit un electron. Captura de electroni este, ca să spunem așa, canalul de conversie alternativ al</a:t>
                </a:r>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-Conversia.</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Protonul este transformat în neutron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prin absorbția unui electron</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041900"/>
                <a:ext cx="3882562" cy="2625461"/>
              </a:xfrm>
              <a:prstGeom prst="rect">
                <a:avLst/>
              </a:prstGeom>
              <a:blipFill>
                <a:blip r:embed="rId5"/>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83088"/>
            <a:chOff x="4546277" y="2157375"/>
            <a:chExt cx="1569244"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00" dirty="0">
                  <a:effectLst/>
                  <a:latin typeface="Open Sans" panose="020B0606030504020204" pitchFamily="34" charset="0"/>
                  <a:ea typeface="Open Sans" panose="020B0606030504020204" pitchFamily="34" charset="0"/>
                  <a:cs typeface="Open Sans" panose="020B0606030504020204" pitchFamily="34" charset="0"/>
                </a:rPr>
                <a:t>Un nucleu stabil de litiu poate fi creat dintr-un nuclid de beriliu cu un deficit de neutroni cu conversie beta-plus</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12"/>
              </a:rPr>
              <a:t>Creative Commons </a:t>
            </a:r>
            <a:r>
              <a:rPr lang="en-GB" sz="600" dirty="0" err="1">
                <a:solidFill>
                  <a:schemeClr val="bg1"/>
                </a:solidFill>
                <a:hlinkClick r:id="rId12"/>
              </a:rPr>
              <a:t>Attribution-ShareAlike </a:t>
            </a:r>
            <a:r>
              <a:rPr lang="en-GB" sz="600" dirty="0">
                <a:solidFill>
                  <a:schemeClr val="bg1"/>
                </a:solidFill>
                <a:hlinkClick r:id="rId12"/>
              </a:rPr>
              <a:t>4.0 International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Grupa III : </a:t>
            </a:r>
            <a:r>
              <a:rPr lang="de-DE" sz="2000" cap="none" dirty="0">
                <a:latin typeface="Open Sans" panose="020B0606030504020204" pitchFamily="34" charset="0"/>
                <a:ea typeface="Open Sans" panose="020B0606030504020204" pitchFamily="34" charset="0"/>
                <a:cs typeface="Open Sans" panose="020B0606030504020204" pitchFamily="34" charset="0"/>
              </a:rPr>
              <a:t>Fuziunea </a:t>
            </a:r>
            <a:r>
              <a:rPr lang="de-DE" sz="2000" cap="none" dirty="0" err="1">
                <a:latin typeface="Open Sans" panose="020B0606030504020204" pitchFamily="34" charset="0"/>
                <a:ea typeface="Open Sans" panose="020B0606030504020204" pitchFamily="34" charset="0"/>
                <a:cs typeface="Open Sans" panose="020B0606030504020204" pitchFamily="34" charset="0"/>
              </a:rPr>
              <a:t>nucleară</a:t>
            </a:r>
          </a:p>
        </p:txBody>
      </p:sp>
      <p:sp>
        <p:nvSpPr>
          <p:cNvPr id="2067" name="Foliennummernplatzhalter 2066">
            <a:extLst>
              <a:ext uri="{FF2B5EF4-FFF2-40B4-BE49-F238E27FC236}">
                <a16:creationId xmlns:a16="http://schemas.microsoft.com/office/drawing/2014/main" id="{AB4F0170-2611-4952-BF75-0FC1D51E3A81}"/>
              </a:ext>
            </a:extLst>
          </p:cNvPr>
          <p:cNvSpPr>
            <a:spLocks noGrp="1"/>
          </p:cNvSpPr>
          <p:nvPr>
            <p:ph type="sldNum" sz="quarter" idx="4294967295"/>
          </p:nvPr>
        </p:nvSpPr>
        <p:spPr>
          <a:xfrm>
            <a:off x="4843463" y="6669500"/>
            <a:ext cx="1543050" cy="252000"/>
          </a:xfrm>
          <a:prstGeom prst="rect">
            <a:avLst/>
          </a:prstGeom>
        </p:spPr>
        <p:txBody>
          <a:bodyPr/>
          <a:lstStyle/>
          <a:p>
            <a:r>
              <a:rPr lang="de-DE" dirty="0"/>
              <a:t>1</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Puzzle de grup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Reacții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nucleare</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Fuziunea în </a:t>
            </a:r>
            <a:r>
              <a:rPr lang="de-DE" sz="1100" b="1" dirty="0">
                <a:latin typeface="Open Sans" panose="020B0606030504020204" pitchFamily="34" charset="0"/>
                <a:ea typeface="Open Sans" panose="020B0606030504020204" pitchFamily="34" charset="0"/>
                <a:cs typeface="Open Sans" panose="020B0606030504020204" pitchFamily="34" charset="0"/>
              </a:rPr>
              <a:t>laborator</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xmlns:mc="http://schemas.openxmlformats.org/markup-compatibility/2006" xmlns:a14="http://schemas.microsoft.com/office/drawing/2010/main">
                <a:pPr marL="38100" lvl="1"/>
                <a:r>
                  <a:rPr lang="en-GB" sz="850" dirty="0">
                    <a:latin typeface="Open Sans" panose="020B0606030504020204" pitchFamily="34" charset="0"/>
                    <a:ea typeface="Open Sans" panose="020B0606030504020204" pitchFamily="34" charset="0"/>
                    <a:cs typeface="Open Sans" panose="020B0606030504020204" pitchFamily="34" charset="0"/>
                  </a:rPr>
                  <a:t>În 1917, Ernest Rutherford a reușit să realizeze o reacție de fuziune în laborator. El a iradiat un gaz de </a:t>
                </a:r>
                <a:r>
                  <a:rPr lang="de-DE" sz="850" b="1" dirty="0">
                    <a:effectLst/>
                    <a:latin typeface="Open Sans" panose="020B0606030504020204" pitchFamily="34" charset="0"/>
                    <a:ea typeface="Open Sans" panose="020B0606030504020204" pitchFamily="34" charset="0"/>
                    <a:cs typeface="Open Sans" panose="020B0606030504020204" pitchFamily="34" charset="0"/>
                  </a:rPr>
                  <a:t>azot</a:t>
                </a:r>
                <a14:m xmlns:a14="http://schemas.microsoft.com/office/drawing/2010/main"/>
                <a:r>
                  <a:rPr lang="de-DE" sz="850" dirty="0">
                    <a:effectLst/>
                    <a:latin typeface="Open Sans" panose="020B0606030504020204" pitchFamily="34" charset="0"/>
                    <a:ea typeface="Open Sans" panose="020B0606030504020204" pitchFamily="34" charset="0"/>
                    <a:cs typeface="Open Sans" panose="020B0606030504020204" pitchFamily="34" charset="0"/>
                  </a:rPr>
                  <a:t> cu </a:t>
                </a:r>
                <a:r>
                  <a:rPr lang="de-DE" sz="850" b="1" dirty="0">
                    <a:effectLst/>
                    <a:latin typeface="Open Sans" panose="020B0606030504020204" pitchFamily="34" charset="0"/>
                    <a:ea typeface="Open Sans" panose="020B0606030504020204" pitchFamily="34" charset="0"/>
                    <a:cs typeface="Open Sans" panose="020B0606030504020204" pitchFamily="34" charset="0"/>
                  </a:rPr>
                  <a:t>nuclee de heliu </a:t>
                </a:r>
                <a:r>
                  <a:rPr lang="de-DE" sz="850" dirty="0" err="1">
                    <a:latin typeface="Open Sans" panose="020B0606030504020204" pitchFamily="34" charset="0"/>
                    <a:ea typeface="Open Sans" panose="020B0606030504020204" pitchFamily="34" charset="0"/>
                    <a:cs typeface="Open Sans" panose="020B0606030504020204" pitchFamily="34" charset="0"/>
                  </a:rPr>
                  <a:t>accelerate</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Reacția a produs un </a:t>
                </a:r>
                <a:r>
                  <a:rPr lang="en-GB" sz="850" b="1" dirty="0">
                    <a:latin typeface="Open Sans" panose="020B0606030504020204" pitchFamily="34" charset="0"/>
                    <a:ea typeface="Open Sans" panose="020B0606030504020204" pitchFamily="34" charset="0"/>
                    <a:cs typeface="Open Sans" panose="020B0606030504020204" pitchFamily="34" charset="0"/>
                  </a:rPr>
                  <a:t>nucleu fiică </a:t>
                </a:r>
                <a:r>
                  <a:rPr lang="en-GB" sz="850" dirty="0">
                    <a:latin typeface="Open Sans" panose="020B0606030504020204" pitchFamily="34" charset="0"/>
                    <a:ea typeface="Open Sans" panose="020B0606030504020204" pitchFamily="34" charset="0"/>
                    <a:cs typeface="Open Sans" panose="020B0606030504020204" pitchFamily="34" charset="0"/>
                  </a:rPr>
                  <a:t>și un </a:t>
                </a:r>
                <a:r>
                  <a:rPr lang="en-GB" sz="850" b="1" dirty="0">
                    <a:latin typeface="Open Sans" panose="020B0606030504020204" pitchFamily="34" charset="0"/>
                    <a:ea typeface="Open Sans" panose="020B0606030504020204" pitchFamily="34" charset="0"/>
                    <a:cs typeface="Open Sans" panose="020B0606030504020204" pitchFamily="34" charset="0"/>
                  </a:rPr>
                  <a:t>singur proton .</a:t>
                </a:r>
                <a14:m xmlns:a14="http://schemas.microsoft.com/office/drawing/2010/main"/>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Scrieți ecuația reacției. Utilizați conservarea numărului de masă și a numărului de protoni și tabelul de nuclizi pentru a găsi nucleul fiică (formula din caseta Nutshell vă poate ajuta).</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Faceți presupuneri pentru a răspunde la următoarea întrebare:</a:t>
            </a:r>
          </a:p>
          <a:p>
            <a:pPr marL="38100" lvl="1" algn="ctr">
              <a:spcAft>
                <a:spcPts val="400"/>
              </a:spcAft>
            </a:pPr>
            <a:r>
              <a:rPr lang="en-GB" sz="850" i="1" dirty="0">
                <a:effectLst/>
                <a:latin typeface="Open Sans" panose="020B0606030504020204" pitchFamily="34" charset="0"/>
                <a:ea typeface="Open Sans" panose="020B0606030504020204" pitchFamily="34" charset="0"/>
                <a:cs typeface="Open Sans" panose="020B0606030504020204" pitchFamily="34" charset="0"/>
              </a:rPr>
              <a:t>Deși această reacție de fuziune a fost observată încă din 1917 și, în prezent, o mare varietate</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de fuziuni nucleare pot fi realizate cu ajutorul acceleratoarelor de particule, nu este încă</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posibilă utilizarea fuziunii nucleare ca sursă eficientă de energie. Cum se poate acest lucru?</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a:t>
            </a:r>
            <a:r>
              <a:rPr lang="de-DE" sz="1200" b="1" cap="none" dirty="0">
                <a:latin typeface="Open Sans" panose="020B0606030504020204" pitchFamily="34" charset="0"/>
                <a:ea typeface="Open Sans" panose="020B0606030504020204" pitchFamily="34" charset="0"/>
                <a:cs typeface="Open Sans" panose="020B0606030504020204" pitchFamily="34" charset="0"/>
              </a:rPr>
              <a:t>Fuziune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nucleară</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Fuziunea nucleară se referă la reacțiile nucleare în care două nuclee atomice "</a:t>
                </a:r>
                <a:r>
                  <a:rPr lang="en-GB" sz="850" b="1" dirty="0">
                    <a:latin typeface="Open Sans" panose="020B0606030504020204" pitchFamily="34" charset="0"/>
                    <a:ea typeface="Open Sans" panose="020B0606030504020204" pitchFamily="34" charset="0"/>
                    <a:cs typeface="Open Sans" panose="020B0606030504020204" pitchFamily="34" charset="0"/>
                  </a:rPr>
                  <a:t>fuzionează</a:t>
                </a:r>
                <a:r>
                  <a:rPr lang="en-GB" sz="850" dirty="0">
                    <a:latin typeface="Open Sans" panose="020B0606030504020204" pitchFamily="34" charset="0"/>
                    <a:ea typeface="Open Sans" panose="020B0606030504020204" pitchFamily="34" charset="0"/>
                    <a:cs typeface="Open Sans" panose="020B0606030504020204" pitchFamily="34" charset="0"/>
                  </a:rPr>
                  <a:t>" pentru a forma unul sau mai multe nuclizi noi. După cum știm, fuziunea nucleară nu are loc în condiții naturale pe Pământ (spre deosebire de conversiile nucleare radioactive, cum ar fi conversia beta). Acest lucru se datorează faptului că o forță fizică "împiedică" fuziunea nucleelor:  Cele două nuclee atomice au sarcini pozitive (protoni) și de fapt se </a:t>
                </a:r>
                <a:r>
                  <a:rPr lang="en-GB" sz="850" b="1" dirty="0">
                    <a:latin typeface="Open Sans" panose="020B0606030504020204" pitchFamily="34" charset="0"/>
                    <a:ea typeface="Open Sans" panose="020B0606030504020204" pitchFamily="34" charset="0"/>
                    <a:cs typeface="Open Sans" panose="020B0606030504020204" pitchFamily="34" charset="0"/>
                  </a:rPr>
                  <a:t>resping reciproc </a:t>
                </a:r>
                <a:r>
                  <a:rPr lang="en-GB" sz="850" dirty="0">
                    <a:latin typeface="Open Sans" panose="020B0606030504020204" pitchFamily="34" charset="0"/>
                    <a:ea typeface="Open Sans" panose="020B0606030504020204" pitchFamily="34" charset="0"/>
                    <a:cs typeface="Open Sans" panose="020B0606030504020204" pitchFamily="34" charset="0"/>
                  </a:rPr>
                  <a:t>datorită </a:t>
                </a:r>
                <a:r>
                  <a:rPr lang="en-GB" sz="850" b="1" dirty="0">
                    <a:latin typeface="Open Sans" panose="020B0606030504020204" pitchFamily="34" charset="0"/>
                    <a:ea typeface="Open Sans" panose="020B0606030504020204" pitchFamily="34" charset="0"/>
                    <a:cs typeface="Open Sans" panose="020B0606030504020204" pitchFamily="34" charset="0"/>
                  </a:rPr>
                  <a:t>forței Coulomb</a:t>
                </a:r>
                <a:r>
                  <a:rPr lang="en-GB" sz="850" dirty="0">
                    <a:latin typeface="Open Sans" panose="020B0606030504020204" pitchFamily="34" charset="0"/>
                    <a:ea typeface="Open Sans" panose="020B0606030504020204" pitchFamily="34" charset="0"/>
                    <a:cs typeface="Open Sans" panose="020B0606030504020204" pitchFamily="34" charset="0"/>
                  </a:rPr>
                  <a:t>. Cu toate acestea, dacă temperatura ambiantă și presiunea sunt suficient de ridicate - adică dacă distanța dintre nuclizi este mică și energia nuclizilor este suficient de mare - bariera Coulomb poate fi depășită și poate avea loc fuziunea. Un mediu natural în care acest lucru este posibil sunt stelele. De exemplu, în Soarele nostru, nucleele de hidrogen fuzionează pentru a forma heliu (așa-numita </a:t>
                </a:r>
                <a:r>
                  <a:rPr lang="en-GB" sz="850" b="1" dirty="0">
                    <a:latin typeface="Open Sans" panose="020B0606030504020204" pitchFamily="34" charset="0"/>
                    <a:ea typeface="Open Sans" panose="020B0606030504020204" pitchFamily="34" charset="0"/>
                    <a:cs typeface="Open Sans" panose="020B0606030504020204" pitchFamily="34" charset="0"/>
                  </a:rPr>
                  <a:t>ardere a hidrogenului</a:t>
                </a:r>
                <a:r>
                  <a:rPr lang="en-GB" sz="850" dirty="0">
                    <a:latin typeface="Open Sans" panose="020B0606030504020204" pitchFamily="34" charset="0"/>
                    <a:ea typeface="Open Sans" panose="020B0606030504020204" pitchFamily="34" charset="0"/>
                    <a:cs typeface="Open Sans" panose="020B0606030504020204" pitchFamily="34" charset="0"/>
                  </a:rPr>
                  <a:t>). Exemple de reacții posibile sunt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2</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1</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2</m:t>
                          </m:r>
                        </m:sub>
                        <m:sup>
                          <m:r>
                            <a:rPr xmlns:a="http://schemas.openxmlformats.org/drawingml/2006/main" lang="de-DE" sz="900">
                              <a:latin typeface="Cambria Math" panose="02040503050406030204" pitchFamily="18" charset="0"/>
                              <a:ea typeface="Cambria Math" panose="02040503050406030204" pitchFamily="18" charset="0"/>
                            </a:rPr>
                            <m:t>3</m:t>
                          </m:r>
                        </m:sup>
                        <m:e>
                          <m:r>
                            <m:rPr>
                              <m:sty m:val="p"/>
                            </m:rPr>
                            <a:rPr xmlns:a="http://schemas.openxmlformats.org/drawingml/2006/main" lang="de-DE" sz="900">
                              <a:latin typeface="Cambria Math" panose="02040503050406030204" pitchFamily="18" charset="0"/>
                              <a:ea typeface="Cambria Math" panose="02040503050406030204" pitchFamily="18" charset="0"/>
                            </a:rPr>
                            <m:t>He</m:t>
                          </m:r>
                        </m:e>
                      </m:sPre>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Sau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 alt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exemplu</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b="0" i="0" smtClean="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3</m:t>
                          </m:r>
                        </m:sup>
                        <m:e>
                          <m:r>
                            <m:rPr>
                              <m:sty m:val="p"/>
                            </m:rPr>
                            <a:rPr xmlns:a="http://schemas.openxmlformats.org/drawingml/2006/main" lang="de-DE" sz="900" b="0" i="0" smtClean="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i="0">
                              <a:latin typeface="Cambria Math" panose="02040503050406030204" pitchFamily="18" charset="0"/>
                              <a:ea typeface="Cambria Math" panose="02040503050406030204" pitchFamily="18" charset="0"/>
                            </a:rPr>
                            <m:t>3</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4</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r>
                        <a:rPr xmlns:a="http://schemas.openxmlformats.org/drawingml/2006/main" lang="de-DE" sz="900" b="0" i="0" smtClean="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În reacțiile de fuziune, </a:t>
                </a:r>
                <a:r>
                  <a:rPr lang="en-GB" sz="850" dirty="0">
                    <a:latin typeface="Open Sans" panose="020B0606030504020204" pitchFamily="34" charset="0"/>
                    <a:ea typeface="Open Sans" panose="020B0606030504020204" pitchFamily="34" charset="0"/>
                    <a:cs typeface="Open Sans" panose="020B0606030504020204" pitchFamily="34" charset="0"/>
                  </a:rPr>
                  <a:t>pe partea stângă a ecuației </a:t>
                </a:r>
                <a:r>
                  <a:rPr lang="en-GB" sz="850" dirty="0">
                    <a:latin typeface="Open Sans" panose="020B0606030504020204" pitchFamily="34" charset="0"/>
                    <a:ea typeface="Open Sans" panose="020B0606030504020204" pitchFamily="34" charset="0"/>
                    <a:cs typeface="Open Sans" panose="020B0606030504020204" pitchFamily="34" charset="0"/>
                  </a:rPr>
                  <a:t>există întotdeauna </a:t>
                </a:r>
                <a:r>
                  <a:rPr lang="en-GB" sz="850" b="1" dirty="0">
                    <a:latin typeface="Open Sans" panose="020B0606030504020204" pitchFamily="34" charset="0"/>
                    <a:ea typeface="Open Sans" panose="020B0606030504020204" pitchFamily="34" charset="0"/>
                    <a:cs typeface="Open Sans" panose="020B0606030504020204" pitchFamily="34" charset="0"/>
                  </a:rPr>
                  <a:t>două nuclee atomice</a:t>
                </a:r>
                <a:r>
                  <a:rPr lang="en-GB" sz="850" dirty="0">
                    <a:latin typeface="Open Sans" panose="020B0606030504020204" pitchFamily="34" charset="0"/>
                    <a:ea typeface="Open Sans" panose="020B0606030504020204" pitchFamily="34" charset="0"/>
                    <a:cs typeface="Open Sans" panose="020B0606030504020204" pitchFamily="34" charset="0"/>
                  </a:rPr>
                  <a:t>. În partea dreaptă există cel puțin un nucleu fiică. O mare varietate de alte particule pot fi eliberate, cum ar fi aici un cuantum gamma (</a:t>
                </a:r>
                <a:r>
                  <a:rPr lang="en-GB" sz="850" b="1" dirty="0">
                    <a:latin typeface="Open Sans" panose="020B0606030504020204" pitchFamily="34" charset="0"/>
                    <a:ea typeface="Open Sans" panose="020B0606030504020204" pitchFamily="34" charset="0"/>
                    <a:cs typeface="Open Sans" panose="020B0606030504020204" pitchFamily="34" charset="0"/>
                  </a:rPr>
                  <a:t>foton</a:t>
                </a:r>
                <a:r>
                  <a:rPr lang="en-GB" sz="850" dirty="0">
                    <a:latin typeface="Open Sans" panose="020B0606030504020204" pitchFamily="34" charset="0"/>
                    <a:ea typeface="Open Sans" panose="020B0606030504020204" pitchFamily="34" charset="0"/>
                    <a:cs typeface="Open Sans" panose="020B0606030504020204" pitchFamily="34" charset="0"/>
                  </a:rPr>
                  <a:t>, notat prin</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Adesea, nucleul fiică este, de asemenea, radioactiv și poate suferi alte conversii nucleare.</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624805"/>
            <a:chOff x="724121" y="6674251"/>
            <a:chExt cx="2236134" cy="162480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95062"/>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Reacția generală este în general</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Apare </a:t>
                  </a:r>
                  <a:r>
                    <a:rPr lang="de-DE" sz="900" dirty="0">
                      <a:effectLst/>
                      <a:latin typeface="Open Sans" panose="020B0606030504020204" pitchFamily="34" charset="0"/>
                      <a:ea typeface="Open Sans" panose="020B0606030504020204" pitchFamily="34" charset="0"/>
                      <a:cs typeface="Open Sans" panose="020B0606030504020204" pitchFamily="34" charset="0"/>
                    </a:rPr>
                    <a:t>la:</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Temperaturi </a:t>
                  </a:r>
                  <a:r>
                    <a:rPr lang="de-DE" sz="900" b="1" dirty="0">
                      <a:effectLst/>
                      <a:latin typeface="Open Sans" panose="020B0606030504020204" pitchFamily="34" charset="0"/>
                      <a:ea typeface="Open Sans" panose="020B0606030504020204" pitchFamily="34" charset="0"/>
                      <a:cs typeface="Open Sans" panose="020B0606030504020204" pitchFamily="34" charset="0"/>
                    </a:rPr>
                    <a:t>și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presiuni </a:t>
                  </a:r>
                  <a:r>
                    <a:rPr lang="de-DE" sz="900" b="1" dirty="0">
                      <a:effectLst/>
                      <a:latin typeface="Open Sans" panose="020B0606030504020204" pitchFamily="34" charset="0"/>
                      <a:ea typeface="Open Sans" panose="020B0606030504020204" pitchFamily="34" charset="0"/>
                      <a:cs typeface="Open Sans" panose="020B0606030504020204" pitchFamily="34" charset="0"/>
                    </a:rPr>
                    <a:t>ridicate</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Radiații </a:t>
                  </a:r>
                  <a:r>
                    <a:rPr lang="de-DE" sz="900" dirty="0" err="1">
                      <a:effectLst/>
                      <a:latin typeface="Open Sans" panose="020B0606030504020204" pitchFamily="34" charset="0"/>
                      <a:ea typeface="Open Sans" panose="020B0606030504020204" pitchFamily="34" charset="0"/>
                      <a:cs typeface="Open Sans" panose="020B0606030504020204" pitchFamily="34" charset="0"/>
                    </a:rPr>
                    <a:t>eliberate</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a:effectLst/>
                      <a:latin typeface="Open Sans" panose="020B0606030504020204" pitchFamily="34" charset="0"/>
                      <a:ea typeface="Open Sans" panose="020B0606030504020204" pitchFamily="34" charset="0"/>
                      <a:cs typeface="Open Sans" panose="020B0606030504020204" pitchFamily="34" charset="0"/>
                    </a:rPr>
                    <a:t>diferite</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95062"/>
                </a:xfrm>
                <a:prstGeom prst="rect">
                  <a:avLst/>
                </a:prstGeom>
                <a:blipFill>
                  <a:blip r:embed="rId4"/>
                  <a:stretch>
                    <a:fillRect b="-1310"/>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Pe scurt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grupului de acasă</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să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explicați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Scrieți ecuația reacției de fuziune a două nuclee de heliu-4 (există un singur nuclid fiică și un foton eliberat). Folosind ecuația, rezumați pe scurt fuziunea nucleară și proprietățile sale.</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trebuie să afli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Izotopul rezultat din reacția Rutherford din sarcina a) este radioactiv. Utilizați harta nuclidelor pentru a stabili ecuația de conversie ulterioară cu ajutorul Grupului 1.</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O fuziune nucleară importantă în stele este fuziunea a două nuclee de heliu-4. Aici se formează un nucleu de beriliu și se eliberează radiații gamma.</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11"/>
              </a:rPr>
              <a:t>Creative Commons </a:t>
            </a:r>
            <a:r>
              <a:rPr lang="en-GB" sz="600" dirty="0" err="1">
                <a:solidFill>
                  <a:schemeClr val="bg1"/>
                </a:solidFill>
                <a:hlinkClick r:id="rId11"/>
              </a:rPr>
              <a:t>Attribution-ShareAlike </a:t>
            </a:r>
            <a:r>
              <a:rPr lang="en-GB" sz="600" dirty="0">
                <a:solidFill>
                  <a:schemeClr val="bg1"/>
                </a:solidFill>
                <a:hlinkClick r:id="rId11"/>
              </a:rPr>
              <a:t>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20335"/>
      </p:ext>
    </p:extLst>
  </p:cSld>
  <p:clrMapOvr>
    <a:masterClrMapping/>
  </p:clrMapOvr>
</p:sld>
</file>

<file path=ppt/slides/slide4.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Grupul IV: Captarea neutronilor</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Puzzle de grup |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Reacții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nucleare</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Expert Task | </a:t>
            </a:r>
            <a:r>
              <a:rPr lang="de-DE" sz="1100" b="1" dirty="0" err="1">
                <a:latin typeface="Open Sans" panose="020B0606030504020204" pitchFamily="34" charset="0"/>
                <a:ea typeface="Open Sans" panose="020B0606030504020204" pitchFamily="34" charset="0"/>
                <a:cs typeface="Open Sans" panose="020B0606030504020204" pitchFamily="34" charset="0"/>
              </a:rPr>
              <a:t>Deșeuri </a:t>
            </a:r>
            <a:r>
              <a:rPr lang="de-DE" sz="1100" b="1" dirty="0" err="1">
                <a:latin typeface="Open Sans" panose="020B0606030504020204" pitchFamily="34" charset="0"/>
                <a:ea typeface="Open Sans" panose="020B0606030504020204" pitchFamily="34" charset="0"/>
                <a:cs typeface="Open Sans" panose="020B0606030504020204" pitchFamily="34" charset="0"/>
              </a:rPr>
              <a:t>nucleare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Stabiliți ecuația reacției și utilizați conservarea numărului de masă și a numărului de protoni și tabelul de nuclizi pentru a determina nucleul fiică (formula din caseta Nutshell vă poate ajuta).</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Calculați energia eliberată </a:t>
                </a:r>
                <a14:m xmlns:a14="http://schemas.microsoft.com/office/drawing/2010/main"/>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a:t>
                </a:r>
                <a:br>
                  <a:rPr lang="de-DE" sz="85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U-238 </a:t>
                </a:r>
                <a14:m xmlns:a14="http://schemas.microsoft.com/office/drawing/2010/main"/>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 U-239 </a:t>
                </a:r>
                <a14:m xmlns:a14="http://schemas.microsoft.com/office/drawing/2010/main"/>
                <a14:m xmlns:a14="http://schemas.microsoft.com/office/drawing/2010/main"/>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Heliul-3 este stabil, dar poate reacționa cu un neutron liber pentru a produce Heliul-4, care are o energie de legătură mai mare.</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Captarea neutronilor</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Reacțiile nucleare sunt procese fizice în care </a:t>
                </a:r>
                <a:r>
                  <a:rPr lang="en-GB" sz="900" b="1" dirty="0">
                    <a:latin typeface="Open Sans" panose="020B0606030504020204" pitchFamily="34" charset="0"/>
                    <a:ea typeface="Open Sans" panose="020B0606030504020204" pitchFamily="34" charset="0"/>
                    <a:cs typeface="Open Sans" panose="020B0606030504020204" pitchFamily="34" charset="0"/>
                  </a:rPr>
                  <a:t>două nuclide </a:t>
                </a:r>
                <a:r>
                  <a:rPr lang="en-GB" sz="900" dirty="0">
                    <a:latin typeface="Open Sans" panose="020B0606030504020204" pitchFamily="34" charset="0"/>
                    <a:ea typeface="Open Sans" panose="020B0606030504020204" pitchFamily="34" charset="0"/>
                    <a:cs typeface="Open Sans" panose="020B0606030504020204" pitchFamily="34" charset="0"/>
                  </a:rPr>
                  <a:t>(nuclee atomice) reacționează sau fuzionează între ele. O reacție nucleară deosebit de importantă în astrofizica nucleară este captarea neutronilor. Aici, unul dintre cei doi reactanți este un </a:t>
                </a:r>
                <a:r>
                  <a:rPr lang="en-GB" sz="900" b="1" dirty="0">
                    <a:latin typeface="Open Sans" panose="020B0606030504020204" pitchFamily="34" charset="0"/>
                    <a:ea typeface="Open Sans" panose="020B0606030504020204" pitchFamily="34" charset="0"/>
                    <a:cs typeface="Open Sans" panose="020B0606030504020204" pitchFamily="34" charset="0"/>
                  </a:rPr>
                  <a:t>neutron</a:t>
                </a:r>
                <a:r>
                  <a:rPr lang="en-GB" sz="900" dirty="0">
                    <a:latin typeface="Open Sans" panose="020B0606030504020204" pitchFamily="34" charset="0"/>
                    <a:ea typeface="Open Sans" panose="020B0606030504020204" pitchFamily="34" charset="0"/>
                    <a:cs typeface="Open Sans" panose="020B0606030504020204" pitchFamily="34" charset="0"/>
                  </a:rPr>
                  <a:t>. Un exemplu de captare a neutronilor este următoarea reacție cu aurul natural (Au-197):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197</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0</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n</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198</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Nuclidul Au-197 absoarbe un neutron, creând un nou izotop. Acest izotop Au-198 se află într-o stare foarte excitată și emite excesul de energie sub forma unui cuantum gamma (= </a:t>
                </a:r>
                <a:r>
                  <a:rPr lang="en-GB" sz="900" b="1" dirty="0">
                    <a:latin typeface="Open Sans" panose="020B0606030504020204" pitchFamily="34" charset="0"/>
                    <a:ea typeface="Open Sans" panose="020B0606030504020204" pitchFamily="34" charset="0"/>
                    <a:cs typeface="Open Sans" panose="020B0606030504020204" pitchFamily="34" charset="0"/>
                  </a:rPr>
                  <a:t>foton</a:t>
                </a:r>
                <a:r>
                  <a:rPr lang="en-GB" sz="900" dirty="0">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900" dirty="0">
                    <a:latin typeface="Open Sans" panose="020B0606030504020204" pitchFamily="34" charset="0"/>
                    <a:ea typeface="Open Sans" panose="020B0606030504020204" pitchFamily="34" charset="0"/>
                    <a:cs typeface="Open Sans" panose="020B0606030504020204" pitchFamily="34" charset="0"/>
                  </a:rPr>
                  <a:t> ). Reacțiile nucleare necesită de obicei adăugarea de energie pentru a face reacția posibilă. Cu toate acestea, spre deosebire de alte reacții nucleare, captarea neutronilor este posibilă la energii cinetice foarte scăzute ale neutronilor. De asemenea, se poate calcula energia eliberată ∆𝐸 într-o fuziune nucleară precum captarea neutronilor:</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xmlns:a="http://schemas.openxmlformats.org/drawingml/2006/main" lang="de-DE" sz="900" b="0" i="0" smtClean="0">
                          <a:latin typeface="Cambria Math" panose="02040503050406030204" pitchFamily="18" charset="0"/>
                          <a:ea typeface="Cambria Math" panose="02040503050406030204" pitchFamily="18" charset="0"/>
                        </a:rPr>
                        <m:t>Rest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Parent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Nuclide</m:t>
                      </m:r>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Neutron</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Rest</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Daughter</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Nuclide</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b="0" i="0" smtClean="0">
                          <a:latin typeface="Cambria Math" panose="02040503050406030204" pitchFamily="18" charset="0"/>
                          <a:ea typeface="Cambria Math" panose="02040503050406030204" pitchFamily="18" charset="0"/>
                        </a:rPr>
                        <m:t>released</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pPr>
                <a:r>
                  <a:rPr lang="de-DE" sz="900" dirty="0" err="1">
                    <a:latin typeface="Open Sans" panose="020B0606030504020204" pitchFamily="34" charset="0"/>
                    <a:ea typeface="Open Sans" panose="020B0606030504020204" pitchFamily="34" charset="0"/>
                    <a:cs typeface="Open Sans" panose="020B0606030504020204" pitchFamily="34" charset="0"/>
                  </a:rPr>
                  <a:t>Sau </a:t>
                </a:r>
                <a:r>
                  <a:rPr lang="de-DE" sz="900" dirty="0" err="1">
                    <a:latin typeface="Open Sans" panose="020B0606030504020204" pitchFamily="34" charset="0"/>
                    <a:ea typeface="Open Sans" panose="020B0606030504020204" pitchFamily="34" charset="0"/>
                    <a:cs typeface="Open Sans" panose="020B0606030504020204" pitchFamily="34" charset="0"/>
                  </a:rPr>
                  <a:t>ca </a:t>
                </a:r>
                <a:r>
                  <a:rPr lang="de-DE" sz="900" dirty="0" err="1">
                    <a:latin typeface="Open Sans" panose="020B0606030504020204" pitchFamily="34" charset="0"/>
                    <a:ea typeface="Open Sans" panose="020B0606030504020204" pitchFamily="34" charset="0"/>
                    <a:cs typeface="Open Sans" panose="020B0606030504020204" pitchFamily="34" charset="0"/>
                  </a:rPr>
                  <a:t>formulă</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X</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n</m:t>
                          </m:r>
                        </m:e>
                      </m:d>
                      <m:r>
                        <a:rPr xmlns:a="http://schemas.openxmlformats.org/drawingml/2006/main" lang="de-DE" sz="900">
                          <a:latin typeface="Cambria Math" panose="02040503050406030204" pitchFamily="18" charset="0"/>
                          <a:ea typeface="Cambria Math" panose="02040503050406030204" pitchFamily="18" charset="0"/>
                        </a:rPr>
                        <m:t>=</m:t>
                      </m:r>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Y</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690"/>
            <a:chOff x="724122" y="6674251"/>
            <a:chExt cx="2104802" cy="143969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947"/>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Reacția generală este în general</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Apare </a:t>
                  </a:r>
                  <a:r>
                    <a:rPr lang="de-DE" sz="900" dirty="0">
                      <a:effectLst/>
                      <a:latin typeface="Open Sans" panose="020B0606030504020204" pitchFamily="34" charset="0"/>
                      <a:ea typeface="Open Sans" panose="020B0606030504020204" pitchFamily="34" charset="0"/>
                      <a:cs typeface="Open Sans" panose="020B0606030504020204" pitchFamily="34" charset="0"/>
                    </a:rPr>
                    <a:t>la:</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Neutroni liberi</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Radiații </a:t>
                  </a:r>
                  <a:r>
                    <a:rPr lang="de-DE" sz="900" dirty="0" err="1">
                      <a:effectLst/>
                      <a:latin typeface="Open Sans" panose="020B0606030504020204" pitchFamily="34" charset="0"/>
                      <a:ea typeface="Open Sans" panose="020B0606030504020204" pitchFamily="34" charset="0"/>
                      <a:cs typeface="Open Sans" panose="020B0606030504020204" pitchFamily="34" charset="0"/>
                    </a:rPr>
                    <a:t>eliberate</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b="1" dirty="0">
                      <a:effectLst/>
                      <a:latin typeface="Open Sans" panose="020B0606030504020204" pitchFamily="34" charset="0"/>
                      <a:ea typeface="Open Sans" panose="020B0606030504020204" pitchFamily="34" charset="0"/>
                      <a:cs typeface="Open Sans" panose="020B0606030504020204" pitchFamily="34" charset="0"/>
                    </a:rPr>
                    <a:t>Fotoni</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947"/>
                </a:xfrm>
                <a:prstGeom prst="rect">
                  <a:avLst/>
                </a:prstGeom>
                <a:blipFill>
                  <a:blip r:embed="rId4"/>
                  <a:stretch>
                    <a:fillRect b="-1508"/>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Pe scurt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grupului de acasă</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să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explicați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Alegeți orice nuclid stabil și scrieți ecuația reacției pentru captarea neutronilor. Folosind ecuația, rezumați pe scurt captarea neutronilor și proprietățile sale.</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Explicați cum se calculează energia eliberată într-o reacție de fuziune.</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trebuie să afli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De ce poate avea loc captarea neutronilor la energii cinetice deosebit de scăzute? Întrebați grupul 3 și aflați care este "Problema" în fuziunea nucleară și care este bariera Coulomb.</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O proporție semnificativă a deșeurilor nucleare provenite de la reactoarele nucleare este produsă prin captarea neutronilor în reactoarele nucleare. În acest proces, combustibilul nuclear inițial (de obicei uraniu) reacționează cu neutroni liberi pentru a produce izotopi radioactivi cu numere de masă și mai mari. Un exemplu în acest sens este captarea neutronilor cu </a:t>
            </a:r>
            <a:r>
              <a:rPr lang="en-GB" sz="850" b="1" dirty="0">
                <a:latin typeface="Open Sans" panose="020B0606030504020204" pitchFamily="34" charset="0"/>
                <a:ea typeface="Open Sans" panose="020B0606030504020204" pitchFamily="34" charset="0"/>
                <a:cs typeface="Open Sans" panose="020B0606030504020204" pitchFamily="34" charset="0"/>
              </a:rPr>
              <a:t>U-238 </a:t>
            </a:r>
            <a:r>
              <a:rPr lang="en-GB" sz="850" dirty="0">
                <a:latin typeface="Open Sans" panose="020B0606030504020204" pitchFamily="34" charset="0"/>
                <a:ea typeface="Open Sans" panose="020B0606030504020204" pitchFamily="34" charset="0"/>
                <a:cs typeface="Open Sans" panose="020B0606030504020204" pitchFamily="34" charset="0"/>
              </a:rPr>
              <a:t>(izotopul Uraniu, care se găsește chiar și în mod natural în cantități mici).</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11"/>
              </a:rPr>
              <a:t>Creative Commons </a:t>
            </a:r>
            <a:r>
              <a:rPr lang="en-GB" sz="600" dirty="0" err="1">
                <a:solidFill>
                  <a:schemeClr val="bg1"/>
                </a:solidFill>
                <a:hlinkClick r:id="rId11"/>
              </a:rPr>
              <a:t>Attribution-ShareAlike </a:t>
            </a:r>
            <a:r>
              <a:rPr lang="en-GB" sz="600" dirty="0">
                <a:solidFill>
                  <a:schemeClr val="bg1"/>
                </a:solidFill>
                <a:hlinkClick r:id="rId11"/>
              </a:rPr>
              <a:t>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014496"/>
      </p:ext>
    </p:extLst>
  </p:cSld>
  <p:clrMapOvr>
    <a:masterClrMapping/>
  </p:clrMapOvr>
</p:sld>
</file>

<file path=ppt/slides/slide5.xml><?xml version="1.0" encoding="utf-8"?>
<p:sld xmlns:a16="http://schemas.microsoft.com/office/drawing/2014/main" xmlns:mc="http://schemas.openxmlformats.org/markup-compatibility/2006" xmlns:a14="http://schemas.microsoft.com/office/drawing/2010/main" xmlns:c="http://schemas.openxmlformats.org/drawingml/2006/chart"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Analiza datelor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din</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Reacție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1 | Energia </a:t>
            </a:r>
            <a:r>
              <a:rPr lang="de-DE" sz="1100" b="1" dirty="0">
                <a:latin typeface="Open Sans" panose="020B0606030504020204" pitchFamily="34" charset="0"/>
                <a:ea typeface="Open Sans" panose="020B0606030504020204" pitchFamily="34" charset="0"/>
                <a:cs typeface="Open Sans" panose="020B0606030504020204" pitchFamily="34" charset="0"/>
              </a:rPr>
              <a:t>unui foton</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Un </a:t>
                </a:r>
                <a:r>
                  <a:rPr lang="en-GB" sz="850" dirty="0">
                    <a:latin typeface="Open Sans" panose="020B0606030504020204" pitchFamily="34" charset="0"/>
                    <a:ea typeface="Open Sans" panose="020B0606030504020204" pitchFamily="34" charset="0"/>
                    <a:cs typeface="Open Sans" panose="020B0606030504020204" pitchFamily="34" charset="0"/>
                  </a:rPr>
                  <a:t>nuclid </a:t>
                </a:r>
                <a:r>
                  <a:rPr lang="en-GB" sz="850" b="1" dirty="0">
                    <a:latin typeface="Open Sans" panose="020B0606030504020204" pitchFamily="34" charset="0"/>
                    <a:ea typeface="Open Sans" panose="020B0606030504020204" pitchFamily="34" charset="0"/>
                    <a:cs typeface="Open Sans" panose="020B0606030504020204" pitchFamily="34" charset="0"/>
                  </a:rPr>
                  <a:t>N-14 </a:t>
                </a:r>
                <a:r>
                  <a:rPr lang="en-GB" sz="850" dirty="0">
                    <a:latin typeface="Open Sans" panose="020B0606030504020204" pitchFamily="34" charset="0"/>
                    <a:ea typeface="Open Sans" panose="020B0606030504020204" pitchFamily="34" charset="0"/>
                    <a:cs typeface="Open Sans" panose="020B0606030504020204" pitchFamily="34" charset="0"/>
                  </a:rPr>
                  <a:t>aflat în repaus </a:t>
                </a:r>
                <a:r>
                  <a:rPr lang="en-GB" sz="850" dirty="0">
                    <a:latin typeface="Open Sans" panose="020B0606030504020204" pitchFamily="34" charset="0"/>
                    <a:ea typeface="Open Sans" panose="020B0606030504020204" pitchFamily="34" charset="0"/>
                    <a:cs typeface="Open Sans" panose="020B0606030504020204" pitchFamily="34" charset="0"/>
                  </a:rPr>
                  <a:t>reacționează cu un </a:t>
                </a:r>
                <a:r>
                  <a:rPr lang="en-GB" sz="850" dirty="0">
                    <a:latin typeface="Open Sans" panose="020B0606030504020204" pitchFamily="34" charset="0"/>
                    <a:ea typeface="Open Sans" panose="020B0606030504020204" pitchFamily="34" charset="0"/>
                    <a:cs typeface="Open Sans" panose="020B0606030504020204" pitchFamily="34" charset="0"/>
                  </a:rPr>
                  <a:t>nuclid </a:t>
                </a:r>
                <a:r>
                  <a:rPr lang="en-GB" sz="850" b="1" dirty="0">
                    <a:latin typeface="Open Sans" panose="020B0606030504020204" pitchFamily="34" charset="0"/>
                    <a:ea typeface="Open Sans" panose="020B0606030504020204" pitchFamily="34" charset="0"/>
                    <a:cs typeface="Open Sans" panose="020B0606030504020204" pitchFamily="34" charset="0"/>
                  </a:rPr>
                  <a:t>He-4 </a:t>
                </a:r>
                <a:r>
                  <a:rPr lang="en-GB" sz="850" dirty="0">
                    <a:latin typeface="Open Sans" panose="020B0606030504020204" pitchFamily="34" charset="0"/>
                    <a:ea typeface="Open Sans" panose="020B0606030504020204" pitchFamily="34" charset="0"/>
                    <a:cs typeface="Open Sans" panose="020B0606030504020204" pitchFamily="34" charset="0"/>
                  </a:rPr>
                  <a:t>cu o energie cinetică de</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Se declanșează fuziunea nucleară, care produce un singur nuclid fiică. Notați ecuația reacției și determinați produșii de reacție.</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484748"/>
              </a:xfrm>
              <a:prstGeom prst="rect">
                <a:avLst/>
              </a:prstGeom>
              <a:blipFill>
                <a:blip r:embed="rId2"/>
                <a:stretch>
                  <a:fillRect t="-1266" b="-5063"/>
                </a:stretch>
              </a:blipFill>
            </p:spPr>
            <p:txBody>
              <a:bodyPr/>
              <a:lstStyle/>
              <a:p>
                <a:r>
                  <a:rPr lang="en-US">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492443"/>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În timpul reacției, se eliberează un cuantum gamma (foton) cu o energie cinetică. Calculați energia cinetică a fotonului folosind conservarea energiei și energiile de repaus ale reactanților implicați (a se vedea harta nuclidelor). Pentru energia de repaus se aplică</a:t>
            </a:r>
            <a:r>
              <a:rPr lang="de-DE" sz="900" dirty="0">
                <a:latin typeface="Source Sans Pro" panose="020B0503030403020204" pitchFamily="34" charset="0"/>
                <a:ea typeface="Source Sans Pro" panose="020B0503030403020204" pitchFamily="34" charset="0"/>
              </a:rPr>
              <a:t>:</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Ce ipoteze a trebuit să faceți pentru a calcula energia fotonului în 1b? Este energia calculată singura energie cinetică posibilă pe care o poate avea fotonul?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de-DE" sz="1100" b="1" dirty="0">
                <a:latin typeface="Open Sans" panose="020B0606030504020204" pitchFamily="34" charset="0"/>
                <a:ea typeface="Open Sans" panose="020B0606030504020204" pitchFamily="34" charset="0"/>
                <a:cs typeface="Open Sans" panose="020B0606030504020204" pitchFamily="34" charset="0"/>
              </a:rPr>
              <a:t>Sarcina 2 | Niveluri de energie</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2" y="4925701"/>
            <a:ext cx="5528487" cy="484748"/>
          </a:xfrm>
          <a:prstGeom prst="rect">
            <a:avLst/>
          </a:prstGeom>
          <a:noFill/>
        </p:spPr>
        <p:txBody>
          <a:bodyPr wrap="square" rtlCol="0">
            <a:spAutoFit/>
          </a:bodyPr>
          <a:lstStyle/>
          <a:p>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Figura 1 prezintă 4 niveluri de energie posibile ale unui nucleu atomic. În timpul tranziției de la stările excitate la starea fundamentală, sunt eliberați fotoni a căror energie este măsurată de un detector. Experimentul se repetă de mai multe ori și se înregistrează un spectru energetic (a se vedea figura 2, mare pe tablă).</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1" y="7636630"/>
            <a:ext cx="5528487" cy="1733610"/>
            <a:chOff x="618311" y="5472550"/>
            <a:chExt cx="5528487" cy="1733610"/>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Unele energii ale fotonilor sunt măsurate extrem de des (așa-numitele </a:t>
              </a:r>
              <a:r>
                <a:rPr lang="en-GB" sz="850" b="1" dirty="0">
                  <a:latin typeface="Open Sans" panose="020B0606030504020204" pitchFamily="34" charset="0"/>
                  <a:ea typeface="Open Sans" panose="020B0606030504020204" pitchFamily="34" charset="0"/>
                  <a:cs typeface="Open Sans" panose="020B0606030504020204" pitchFamily="34" charset="0"/>
                </a:rPr>
                <a:t>vârfuri</a:t>
              </a:r>
              <a:r>
                <a:rPr lang="en-GB" sz="850" dirty="0">
                  <a:latin typeface="Open Sans" panose="020B0606030504020204" pitchFamily="34" charset="0"/>
                  <a:ea typeface="Open Sans" panose="020B0606030504020204" pitchFamily="34" charset="0"/>
                  <a:cs typeface="Open Sans" panose="020B0606030504020204" pitchFamily="34" charset="0"/>
                </a:rPr>
                <a:t>). Cum se raportează energiile vârfurilor la diagrama nivelurilor de energie din figura 1? Explicați. Formulați relația cu ajutorul ecuațiilor.</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25511" y="5966093"/>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1" y="6566055"/>
              <a:ext cx="5528485" cy="223138"/>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Reveniți la întrebarea 1c. Mai sunteți de acord cu presupunerea dumneavoastră? Corectați-vă presupunerea dacă este necesar.</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5512" y="6799606"/>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318000" y="2417223"/>
                <a:ext cx="1881534" cy="438582"/>
              </a:xfrm>
              <a:prstGeom prst="rect">
                <a:avLst/>
              </a:prstGeom>
              <a:noFill/>
            </p:spPr>
            <p:txBody>
              <a:bodyPr wrap="square" anchor="ctr">
                <a:spAutoFit/>
              </a:bodyPr>
              <a:lstStyle/>
              <a:p xmlns:mc="http://schemas.openxmlformats.org/markup-compatibility/2006" xmlns:a14="http://schemas.microsoft.com/office/drawing/2010/main">
                <a:pPr algn="just"/>
                <a14:m xmlns:a14="http://schemas.microsoft.com/office/drawing/2010/main"/>
                <a:r>
                  <a:rPr lang="en-GB" sz="750" i="1" dirty="0">
                    <a:latin typeface="Source Sans Pro" panose="020B0503030403020204" pitchFamily="34" charset="0"/>
                    <a:ea typeface="Source Sans Pro" panose="020B0503030403020204" pitchFamily="34" charset="0"/>
                  </a:rPr>
                  <a:t> este indicată în tabelul nuclidelor. </a:t>
                </a:r>
                <a:r>
                  <a:rPr lang="en-US" sz="750" i="1" dirty="0">
                    <a:latin typeface="Source Sans Pro" panose="020B0503030403020204" pitchFamily="34" charset="0"/>
                    <a:ea typeface="Source Sans Pro" panose="020B0503030403020204" pitchFamily="34" charset="0"/>
                  </a:rPr>
                  <a:t>Fiți atenți la unitatea indicată acolo și rotunjiți M (în u) cel puțin până la a treia zecimală.</a:t>
                </a:r>
                <a:endParaRPr lang="en-GB" sz="750" dirty="0"/>
              </a:p>
            </p:txBody>
          </p:sp>
        </mc:Choice>
        <mc:Fallback>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318000" y="2417223"/>
                <a:ext cx="1881534" cy="438582"/>
              </a:xfrm>
              <a:prstGeom prst="rect">
                <a:avLst/>
              </a:prstGeom>
              <a:blipFill>
                <a:blip r:embed="rId3"/>
                <a:stretch>
                  <a:fillRect b="-2817"/>
                </a:stretch>
              </a:blipFill>
            </p:spPr>
            <p:txBody>
              <a:bodyPr/>
              <a:lstStyle/>
              <a:p>
                <a:r>
                  <a:rPr lang="en-US">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Attribution-ShareAlike </a:t>
            </a:r>
            <a:r>
              <a:rPr lang="en-GB" sz="600" dirty="0">
                <a:solidFill>
                  <a:schemeClr val="bg1"/>
                </a:solidFill>
                <a:hlinkClick r:id="rId5"/>
              </a:rPr>
              <a:t>4.0 International (CC-BY-SA 4.0</a:t>
            </a:r>
            <a:r>
              <a:rPr lang="en-GB" sz="600" dirty="0">
                <a:solidFill>
                  <a:schemeClr val="bg1"/>
                </a:solidFill>
              </a:rPr>
              <a:t>)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4062184" y="2417311"/>
            <a:ext cx="352663" cy="439200"/>
          </a:xfrm>
          <a:prstGeom prst="rect">
            <a:avLst/>
          </a:prstGeom>
          <a:noFill/>
        </p:spPr>
        <p:txBody>
          <a:bodyPr wrap="square" lIns="0" rIns="0" anchor="ctr">
            <a:noAutofit/>
          </a:bodyPr>
          <a:lstStyle/>
          <a:p>
            <a:r>
              <a:rPr lang="en-GB" sz="750" b="1" i="1" dirty="0">
                <a:latin typeface="Source Sans Pro" panose="020B0503030403020204" pitchFamily="34" charset="0"/>
                <a:ea typeface="Source Sans Pro" panose="020B0503030403020204" pitchFamily="34" charset="0"/>
              </a:rPr>
              <a:t>Aviz:</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Cum să prinzi un foton</a:t>
            </a: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7"/>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Fig.2: </a:t>
            </a:r>
            <a:r>
              <a:rPr lang="de-DE" sz="800" i="1" dirty="0" err="1">
                <a:latin typeface="Open Sans" panose="020B0606030504020204" pitchFamily="34" charset="0"/>
                <a:ea typeface="Open Sans" panose="020B0606030504020204" pitchFamily="34" charset="0"/>
                <a:cs typeface="Open Sans" panose="020B0606030504020204" pitchFamily="34" charset="0"/>
              </a:rPr>
              <a:t>Spectrul </a:t>
            </a:r>
            <a:r>
              <a:rPr lang="de-DE" sz="800" i="1" dirty="0">
                <a:latin typeface="Open Sans" panose="020B0606030504020204" pitchFamily="34" charset="0"/>
                <a:ea typeface="Open Sans" panose="020B0606030504020204" pitchFamily="34" charset="0"/>
                <a:cs typeface="Open Sans" panose="020B0606030504020204" pitchFamily="34" charset="0"/>
              </a:rPr>
              <a:t>Gamma</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Energie în 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14152"/>
            <a:ext cx="2010196"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Numărătoarea evenimentelor</a:t>
            </a: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8">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Fig.1: </a:t>
            </a:r>
            <a:r>
              <a:rPr lang="de-DE" sz="800" i="1" dirty="0" err="1">
                <a:latin typeface="Open Sans" panose="020B0606030504020204" pitchFamily="34" charset="0"/>
                <a:ea typeface="Open Sans" panose="020B0606030504020204" pitchFamily="34" charset="0"/>
                <a:cs typeface="Open Sans" panose="020B0606030504020204" pitchFamily="34" charset="0"/>
              </a:rPr>
              <a:t>Diagrama </a:t>
            </a:r>
            <a:r>
              <a:rPr lang="de-DE" sz="800" i="1" dirty="0">
                <a:latin typeface="Open Sans" panose="020B0606030504020204" pitchFamily="34" charset="0"/>
                <a:ea typeface="Open Sans" panose="020B0606030504020204" pitchFamily="34" charset="0"/>
                <a:cs typeface="Open Sans" panose="020B0606030504020204" pitchFamily="34" charset="0"/>
              </a:rPr>
              <a:t>termenilor</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de-DE" sz="1050" dirty="0">
                <a:latin typeface="Open Sans" panose="020B0606030504020204" pitchFamily="34" charset="0"/>
                <a:ea typeface="Open Sans" panose="020B0606030504020204" pitchFamily="34" charset="0"/>
                <a:cs typeface="Open Sans" panose="020B0606030504020204" pitchFamily="34" charset="0"/>
              </a:rPr>
              <a:t>Energie în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de-DE" sz="900" i="1" dirty="0">
                <a:latin typeface="Open Sans" panose="020B0606030504020204" pitchFamily="34" charset="0"/>
                <a:ea typeface="Open Sans" panose="020B0606030504020204" pitchFamily="34" charset="0"/>
                <a:cs typeface="Open Sans" panose="020B0606030504020204" pitchFamily="34" charset="0"/>
              </a:rPr>
              <a:t>Starea solului</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xmlns:mc="http://schemas.openxmlformats.org/markup-compatibility/2006" xmlns:a14="http://schemas.microsoft.com/office/drawing/2010/main">
                <a:pPr algn="ctr"/>
                <a14:m xmlns:a14="http://schemas.microsoft.com/office/drawing/2010/main"/>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M ...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Masa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atomică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în u</a:t>
                </a:r>
                <a:endParaRPr lang="en-US" dirty="0"/>
              </a:p>
            </p:txBody>
          </p:sp>
        </mc:Choice>
        <mc:Fallback>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10"/>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3 | </a:t>
            </a:r>
            <a:r>
              <a:rPr lang="de-DE" sz="1100" b="1" dirty="0" err="1">
                <a:latin typeface="Open Sans" panose="020B0606030504020204" pitchFamily="34" charset="0"/>
                <a:ea typeface="Open Sans" panose="020B0606030504020204" pitchFamily="34" charset="0"/>
                <a:cs typeface="Open Sans" panose="020B0606030504020204" pitchFamily="34" charset="0"/>
              </a:rPr>
              <a:t>Analiza </a:t>
            </a:r>
            <a:r>
              <a:rPr lang="de-DE" sz="1100" b="1" dirty="0" err="1">
                <a:latin typeface="Open Sans" panose="020B0606030504020204" pitchFamily="34" charset="0"/>
                <a:ea typeface="Open Sans" panose="020B0606030504020204" pitchFamily="34" charset="0"/>
                <a:cs typeface="Open Sans" panose="020B0606030504020204" pitchFamily="34" charset="0"/>
              </a:rPr>
              <a:t>spectrului</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877163"/>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Deschideți pagina pe care sunt puse la dispoziție seriile de măsurători ale experimentului. Selectați setul de date care v-a fost atribuit și stabiliți un interval rezonabil pentru analiza datelor utilizând diagrama Term (</a:t>
                </a:r>
                <a:r>
                  <a:rPr lang="en-GB" sz="850" i="1" dirty="0">
                    <a:latin typeface="Open Sans" panose="020B0606030504020204" pitchFamily="34" charset="0"/>
                    <a:ea typeface="Open Sans" panose="020B0606030504020204" pitchFamily="34" charset="0"/>
                    <a:cs typeface="Open Sans" panose="020B0606030504020204" pitchFamily="34" charset="0"/>
                  </a:rPr>
                  <a:t>Anexa</a:t>
                </a:r>
                <a:r>
                  <a:rPr lang="en-GB" sz="850" dirty="0">
                    <a:latin typeface="Open Sans" panose="020B0606030504020204" pitchFamily="34" charset="0"/>
                    <a:ea typeface="Open Sans" panose="020B0606030504020204" pitchFamily="34" charset="0"/>
                    <a:cs typeface="Open Sans" panose="020B0606030504020204" pitchFamily="34" charset="0"/>
                  </a:rPr>
                  <a:t>). Ar trebui să vedeți acum un spectru Gamma cu mai multe vârfuri. Selectați acum un vârf și utilizați funcția de zoom pentru a-l afișa. </a:t>
                </a:r>
              </a:p>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Determinați numărul de </a:t>
                </a:r>
                <a:r>
                  <a:rPr lang="en-GB" sz="850" b="1" dirty="0">
                    <a:latin typeface="Open Sans" panose="020B0606030504020204" pitchFamily="34" charset="0"/>
                    <a:ea typeface="Open Sans" panose="020B0606030504020204" pitchFamily="34" charset="0"/>
                    <a:cs typeface="Open Sans" panose="020B0606030504020204" pitchFamily="34" charset="0"/>
                  </a:rPr>
                  <a:t>evenimente măsurate </a:t>
                </a:r>
                <a:r>
                  <a:rPr lang="en-GB" sz="850" dirty="0">
                    <a:latin typeface="Open Sans" panose="020B0606030504020204" pitchFamily="34" charset="0"/>
                    <a:ea typeface="Open Sans" panose="020B0606030504020204" pitchFamily="34" charset="0"/>
                    <a:cs typeface="Open Sans" panose="020B0606030504020204" pitchFamily="34" charset="0"/>
                  </a:rPr>
                  <a:t>𝐍 pentru vârf. Luați în considerare </a:t>
                </a:r>
                <a:r>
                  <a:rPr lang="en-GB" sz="850" b="1" dirty="0">
                    <a:latin typeface="Open Sans" panose="020B0606030504020204" pitchFamily="34" charset="0"/>
                    <a:ea typeface="Open Sans" panose="020B0606030504020204" pitchFamily="34" charset="0"/>
                    <a:cs typeface="Open Sans" panose="020B0606030504020204" pitchFamily="34" charset="0"/>
                  </a:rPr>
                  <a:t>lățimea liniei</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care ar trebui utilizată.</a:t>
                </a:r>
              </a:p>
            </p:txBody>
          </p:sp>
        </mc:Choice>
        <mc:Fallback>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877163"/>
              </a:xfrm>
              <a:prstGeom prst="rect">
                <a:avLst/>
              </a:prstGeom>
              <a:blipFill>
                <a:blip r:embed="rId2"/>
                <a:stretch>
                  <a:fillRect t="-694" b="-2083"/>
                </a:stretch>
              </a:blipFill>
            </p:spPr>
            <p:txBody>
              <a:bodyPr/>
              <a:lstStyle/>
              <a:p>
                <a:r>
                  <a:rPr lang="en-US">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4 | </a:t>
            </a:r>
            <a:r>
              <a:rPr lang="de-DE" sz="1100" b="1" dirty="0" err="1">
                <a:latin typeface="Open Sans" panose="020B0606030504020204" pitchFamily="34" charset="0"/>
                <a:ea typeface="Open Sans" panose="020B0606030504020204" pitchFamily="34" charset="0"/>
                <a:cs typeface="Open Sans" panose="020B0606030504020204" pitchFamily="34" charset="0"/>
              </a:rPr>
              <a:t>Secțiune </a:t>
            </a:r>
            <a:r>
              <a:rPr lang="de-DE" sz="1100" b="1" dirty="0">
                <a:latin typeface="Open Sans" panose="020B0606030504020204" pitchFamily="34" charset="0"/>
                <a:ea typeface="Open Sans" panose="020B0606030504020204" pitchFamily="34" charset="0"/>
                <a:cs typeface="Open Sans" panose="020B0606030504020204" pitchFamily="34" charset="0"/>
              </a:rPr>
              <a:t>transversală</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b="1" dirty="0">
                    <a:latin typeface="Open Sans" panose="020B0606030504020204" pitchFamily="34" charset="0"/>
                    <a:ea typeface="Open Sans" panose="020B0606030504020204" pitchFamily="34" charset="0"/>
                    <a:cs typeface="Open Sans" panose="020B0606030504020204" pitchFamily="34" charset="0"/>
                  </a:rPr>
                  <a:t>Secțiunea transversală </a:t>
                </a:r>
                <a:r>
                  <a:rPr lang="en-GB" sz="850" dirty="0">
                    <a:latin typeface="Open Sans" panose="020B0606030504020204" pitchFamily="34" charset="0"/>
                    <a:ea typeface="Open Sans" panose="020B0606030504020204" pitchFamily="34" charset="0"/>
                    <a:cs typeface="Open Sans" panose="020B0606030504020204" pitchFamily="34" charset="0"/>
                  </a:rPr>
                  <a:t>𝝈 a reacției poate fi calculată acum din </a:t>
                </a:r>
                <a:r>
                  <a:rPr lang="en-GB" sz="850" b="1" dirty="0">
                    <a:latin typeface="Open Sans" panose="020B0606030504020204" pitchFamily="34" charset="0"/>
                    <a:ea typeface="Open Sans" panose="020B0606030504020204" pitchFamily="34" charset="0"/>
                    <a:cs typeface="Open Sans" panose="020B0606030504020204" pitchFamily="34" charset="0"/>
                  </a:rPr>
                  <a:t>rata de numărare N </a:t>
                </a:r>
                <a:r>
                  <a:rPr lang="en-GB" sz="850" dirty="0">
                    <a:latin typeface="Open Sans" panose="020B0606030504020204" pitchFamily="34" charset="0"/>
                    <a:ea typeface="Open Sans" panose="020B0606030504020204" pitchFamily="34" charset="0"/>
                    <a:cs typeface="Open Sans" panose="020B0606030504020204" pitchFamily="34" charset="0"/>
                  </a:rPr>
                  <a:t>pentru tranziții. Utilizați următoarea formulă (</a:t>
                </a:r>
                <a:r>
                  <a:rPr lang="en-GB" sz="850" i="1" dirty="0">
                    <a:latin typeface="Open Sans" panose="020B0606030504020204" pitchFamily="34" charset="0"/>
                    <a:ea typeface="Open Sans" panose="020B0606030504020204" pitchFamily="34" charset="0"/>
                    <a:cs typeface="Open Sans" panose="020B0606030504020204" pitchFamily="34" charset="0"/>
                  </a:rPr>
                  <a:t>Explicațiile mărimilor din anexă</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pentru a calcula secțiunea transversală pentru tranzițiile dvs. energetice. De asemenea, calculați </a:t>
                </a:r>
                <a:r>
                  <a:rPr lang="en-GB" sz="850" b="1" dirty="0">
                    <a:latin typeface="Open Sans" panose="020B0606030504020204" pitchFamily="34" charset="0"/>
                    <a:ea typeface="Open Sans" panose="020B0606030504020204" pitchFamily="34" charset="0"/>
                    <a:cs typeface="Open Sans" panose="020B0606030504020204" pitchFamily="34" charset="0"/>
                  </a:rPr>
                  <a:t>secțiunea transversală totală</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pentru execuția dvs. (suma secțiunilor transversale ale tuturor vârfurilor luate în considerare).</a:t>
                </a:r>
              </a:p>
            </p:txBody>
          </p:sp>
        </mc:Choice>
        <mc:Fallback>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4919023"/>
                <a:ext cx="5538239" cy="615553"/>
              </a:xfrm>
              <a:prstGeom prst="rect">
                <a:avLst/>
              </a:prstGeom>
              <a:blipFill>
                <a:blip r:embed="rId3"/>
                <a:stretch>
                  <a:fillRect b="-2970"/>
                </a:stretch>
              </a:blipFill>
            </p:spPr>
            <p:txBody>
              <a:bodyPr/>
              <a:lstStyle/>
              <a:p>
                <a:r>
                  <a:rPr lang="en-US">
                    <a:noFill/>
                  </a:rPr>
                  <a:t> </a:t>
                </a:r>
              </a:p>
            </p:txBody>
          </p:sp>
        </mc:Fallback>
      </mc:AlternateContent>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xmlns:a="http://schemas.openxmlformats.org/drawingml/2006/main"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Determinați numărul de evenimente măsurate 𝐍 pentru celelalte tranziții energetice. Scădeți fondul în conformitate cu schema prezentată. Introduceți rezultatele măsurătorilor dvs. în tabelul comun de măsurători.</a:t>
            </a: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xmlns:a="http://schemas.openxmlformats.org/drawingml/2006/main" lang="de-DE" sz="900" b="1" i="0" smtClean="0">
                          <a:latin typeface="Cambria Math" panose="02040503050406030204" pitchFamily="18" charset="0"/>
                        </a:rPr>
                        <m:t>𝛔</m:t>
                      </m:r>
                      <m:r>
                        <a:rPr xmlns:a="http://schemas.openxmlformats.org/drawingml/2006/main" lang="de-DE" sz="900" b="1" i="0">
                          <a:latin typeface="Cambria Math" panose="02040503050406030204" pitchFamily="18" charset="0"/>
                        </a:rPr>
                        <m:t>=</m:t>
                      </m:r>
                      <m:f>
                        <m:fPr>
                          <m:ctrlPr>
                            <a:rPr xmlns:a="http://schemas.openxmlformats.org/drawingml/2006/main" lang="de-DE" sz="900" b="1" i="1" smtClean="0">
                              <a:solidFill>
                                <a:schemeClr val="tx1"/>
                              </a:solidFill>
                              <a:latin typeface="Cambria Math" panose="02040503050406030204" pitchFamily="18" charset="0"/>
                            </a:rPr>
                          </m:ctrlPr>
                        </m:fPr>
                        <m:num>
                          <m:r>
                            <a:rPr xmlns:a="http://schemas.openxmlformats.org/drawingml/2006/main" lang="de-DE" sz="900" b="1" i="0">
                              <a:solidFill>
                                <a:schemeClr val="tx1"/>
                              </a:solidFill>
                              <a:latin typeface="Cambria Math" panose="02040503050406030204" pitchFamily="18" charset="0"/>
                            </a:rPr>
                            <m:t>𝐍</m:t>
                          </m:r>
                        </m:num>
                        <m:den>
                          <m:sSub>
                            <m:sSubPr>
                              <m:ctrlPr>
                                <a:rPr xmlns:a="http://schemas.openxmlformats.org/drawingml/2006/main" lang="de-DE" sz="900" b="1" i="1" smtClean="0">
                                  <a:solidFill>
                                    <a:schemeClr val="tx1"/>
                                  </a:solidFill>
                                  <a:latin typeface="Cambria Math" panose="02040503050406030204" pitchFamily="18" charset="0"/>
                                </a:rPr>
                              </m:ctrlPr>
                            </m:sSubPr>
                            <m:e>
                              <m:r>
                                <a:rPr xmlns:a="http://schemas.openxmlformats.org/drawingml/2006/main" lang="de-DE" sz="900" b="1" i="0">
                                  <a:solidFill>
                                    <a:schemeClr val="tx1"/>
                                  </a:solidFill>
                                  <a:latin typeface="Cambria Math" panose="02040503050406030204" pitchFamily="18" charset="0"/>
                                </a:rPr>
                                <m:t>𝐍</m:t>
                              </m:r>
                            </m:e>
                            <m:sub>
                              <m:r>
                                <a:rPr xmlns:a="http://schemas.openxmlformats.org/drawingml/2006/main" lang="de-DE" sz="900" b="1" i="0">
                                  <a:solidFill>
                                    <a:schemeClr val="tx1"/>
                                  </a:solidFill>
                                  <a:latin typeface="Cambria Math" panose="02040503050406030204" pitchFamily="18" charset="0"/>
                                </a:rPr>
                                <m:t>𝐏</m:t>
                              </m:r>
                            </m:sub>
                          </m:sSub>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𝐩</m:t>
                          </m:r>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𝐝</m:t>
                          </m:r>
                        </m:den>
                      </m:f>
                      <m:r>
                        <a:rPr xmlns:a="http://schemas.openxmlformats.org/drawingml/2006/main" lang="de-DE" sz="900" i="0">
                          <a:latin typeface="Cambria Math" panose="02040503050406030204" pitchFamily="18" charset="0"/>
                        </a:rPr>
                        <m:t>=</m:t>
                      </m:r>
                      <m:f>
                        <m:fPr>
                          <m:ctrlPr>
                            <a:rPr xmlns:a="http://schemas.openxmlformats.org/drawingml/2006/main" lang="de-DE" sz="900" i="1" smtClean="0">
                              <a:solidFill>
                                <a:schemeClr val="tx1"/>
                              </a:solidFill>
                              <a:latin typeface="Cambria Math" panose="02040503050406030204" pitchFamily="18" charset="0"/>
                            </a:rPr>
                          </m:ctrlPr>
                        </m:fPr>
                        <m:num>
                          <m:r>
                            <m:rPr>
                              <m:sty m:val="p"/>
                            </m:rPr>
                            <a:rPr xmlns:a="http://schemas.openxmlformats.org/drawingml/2006/main" lang="de-DE" sz="900" b="0" i="0" smtClean="0">
                              <a:solidFill>
                                <a:schemeClr val="tx1"/>
                              </a:solidFill>
                              <a:latin typeface="Cambria Math" panose="02040503050406030204" pitchFamily="18" charset="0"/>
                            </a:rPr>
                            <m:t>Measured</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Events</m:t>
                          </m:r>
                        </m:num>
                        <m:den>
                          <m:r>
                            <m:rPr>
                              <m:sty m:val="p"/>
                            </m:rPr>
                            <a:rPr xmlns:a="http://schemas.openxmlformats.org/drawingml/2006/main" lang="de-DE" sz="900" b="0" i="0" smtClean="0">
                              <a:solidFill>
                                <a:schemeClr val="tx1"/>
                              </a:solidFill>
                              <a:latin typeface="Cambria Math" panose="02040503050406030204" pitchFamily="18" charset="0"/>
                            </a:rPr>
                            <m:t>Number</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Projectiles</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Detection</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Probability</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Target</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Density</m:t>
                          </m:r>
                        </m:den>
                      </m:f>
                    </m:oMath>
                  </m:oMathPara>
                </a14:m>
                <a:endParaRPr lang="de-DE" sz="900" dirty="0"/>
              </a:p>
            </p:txBody>
          </p:sp>
        </mc:Choice>
        <mc:Fallback>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en-US">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Sarcina 5 | </a:t>
            </a:r>
            <a:r>
              <a:rPr lang="de-DE" sz="1100" b="1" dirty="0">
                <a:latin typeface="Open Sans" panose="020B0606030504020204" pitchFamily="34" charset="0"/>
                <a:ea typeface="Open Sans" panose="020B0606030504020204" pitchFamily="34" charset="0"/>
                <a:cs typeface="Open Sans" panose="020B0606030504020204" pitchFamily="34" charset="0"/>
              </a:rPr>
              <a:t>Rata de </a:t>
            </a:r>
            <a:r>
              <a:rPr lang="de-DE" sz="1100" b="1" dirty="0" err="1">
                <a:latin typeface="Open Sans" panose="020B0606030504020204" pitchFamily="34" charset="0"/>
                <a:ea typeface="Open Sans" panose="020B0606030504020204" pitchFamily="34" charset="0"/>
                <a:cs typeface="Open Sans" panose="020B0606030504020204" pitchFamily="34" charset="0"/>
              </a:rPr>
              <a:t>reacție</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84278"/>
                <a:ext cx="5538239" cy="484748"/>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Rata de reacție a reacției observate aici poate fi acum determinată din </a:t>
                </a:r>
                <a:r>
                  <a:rPr lang="en-GB" sz="850" b="1" dirty="0">
                    <a:latin typeface="Open Sans" panose="020B0606030504020204" pitchFamily="34" charset="0"/>
                    <a:ea typeface="Open Sans" panose="020B0606030504020204" pitchFamily="34" charset="0"/>
                    <a:cs typeface="Open Sans" panose="020B0606030504020204" pitchFamily="34" charset="0"/>
                  </a:rPr>
                  <a:t>secțiunea transversală totală</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Aceasta este puternic dependentă de temperatură. Dacă presupunem că reacția are loc în interiorul giganților roșii în timpul fazei Helium-Flash, </a:t>
                </a:r>
                <a:r>
                  <a:rPr lang="en-US" sz="850" dirty="0">
                    <a:latin typeface="Open Sans" panose="020B0606030504020204" pitchFamily="34" charset="0"/>
                    <a:ea typeface="Open Sans" panose="020B0606030504020204" pitchFamily="34" charset="0"/>
                    <a:cs typeface="Open Sans" panose="020B0606030504020204" pitchFamily="34" charset="0"/>
                  </a:rPr>
                  <a:t>putem presupune o temperatură între </a:t>
                </a:r>
                <a:r>
                  <a:rPr lang="en-US" sz="850" b="1" dirty="0">
                    <a:latin typeface="Open Sans" panose="020B0606030504020204" pitchFamily="34" charset="0"/>
                    <a:ea typeface="Open Sans" panose="020B0606030504020204" pitchFamily="34" charset="0"/>
                    <a:cs typeface="Open Sans" panose="020B0606030504020204" pitchFamily="34" charset="0"/>
                  </a:rPr>
                  <a:t>0,1 </a:t>
                </a:r>
                <a:r>
                  <a:rPr lang="en-US" sz="850" dirty="0">
                    <a:latin typeface="Open Sans" panose="020B0606030504020204" pitchFamily="34" charset="0"/>
                    <a:ea typeface="Open Sans" panose="020B0606030504020204" pitchFamily="34" charset="0"/>
                    <a:cs typeface="Open Sans" panose="020B0606030504020204" pitchFamily="34" charset="0"/>
                  </a:rPr>
                  <a:t>și </a:t>
                </a:r>
                <a:r>
                  <a:rPr lang="en-US" sz="850" b="1" dirty="0">
                    <a:latin typeface="Open Sans" panose="020B0606030504020204" pitchFamily="34" charset="0"/>
                    <a:ea typeface="Open Sans" panose="020B0606030504020204" pitchFamily="34" charset="0"/>
                    <a:cs typeface="Open Sans" panose="020B0606030504020204" pitchFamily="34" charset="0"/>
                  </a:rPr>
                  <a:t>1 GK</a:t>
                </a:r>
                <a:r>
                  <a:rPr lang="en-GB" sz="850" dirty="0">
                    <a:latin typeface="Open Sans" panose="020B0606030504020204" pitchFamily="34" charset="0"/>
                    <a:ea typeface="Open Sans" panose="020B0606030504020204" pitchFamily="34" charset="0"/>
                    <a:cs typeface="Open Sans" panose="020B0606030504020204" pitchFamily="34" charset="0"/>
                  </a:rPr>
                  <a:t>. </a:t>
                </a:r>
              </a:p>
            </p:txBody>
          </p:sp>
        </mc:Choice>
        <mc:Fallback>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84278"/>
                <a:ext cx="5538239" cy="484748"/>
              </a:xfrm>
              <a:prstGeom prst="rect">
                <a:avLst/>
              </a:prstGeom>
              <a:blipFill>
                <a:blip r:embed="rId6"/>
                <a:stretch>
                  <a:fillRect b="-5063"/>
                </a:stretch>
              </a:blipFill>
            </p:spPr>
            <p:txBody>
              <a:bodyPr/>
              <a:lstStyle/>
              <a:p>
                <a:r>
                  <a:rPr lang="en-US">
                    <a:noFill/>
                  </a:rPr>
                  <a:t> </a:t>
                </a:r>
              </a:p>
            </p:txBody>
          </p:sp>
        </mc:Fallback>
      </mc:AlternateContent>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340799"/>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9"/>
              </a:rPr>
              <a:t>Creative Commons </a:t>
            </a:r>
            <a:r>
              <a:rPr lang="en-GB" sz="600" dirty="0" err="1">
                <a:solidFill>
                  <a:schemeClr val="bg1"/>
                </a:solidFill>
                <a:hlinkClick r:id="rId9"/>
              </a:rPr>
              <a:t>Attribution-ShareAlike </a:t>
            </a:r>
            <a:r>
              <a:rPr lang="en-GB" sz="600" dirty="0">
                <a:solidFill>
                  <a:schemeClr val="bg1"/>
                </a:solidFill>
                <a:hlinkClick r:id="rId9"/>
              </a:rPr>
              <a:t>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Analiza datelor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din</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Reacție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Analiza datelor</a:t>
            </a: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9" y="7734276"/>
            <a:ext cx="5538239" cy="615553"/>
          </a:xfrm>
          <a:prstGeom prst="rect">
            <a:avLst/>
          </a:prstGeom>
          <a:noFill/>
        </p:spPr>
        <p:txBody>
          <a:bodyPr wrap="square" rtlCol="0">
            <a:spAutoFit/>
          </a:bodyPr>
          <a:lstStyle/>
          <a:p>
            <a:pPr marL="266700" lvl="1" indent="-228600">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Utilizați instrumentul de analiză a datelor pentru a calcula viteza de reacție în funcție de temperatură. </a:t>
            </a:r>
            <a:r>
              <a:rPr lang="en-US" sz="850" dirty="0">
                <a:latin typeface="Open Sans" panose="020B0606030504020204" pitchFamily="34" charset="0"/>
                <a:ea typeface="Open Sans" panose="020B0606030504020204" pitchFamily="34" charset="0"/>
                <a:cs typeface="Open Sans" panose="020B0606030504020204" pitchFamily="34" charset="0"/>
              </a:rPr>
              <a:t>Cum poate fi interpretat rezultatul?</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marL="266700" lvl="1" indent="-228600" algn="just">
              <a:buFont typeface="+mj-lt"/>
              <a:buAutoNum type="alphaLcParenR"/>
            </a:pPr>
            <a:r>
              <a:rPr lang="en-US" sz="850" dirty="0">
                <a:latin typeface="Open Sans" panose="020B0606030504020204" pitchFamily="34" charset="0"/>
                <a:ea typeface="Open Sans" panose="020B0606030504020204" pitchFamily="34" charset="0"/>
                <a:cs typeface="Open Sans" panose="020B0606030504020204" pitchFamily="34" charset="0"/>
              </a:rPr>
              <a:t>Ce aproximări a trebuit să facem pentru analiza datelor? Discutați calitativ incertitudinea de măsurare a rezultatelor noastre și posibilele surse de eroare.</a:t>
            </a: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Diagrama </a:t>
            </a:r>
            <a:r>
              <a:rPr lang="de-DE" sz="1100" b="1" dirty="0">
                <a:latin typeface="Open Sans" panose="020B0606030504020204" pitchFamily="34" charset="0"/>
                <a:ea typeface="Open Sans" panose="020B0606030504020204" pitchFamily="34" charset="0"/>
                <a:cs typeface="Open Sans" panose="020B0606030504020204" pitchFamily="34" charset="0"/>
              </a:rPr>
              <a:t>termenilor </a:t>
            </a:r>
            <a:r>
              <a:rPr lang="de-DE" sz="1100" b="1" dirty="0" err="1">
                <a:latin typeface="Open Sans" panose="020B0606030504020204" pitchFamily="34" charset="0"/>
                <a:ea typeface="Open Sans" panose="020B0606030504020204" pitchFamily="34" charset="0"/>
                <a:cs typeface="Open Sans" panose="020B0606030504020204" pitchFamily="34" charset="0"/>
              </a:rPr>
              <a:t>reduși </a:t>
            </a:r>
            <a:r>
              <a:rPr lang="de-DE" sz="1100" b="1" dirty="0" err="1">
                <a:latin typeface="Open Sans" panose="020B0606030504020204" pitchFamily="34" charset="0"/>
                <a:ea typeface="Open Sans" panose="020B0606030504020204" pitchFamily="34" charset="0"/>
                <a:cs typeface="Open Sans" panose="020B0606030504020204" pitchFamily="34" charset="0"/>
              </a:rPr>
              <a:t>ai </a:t>
            </a:r>
            <a:r>
              <a:rPr lang="de-DE" sz="1100" b="1" dirty="0">
                <a:latin typeface="Open Sans" panose="020B0606030504020204" pitchFamily="34" charset="0"/>
                <a:ea typeface="Open Sans" panose="020B0606030504020204" pitchFamily="34" charset="0"/>
                <a:cs typeface="Open Sans" panose="020B0606030504020204" pitchFamily="34" charset="0"/>
              </a:rPr>
              <a:t>fluorului-18</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Explicația </a:t>
            </a:r>
            <a:r>
              <a:rPr lang="de-DE" sz="1100" b="1" dirty="0" err="1">
                <a:latin typeface="Open Sans" panose="020B0606030504020204" pitchFamily="34" charset="0"/>
                <a:ea typeface="Open Sans" panose="020B0606030504020204" pitchFamily="34" charset="0"/>
                <a:cs typeface="Open Sans" panose="020B0606030504020204" pitchFamily="34" charset="0"/>
              </a:rPr>
              <a:t>mărimilor </a:t>
            </a:r>
            <a:r>
              <a:rPr lang="de-DE" sz="1100" b="1" dirty="0" err="1">
                <a:latin typeface="Open Sans" panose="020B0606030504020204" pitchFamily="34" charset="0"/>
                <a:ea typeface="Open Sans" panose="020B0606030504020204" pitchFamily="34" charset="0"/>
                <a:cs typeface="Open Sans" panose="020B0606030504020204" pitchFamily="34" charset="0"/>
              </a:rPr>
              <a:t>fizice </a:t>
            </a:r>
            <a:r>
              <a:rPr lang="de-DE" sz="1100" b="1" dirty="0">
                <a:latin typeface="Open Sans" panose="020B0606030504020204" pitchFamily="34" charset="0"/>
                <a:ea typeface="Open Sans" panose="020B0606030504020204" pitchFamily="34" charset="0"/>
                <a:cs typeface="Open Sans" panose="020B0606030504020204" pitchFamily="34" charset="0"/>
              </a:rPr>
              <a:t>experimentale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4"/>
              </a:rPr>
              <a:t>Creative Commons </a:t>
            </a:r>
            <a:r>
              <a:rPr lang="en-GB" sz="600" dirty="0" err="1">
                <a:solidFill>
                  <a:schemeClr val="bg1"/>
                </a:solidFill>
                <a:hlinkClick r:id="rId4"/>
              </a:rPr>
              <a:t>Attribution-ShareAlike </a:t>
            </a:r>
            <a:r>
              <a:rPr lang="en-GB" sz="600" dirty="0">
                <a:solidFill>
                  <a:schemeClr val="bg1"/>
                </a:solidFill>
                <a:hlinkClick r:id="rId4"/>
              </a:rPr>
              <a:t>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Analiza datelor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din</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Reacție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Anexă</a:t>
            </a: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de-DE" sz="1100" dirty="0">
                <a:latin typeface="Open Sans" panose="020B0606030504020204" pitchFamily="34" charset="0"/>
                <a:ea typeface="Open Sans" panose="020B0606030504020204" pitchFamily="34" charset="0"/>
                <a:cs typeface="Open Sans" panose="020B0606030504020204" pitchFamily="34" charset="0"/>
              </a:rPr>
              <a:t>Energie în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en-GB" sz="1000" b="1" cap="none" dirty="0">
                  <a:solidFill>
                    <a:schemeClr val="bg1"/>
                  </a:solidFill>
                  <a:latin typeface="Open Sans" panose="020B0606030504020204" pitchFamily="34" charset="0"/>
                  <a:ea typeface="Open Sans" panose="020B0606030504020204" pitchFamily="34" charset="0"/>
                  <a:cs typeface="Open Sans" panose="020B0606030504020204" pitchFamily="34" charset="0"/>
                </a:rPr>
                <a:t>Numărul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de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proiectile</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lnSpc>
                      <a:spcPct val="107000"/>
                    </a:lnSpc>
                  </a:pPr>
                  <a:r>
                    <a:rPr lang="en-US" sz="900" dirty="0">
                      <a:latin typeface="Open Sans" panose="020B0606030504020204" pitchFamily="34" charset="0"/>
                      <a:ea typeface="Open Sans" panose="020B0606030504020204" pitchFamily="34" charset="0"/>
                      <a:cs typeface="Open Sans" panose="020B0606030504020204" pitchFamily="34" charset="0"/>
                    </a:rPr>
                    <a:t>Numărul de proiectile</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indică numărul total de particule de proiectil </a:t>
                  </a:r>
                  <a:r>
                    <a:rPr lang="en-US" sz="900" b="1" dirty="0">
                      <a:latin typeface="Open Sans" panose="020B0606030504020204" pitchFamily="34" charset="0"/>
                      <a:ea typeface="Open Sans" panose="020B0606030504020204" pitchFamily="34" charset="0"/>
                      <a:cs typeface="Open Sans" panose="020B0606030504020204" pitchFamily="34" charset="0"/>
                    </a:rPr>
                    <a:t>care intră în țintă</a:t>
                  </a:r>
                  <a:r>
                    <a:rPr lang="en-US" sz="900" dirty="0">
                      <a:latin typeface="Open Sans" panose="020B0606030504020204" pitchFamily="34" charset="0"/>
                      <a:ea typeface="Open Sans" panose="020B0606030504020204" pitchFamily="34" charset="0"/>
                      <a:cs typeface="Open Sans" panose="020B0606030504020204" pitchFamily="34" charset="0"/>
                    </a:rPr>
                    <a:t>. Fiecare particulă de proiectil declanșează o reacție cu o anumită probabilitate. Numărul de proiectile este diferit pentru fiecare serie de măsurători.</a:t>
                  </a:r>
                </a:p>
              </p:txBody>
            </p:sp>
          </mc:Choice>
          <mc:Fallback>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xmlns:a="http://schemas.openxmlformats.org/drawingml/2006/main" lang="de-DE" sz="1000" b="1" i="1" smtClean="0">
                                <a:latin typeface="Cambria Math" panose="02040503050406030204" pitchFamily="18" charset="0"/>
                                <a:ea typeface="Source Sans Pro" panose="020B0503030403020204" pitchFamily="34" charset="0"/>
                              </a:rPr>
                            </m:ctrlPr>
                          </m:sSubPr>
                          <m:e>
                            <m:r>
                              <a:rPr xmlns:a="http://schemas.openxmlformats.org/drawingml/2006/main" lang="de-DE" sz="1000" b="1" i="0" smtClean="0">
                                <a:latin typeface="Cambria Math" panose="02040503050406030204" pitchFamily="18" charset="0"/>
                                <a:ea typeface="Source Sans Pro" panose="020B0503030403020204" pitchFamily="34" charset="0"/>
                              </a:rPr>
                              <m:t>𝐍</m:t>
                            </m:r>
                          </m:e>
                          <m:sub>
                            <m:r>
                              <a:rPr xmlns:a="http://schemas.openxmlformats.org/drawingml/2006/main" lang="de-DE" sz="1000" b="1" i="0" smtClean="0">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smtClean="0">
                                <a:latin typeface="Cambria Math" panose="02040503050406030204" pitchFamily="18" charset="0"/>
                                <a:ea typeface="Source Sans Pro" panose="020B0503030403020204" pitchFamily="34" charset="0"/>
                              </a:rPr>
                            </m:ctrlPr>
                          </m:dPr>
                          <m:e>
                            <m:r>
                              <a:rPr xmlns:a="http://schemas.openxmlformats.org/drawingml/2006/main" lang="de-DE" sz="1000" b="1" i="0" smtClean="0">
                                <a:latin typeface="Cambria Math" panose="02040503050406030204" pitchFamily="18" charset="0"/>
                                <a:ea typeface="Source Sans Pro" panose="020B0503030403020204" pitchFamily="34" charset="0"/>
                              </a:rPr>
                              <m:t>𝐑𝐮𝐧</m:t>
                            </m:r>
                            <m:r>
                              <a:rPr xmlns:a="http://schemas.openxmlformats.org/drawingml/2006/main" lang="de-DE" sz="1000" b="1" i="0" smtClean="0">
                                <a:latin typeface="Cambria Math" panose="02040503050406030204" pitchFamily="18" charset="0"/>
                                <a:ea typeface="Source Sans Pro" panose="020B0503030403020204" pitchFamily="34" charset="0"/>
                              </a:rPr>
                              <m:t> </m:t>
                            </m:r>
                            <m:r>
                              <a:rPr xmlns:a="http://schemas.openxmlformats.org/drawingml/2006/main" lang="de-DE" sz="1000" b="1" i="0" smtClean="0">
                                <a:latin typeface="Cambria Math" panose="02040503050406030204" pitchFamily="18" charset="0"/>
                                <a:ea typeface="Source Sans Pro" panose="020B0503030403020204" pitchFamily="34" charset="0"/>
                              </a:rPr>
                              <m:t>𝟏</m:t>
                            </m:r>
                          </m:e>
                        </m:d>
                        <m:r>
                          <a:rPr xmlns:a="http://schemas.openxmlformats.org/drawingml/2006/main" lang="de-DE" sz="1000" b="1" i="0" smtClean="0">
                            <a:latin typeface="Cambria Math" panose="02040503050406030204" pitchFamily="18" charset="0"/>
                            <a:ea typeface="Source Sans Pro" panose="020B0503030403020204" pitchFamily="34" charset="0"/>
                          </a:rPr>
                          <m:t>=</m:t>
                        </m:r>
                        <m:r>
                          <a:rPr xmlns:a="http://schemas.openxmlformats.org/drawingml/2006/main"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𝟐</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𝟑</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𝟒</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Probabilitatea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de detectare</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Probabilitatea de detectare</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sau funcția de detectare indică cât de mare este probabilitatea ca o reacție care are loc să fie </a:t>
                  </a:r>
                  <a:r>
                    <a:rPr lang="en-US" sz="900" b="1" dirty="0">
                      <a:latin typeface="Open Sans" panose="020B0606030504020204" pitchFamily="34" charset="0"/>
                      <a:ea typeface="Open Sans" panose="020B0606030504020204" pitchFamily="34" charset="0"/>
                      <a:cs typeface="Open Sans" panose="020B0606030504020204" pitchFamily="34" charset="0"/>
                    </a:rPr>
                    <a:t>detectată efectiv</a:t>
                  </a:r>
                  <a:r>
                    <a:rPr lang="en-US" sz="900" dirty="0">
                      <a:latin typeface="Open Sans" panose="020B0606030504020204" pitchFamily="34" charset="0"/>
                      <a:ea typeface="Open Sans" panose="020B0606030504020204" pitchFamily="34" charset="0"/>
                      <a:cs typeface="Open Sans" panose="020B0606030504020204" pitchFamily="34" charset="0"/>
                    </a:rPr>
                    <a:t>. Este dependentă de energie și, prin urmare, diferită pentru fiecare tranziție energetică.</a:t>
                  </a:r>
                </a:p>
              </p:txBody>
            </p:sp>
          </mc:Choice>
          <mc:Fallback>
            <p:sp>
              <p:nvSpPr>
                <p:cNvPr id="146" name="Textfeld 145">
                  <a:extLst>
                    <a:ext uri="{FF2B5EF4-FFF2-40B4-BE49-F238E27FC236}">
                      <a16:creationId xmlns:a16="http://schemas.microsoft.com/office/drawing/2014/main" id="{62B10521-4039-3D99-F9F3-8DD6314BE2B0}"/>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𝟓𝟔𝟎𝟒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𝟐</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𝟒𝟓𝟐𝟒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𝟕</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𝟑𝟏𝟑𝟒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𝟑𝟎𝟔𝟐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𝟐𝟓𝟒𝟐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𝟏</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𝟎</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Densitate țintă</a:t>
              </a: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Densitatea țintei</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indică câte particule (nuclee atomice) sunt localizate pe o anumită </a:t>
                  </a:r>
                  <a:r>
                    <a:rPr lang="en-US" sz="900" b="1" dirty="0">
                      <a:latin typeface="Open Sans" panose="020B0606030504020204" pitchFamily="34" charset="0"/>
                      <a:ea typeface="Open Sans" panose="020B0606030504020204" pitchFamily="34" charset="0"/>
                      <a:cs typeface="Open Sans" panose="020B0606030504020204" pitchFamily="34" charset="0"/>
                    </a:rPr>
                    <a:t>zonă a țintei</a:t>
                  </a:r>
                  <a:r>
                    <a:rPr lang="en-US" sz="900" dirty="0">
                      <a:latin typeface="Open Sans" panose="020B0606030504020204" pitchFamily="34" charset="0"/>
                      <a:ea typeface="Open Sans" panose="020B0606030504020204" pitchFamily="34" charset="0"/>
                      <a:cs typeface="Open Sans" panose="020B0606030504020204" pitchFamily="34" charset="0"/>
                    </a:rPr>
                    <a:t>. Densitatea țintei este aceeași pentru toate seriile de măsurători, deoarece aceeași țintă a fost utilizată întotdeauna aici.</a:t>
                  </a:r>
                </a:p>
              </p:txBody>
            </p:sp>
          </mc:Choice>
          <mc:Fallback>
            <p:sp>
              <p:nvSpPr>
                <p:cNvPr id="153" name="Textfeld 152">
                  <a:extLst>
                    <a:ext uri="{FF2B5EF4-FFF2-40B4-BE49-F238E27FC236}">
                      <a16:creationId xmlns:a16="http://schemas.microsoft.com/office/drawing/2014/main" id="{66BC1ED6-BD30-154D-29FF-99FE32B1D3D4}"/>
                    </a:ext>
                  </a:extLst>
                </p:cNvPr>
                <p:cNvSpPr txBox="1">
                  <a:spLocks noRot="1" noChangeAspect="1" noMove="1" noResize="1" noEditPoints="1" noAdjustHandles="1" noChangeArrowheads="1" noChangeShapeType="1" noTextEdit="1"/>
                </p:cNvSpPr>
                <p:nvPr/>
              </p:nvSpPr>
              <p:spPr>
                <a:xfrm>
                  <a:off x="743413" y="8310729"/>
                  <a:ext cx="2878831" cy="90935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𝐝</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𝟑</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𝟏𝟖</m:t>
                            </m:r>
                          </m:sup>
                        </m:sSup>
                        <m:f>
                          <m:fPr>
                            <m:ctrlPr>
                              <a:rPr xmlns:a="http://schemas.openxmlformats.org/drawingml/2006/main" lang="de-DE" sz="1000" b="1" i="1">
                                <a:latin typeface="Cambria Math" panose="02040503050406030204" pitchFamily="18" charset="0"/>
                                <a:ea typeface="Source Sans Pro" panose="020B0503030403020204" pitchFamily="34" charset="0"/>
                              </a:rPr>
                            </m:ctrlPr>
                          </m:fPr>
                          <m:num>
                            <m:r>
                              <a:rPr xmlns:a="http://schemas.openxmlformats.org/drawingml/2006/main" lang="de-DE" sz="1000" b="1">
                                <a:latin typeface="Cambria Math" panose="02040503050406030204" pitchFamily="18" charset="0"/>
                                <a:ea typeface="Source Sans Pro" panose="020B0503030403020204" pitchFamily="34" charset="0"/>
                              </a:rPr>
                              <m:t>𝟏</m:t>
                            </m:r>
                          </m:num>
                          <m:den>
                            <m:r>
                              <a:rPr xmlns:a="http://schemas.openxmlformats.org/drawingml/2006/main" lang="de-DE" sz="1000" b="1">
                                <a:latin typeface="Cambria Math" panose="02040503050406030204" pitchFamily="18" charset="0"/>
                                <a:ea typeface="Source Sans Pro" panose="020B0503030403020204" pitchFamily="34" charset="0"/>
                              </a:rPr>
                              <m:t>𝐜𝐦</m:t>
                            </m:r>
                            <m:r>
                              <a:rPr xmlns:a="http://schemas.openxmlformats.org/drawingml/2006/main"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Nuclide </a:t>
            </a:r>
            <a:r>
              <a:rPr lang="de-DE" sz="2000" cap="none" dirty="0" err="1">
                <a:latin typeface="Open Sans" panose="020B0606030504020204" pitchFamily="34" charset="0"/>
                <a:ea typeface="Open Sans" panose="020B0606030504020204" pitchFamily="34" charset="0"/>
                <a:cs typeface="Open Sans" panose="020B0606030504020204" pitchFamily="34" charset="0"/>
              </a:rPr>
              <a:t>Race</a:t>
            </a:r>
            <a:r>
              <a:rPr lang="de-DE" sz="2000" cap="none" dirty="0">
                <a:latin typeface="Open Sans" panose="020B0606030504020204" pitchFamily="34" charset="0"/>
                <a:ea typeface="Open Sans" panose="020B0606030504020204" pitchFamily="34" charset="0"/>
                <a:cs typeface="Open Sans" panose="020B0606030504020204" pitchFamily="34" charset="0"/>
              </a:rPr>
              <a:t>: Reguli</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Formarea </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elementelor grele</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703484"/>
          </a:xfrm>
          <a:prstGeom prst="rect">
            <a:avLst/>
          </a:prstGeom>
          <a:noFill/>
        </p:spPr>
        <p:txBody>
          <a:bodyPr wrap="square" rtlCol="0">
            <a:spAutoFit/>
          </a:bodyPr>
          <a:lstStyle/>
          <a:p>
            <a:r>
              <a:rPr lang="de-DE" sz="1601" b="1" dirty="0" err="1">
                <a:latin typeface="Open Sans" panose="020B0606030504020204" pitchFamily="34" charset="0"/>
                <a:ea typeface="Open Sans" panose="020B0606030504020204" pitchFamily="34" charset="0"/>
                <a:cs typeface="Open Sans" panose="020B0606030504020204" pitchFamily="34" charset="0"/>
              </a:rPr>
              <a:t>Scopul </a:t>
            </a:r>
            <a:r>
              <a:rPr lang="de-DE" sz="1601" b="1" dirty="0">
                <a:latin typeface="Open Sans" panose="020B0606030504020204" pitchFamily="34" charset="0"/>
                <a:ea typeface="Open Sans" panose="020B0606030504020204" pitchFamily="34" charset="0"/>
                <a:cs typeface="Open Sans" panose="020B0606030504020204" pitchFamily="34" charset="0"/>
              </a:rPr>
              <a:t>jocului</a:t>
            </a:r>
            <a:br>
              <a:rPr lang="de-DE" sz="1300" dirty="0">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Sarcina este de a sintetiza nuclidul țintă cu ajutorul capturării neutronilor, adică de a ajunge la el cu figura dvs. de joc. Încercați să atingeți obiectivul în mai puține etape decât adversarul dvs. </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Reguli de joc</a:t>
            </a:r>
          </a:p>
          <a:p>
            <a:r>
              <a:rPr lang="en-GB" sz="1050" dirty="0">
                <a:latin typeface="Open Sans" panose="020B0606030504020204" pitchFamily="34" charset="0"/>
                <a:ea typeface="Open Sans" panose="020B0606030504020204" pitchFamily="34" charset="0"/>
                <a:cs typeface="Open Sans" panose="020B0606030504020204" pitchFamily="34" charset="0"/>
              </a:rPr>
              <a:t>Pentru a avansa în nucleosinteză, trebuie să încercați să urcați în partea dreaptă sus a tabelului de nuclizi. Capturarea neutronilor vă ajută să faceți acest lucru. Cu toate acestea, captarea neutronilor are loc doar cu o anumită probabilitate. Nuclizii instabili se pot dezintegra, de asemenea, înainte ca capturarea neutronilor să aibă loc.</a:t>
            </a:r>
          </a:p>
          <a:p>
            <a:r>
              <a:rPr lang="en-GB" sz="1050" dirty="0">
                <a:latin typeface="Open Sans" panose="020B0606030504020204" pitchFamily="34" charset="0"/>
                <a:ea typeface="Open Sans" panose="020B0606030504020204" pitchFamily="34" charset="0"/>
                <a:cs typeface="Open Sans" panose="020B0606030504020204" pitchFamily="34" charset="0"/>
              </a:rPr>
              <a:t>Ambii jucători încep prima lor tură în același timp și trebuie să urmeze următoarea procedură</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Calculați raportul de probabilitate pentru nuclidul pe care vă aflați (indică cât de probabilă este capturarea neutronilor în comparație cu dezintegrarea nuclidului).</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Luați din tabel numărul pe care fiecare dintre voi trebuie să îl arunce pentru a reuși o captură de neutroni. Cu cât raportul de probabilitate este mai mare, cu atât șansele de capturare a neutronilor sunt mai mari.</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Fiecare dintre voi aruncă acum zarurile pe rând pentru a încerca să captureze neutroni.</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err="1">
                <a:latin typeface="Open Sans" panose="020B0606030504020204" pitchFamily="34" charset="0"/>
                <a:ea typeface="Open Sans" panose="020B0606030504020204" pitchFamily="34" charset="0"/>
                <a:cs typeface="Open Sans" panose="020B0606030504020204" pitchFamily="34" charset="0"/>
              </a:rPr>
              <a:t>Există </a:t>
            </a:r>
            <a:r>
              <a:rPr lang="de-DE" sz="1050" dirty="0" err="1">
                <a:latin typeface="Open Sans" panose="020B0606030504020204" pitchFamily="34" charset="0"/>
                <a:ea typeface="Open Sans" panose="020B0606030504020204" pitchFamily="34" charset="0"/>
                <a:cs typeface="Open Sans" panose="020B0606030504020204" pitchFamily="34" charset="0"/>
              </a:rPr>
              <a:t>două </a:t>
            </a:r>
            <a:r>
              <a:rPr lang="de-DE" sz="1050" dirty="0" err="1">
                <a:latin typeface="Open Sans" panose="020B0606030504020204" pitchFamily="34" charset="0"/>
                <a:ea typeface="Open Sans" panose="020B0606030504020204" pitchFamily="34" charset="0"/>
                <a:cs typeface="Open Sans" panose="020B0606030504020204" pitchFamily="34" charset="0"/>
              </a:rPr>
              <a:t>posibilități</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Dacă numărul zarurilor dvs. este suficient de mare, puteți face mișcarea de capturare a neutronilor pe tablă și puteți continua jocul. Rândul dvs. continuă, deci începeți din nou cu pasul 1 pe noul câmp.</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Dacă numărul de zaruri este prea mic, nuclidul pe care te afli se va dezintegra. Așadar, trebuie să vă mutați piesa în conformitate cu regulile dezintegrării nucleare:</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dublu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 plus </a:t>
            </a:r>
            <a:r>
              <a:rPr lang="de-DE" sz="1050" dirty="0" err="1">
                <a:latin typeface="Open Sans" panose="020B0606030504020204" pitchFamily="34" charset="0"/>
                <a:ea typeface="Open Sans" panose="020B0606030504020204" pitchFamily="34" charset="0"/>
                <a:cs typeface="Open Sans" panose="020B0606030504020204" pitchFamily="34" charset="0"/>
              </a:rPr>
              <a:t>sau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dublă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captură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de electroni</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În acest fel, rândul tău se încheie. Adversarul tău poate continua până când și el trebuie să facă o dezintegrare nucleară. Numai după ce amândoi ați efectuat o dezintegrare nucleară, puteți reintra în cursă.</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en-GB" sz="1050" dirty="0">
                <a:latin typeface="Open Sans" panose="020B0606030504020204" pitchFamily="34" charset="0"/>
                <a:ea typeface="Open Sans" panose="020B0606030504020204" pitchFamily="34" charset="0"/>
                <a:cs typeface="Open Sans" panose="020B0606030504020204" pitchFamily="34" charset="0"/>
              </a:rPr>
              <a:t>Jucătorul care ajunge la obiectivul dat în mai puține mutări câștigă cursa nuclidelor. După fiecare joc, comparați căile pe care le-ați urmat amândoi.</a:t>
            </a:r>
          </a:p>
          <a:p>
            <a:pPr marL="370060" indent="-370060">
              <a:buFont typeface="+mj-lt"/>
              <a:buAutoNum type="arabicPeriod"/>
            </a:pP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Raportul de probabilitate </a:t>
                          </a:r>
                          <a14:m xmlns:a14="http://schemas.microsoft.com/office/drawing/2010/main"/>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Numărul necesar pentru captarea neutronilor</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Captarea neutronilor nu este posibilă</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err="1">
                              <a:latin typeface="Open Sans" panose="020B0606030504020204" pitchFamily="34" charset="0"/>
                              <a:ea typeface="Open Sans" panose="020B0606030504020204" pitchFamily="34" charset="0"/>
                              <a:cs typeface="Open Sans" panose="020B0606030504020204" pitchFamily="34" charset="0"/>
                            </a:rPr>
                            <a:t>stabilă</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de-DE"/>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8864"/>
                          </a:stretch>
                        </a:blip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Numărul necesar pentru captarea neutronilor</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Captarea neutronilor nu este posibilă</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err="1">
                              <a:latin typeface="Open Sans" panose="020B0606030504020204" pitchFamily="34" charset="0"/>
                              <a:ea typeface="Open Sans" panose="020B0606030504020204" pitchFamily="34" charset="0"/>
                              <a:cs typeface="Open Sans" panose="020B0606030504020204" pitchFamily="34" charset="0"/>
                            </a:rPr>
                            <a:t>stabilă</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sau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Materiale create de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Attribution-ShareAlike </a:t>
            </a:r>
            <a:r>
              <a:rPr lang="en-GB" sz="600" dirty="0">
                <a:solidFill>
                  <a:schemeClr val="bg1"/>
                </a:solidFill>
                <a:hlinkClick r:id="rId5"/>
              </a:rPr>
              <a:t>4.0 International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8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3418</ap:Words>
  <ap:Application>Microsoft Office PowerPoint</ap:Application>
  <ap:PresentationFormat>A4-Papier (210 x 297 mm)</ap:PresentationFormat>
  <ap:Paragraphs>224</ap:Paragraphs>
  <ap:Slides>8</ap:Slides>
  <ap:Notes>0</ap:Notes>
  <ap:HiddenSlides>0</ap:HiddenSlides>
  <ap:MMClips>0</ap:MMClips>
  <ap:ScaleCrop>false</ap:ScaleCrop>
  <ap:HeadingPairs>
    <vt:vector baseType="variant" size="6">
      <vt:variant>
        <vt:lpstr>Verwendete Schriftarten</vt:lpstr>
      </vt:variant>
      <vt:variant>
        <vt:i4>8</vt:i4>
      </vt:variant>
      <vt:variant>
        <vt:lpstr>Design</vt:lpstr>
      </vt:variant>
      <vt:variant>
        <vt:i4>1</vt:i4>
      </vt:variant>
      <vt:variant>
        <vt:lpstr>Folientitel</vt:lpstr>
      </vt:variant>
      <vt:variant>
        <vt:i4>8</vt:i4>
      </vt:variant>
    </vt:vector>
  </ap:HeadingPairs>
  <ap:TitlesOfParts>
    <vt:vector baseType="lpstr" size="17">
      <vt:lpstr>Arial</vt:lpstr>
      <vt:lpstr>Calibri</vt:lpstr>
      <vt:lpstr>Cambria Math</vt:lpstr>
      <vt:lpstr>Nexa Bold</vt:lpstr>
      <vt:lpstr>Open Sans</vt:lpstr>
      <vt:lpstr>Source Sans Pro</vt:lpstr>
      <vt:lpstr>Tw Cen MT Condensed</vt:lpstr>
      <vt:lpstr>Wingdings</vt:lpstr>
      <vt:lpstr>Office</vt:lpstr>
      <vt:lpstr>Group I : β--Conversion</vt:lpstr>
      <vt:lpstr>Group II : β+- Conversion</vt:lpstr>
      <vt:lpstr>Group III : Nuclear Fusion</vt:lpstr>
      <vt:lpstr>Group IV: Neutron Capture</vt:lpstr>
      <vt:lpstr>01  How to Catch a Photon</vt:lpstr>
      <vt:lpstr>02  Data Analysis</vt:lpstr>
      <vt:lpstr>Appendix</vt:lpstr>
      <vt:lpstr>Nuclide Race: Rules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Group Puzzle Nuclear Reactions</dc:title>
  <dc:creator>ms998392</dc:creator>
  <lastModifiedBy>Hannes Nitsche</lastModifiedBy>
  <revision>756</revision>
  <dcterms:created xsi:type="dcterms:W3CDTF">2020-02-13T17:38:00.0000000Z</dcterms:created>
  <dcterms:modified xsi:type="dcterms:W3CDTF">2024-10-07T13:23:30.0000000Z</dcterms:modified>
  <keywords>, docId:EE6C6765AAF7EF83B829A7F20DA9E5A2</keywords>
</coreProperties>
</file>