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sldIdLst>
    <p:sldId id="268" r:id="rId2"/>
    <p:sldId id="271" r:id="rId3"/>
    <p:sldId id="269" r:id="rId4"/>
    <p:sldId id="272" r:id="rId5"/>
    <p:sldId id="274" r:id="rId6"/>
    <p:sldId id="270" r:id="rId7"/>
    <p:sldId id="275" r:id="rId8"/>
    <p:sldId id="27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Räkningar</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Bearbetning av mastertextformat</a:t>
            </a:r>
          </a:p>
          <a:p>
            <a:pPr lvl="1"/>
            <a:r>
              <a:rPr lang="de-DE"/>
              <a:t>Andra nivån</a:t>
            </a:r>
          </a:p>
          <a:p>
            <a:pPr lvl="2"/>
            <a:r>
              <a:rPr lang="de-DE"/>
              <a:t>Tredje nivån</a:t>
            </a:r>
          </a:p>
          <a:p>
            <a:pPr lvl="3"/>
            <a:r>
              <a:rPr lang="de-DE"/>
              <a:t>Vierte Ebene</a:t>
            </a:r>
          </a:p>
          <a:p>
            <a:pPr lvl="4"/>
            <a:r>
              <a:rPr lang="de-DE"/>
              <a:t>Femte nivån</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ÖVERSKRIFT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image" Target="../media/image13.pn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17.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23.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7.png"/><Relationship Id="rId7" Type="http://schemas.openxmlformats.org/officeDocument/2006/relationships/chart" Target="../charts/chart1.xml"/><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10" Type="http://schemas.openxmlformats.org/officeDocument/2006/relationships/image" Target="../media/image7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0.png"/><Relationship Id="rId7" Type="http://schemas.openxmlformats.org/officeDocument/2006/relationships/image" Target="../media/image1.png"/><Relationship Id="rId2"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image" Target="../media/image121.png"/><Relationship Id="rId5" Type="http://schemas.openxmlformats.org/officeDocument/2006/relationships/image" Target="../media/image111.png"/><Relationship Id="rId4" Type="http://schemas.openxmlformats.org/officeDocument/2006/relationships/image" Target="../media/image100.png"/><Relationship Id="rId9" Type="http://schemas.openxmlformats.org/officeDocument/2006/relationships/hyperlink" Target="https://creativecommons.org/licenses/by-sa/4.0/"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4.png"/><Relationship Id="rId7" Type="http://schemas.openxmlformats.org/officeDocument/2006/relationships/image" Target="../media/image14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1.png"/><Relationship Id="rId11" Type="http://schemas.openxmlformats.org/officeDocument/2006/relationships/image" Target="../media/image180.png"/><Relationship Id="rId5" Type="http://schemas.openxmlformats.org/officeDocument/2006/relationships/image" Target="../media/image8.png"/><Relationship Id="rId10" Type="http://schemas.openxmlformats.org/officeDocument/2006/relationships/image" Target="../media/image170.png"/><Relationship Id="rId4" Type="http://schemas.openxmlformats.org/officeDocument/2006/relationships/hyperlink" Target="https://creativecommons.org/licenses/by-sa/4.0/" TargetMode="External"/><Relationship Id="rId9"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4.png"/></Relationships>
</file>

<file path=ppt/slides/slide1.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274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 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-konvertering</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Gruppussel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Kärnreaktioner</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Expertgrupp för </a:t>
            </a:r>
            <a:r>
              <a:rPr lang="de-DE" sz="1100" b="1" dirty="0">
                <a:latin typeface="Open Sans" panose="020B0606030504020204" pitchFamily="34" charset="0"/>
                <a:ea typeface="Open Sans" panose="020B0606030504020204" pitchFamily="34" charset="0"/>
                <a:cs typeface="Open Sans" panose="020B0606030504020204" pitchFamily="34" charset="0"/>
              </a:rPr>
              <a:t>nukleärmedicin</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484748"/>
          </a:xfrm>
          <a:prstGeom prst="rect">
            <a:avLst/>
          </a:prstGeom>
          <a:noFill/>
        </p:spPr>
        <p:txBody>
          <a:bodyPr wrap="square" rtlCol="0">
            <a:spAutoFit/>
          </a:bodyPr>
          <a:lstStyle/>
          <a:p>
            <a:pPr marL="38100" lvl="1"/>
            <a:r>
              <a:rPr lang="en-GB" sz="850" dirty="0">
                <a:effectLst/>
                <a:latin typeface="Open Sans" panose="020B0606030504020204" pitchFamily="34" charset="0"/>
                <a:ea typeface="Open Sans" panose="020B0606030504020204" pitchFamily="34" charset="0"/>
                <a:cs typeface="Open Sans" panose="020B0606030504020204" pitchFamily="34" charset="0"/>
              </a:rPr>
              <a:t>Inom medicinen används radioaktiva nuklider ofta för radionuklidterapi. Till exempel förs beta-minus emittrar in i organismen, där de sönderfaller och frigör strålning. Ett typiskt exempel </a:t>
            </a:r>
            <a:r>
              <a:rPr lang="en-GB" sz="850" b="1" dirty="0">
                <a:effectLst/>
                <a:latin typeface="Open Sans" panose="020B0606030504020204" pitchFamily="34" charset="0"/>
                <a:ea typeface="Open Sans" panose="020B0606030504020204" pitchFamily="34" charset="0"/>
                <a:cs typeface="Open Sans" panose="020B0606030504020204" pitchFamily="34" charset="0"/>
              </a:rPr>
              <a:t>är I-131 </a:t>
            </a:r>
            <a:r>
              <a:rPr lang="en-GB" sz="850" dirty="0">
                <a:effectLst/>
                <a:latin typeface="Open Sans" panose="020B0606030504020204" pitchFamily="34" charset="0"/>
                <a:ea typeface="Open Sans" panose="020B0606030504020204" pitchFamily="34" charset="0"/>
                <a:cs typeface="Open Sans" panose="020B0606030504020204" pitchFamily="34" charset="0"/>
              </a:rPr>
              <a:t>(jod), som ansamlas i sköldkörteln och där genomgår beta-minus-sönderfall</a:t>
            </a:r>
            <a:r>
              <a:rPr lang="en-GB" sz="850" b="1" dirty="0">
                <a:effectLst/>
                <a:latin typeface="Open Sans" panose="020B0606030504020204" pitchFamily="34" charset="0"/>
                <a:ea typeface="Open Sans" panose="020B0606030504020204" pitchFamily="34" charset="0"/>
                <a:cs typeface="Open Sans" panose="020B0606030504020204" pitchFamily="34" charset="0"/>
              </a:rPr>
              <a:t>.</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Ställ upp reaktionsekvationen för I-131 och ta reda på vilket grundämne som bildas. Använd nuklidtabellen och den allmänna formeln från Nutshell-rutan.</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Det kan faktiskt vara medicinskt användbart att föra in ett radioaktivt material som I-131 i människokroppen. Gör antaganden för att besvara följande fråga:</a:t>
            </a:r>
          </a:p>
          <a:p>
            <a:pPr marL="38100" lvl="1" algn="ctr"/>
            <a:r>
              <a:rPr lang="en-GB" sz="850" i="1" dirty="0">
                <a:effectLst/>
                <a:latin typeface="Open Sans" panose="020B0606030504020204" pitchFamily="34" charset="0"/>
                <a:ea typeface="Open Sans" panose="020B0606030504020204" pitchFamily="34" charset="0"/>
                <a:cs typeface="Open Sans" panose="020B0606030504020204" pitchFamily="34" charset="0"/>
              </a:rPr>
              <a:t>Vilket medicinskt syfte kan radioaktivt jod 131 ha?</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En stabil litiumkärna kan skapas från en heliumkärna med neutronöverskott med hjälp av beta-minus-omvandling</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3904635"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990598" y="1052512"/>
            <a:ext cx="30519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-konvertering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-konvertering </a:t>
                </a:r>
                <a:r>
                  <a:rPr lang="en-GB" sz="850" dirty="0">
                    <a:latin typeface="Open Sans" panose="020B0606030504020204" pitchFamily="34" charset="0"/>
                    <a:ea typeface="Open Sans" panose="020B0606030504020204" pitchFamily="34" charset="0"/>
                    <a:cs typeface="Open Sans" panose="020B0606030504020204" pitchFamily="34" charset="0"/>
                  </a:rPr>
                  <a:t>är en kärnkonvertering som sker när atomkärnan har ett lågt antal protoner och ett högre antal neutroner. </a:t>
                </a:r>
                <a:r>
                  <a:rPr lang="en-GB" sz="850" dirty="0">
                    <a:latin typeface="Open Sans" panose="020B0606030504020204" pitchFamily="34" charset="0"/>
                    <a:ea typeface="Open Sans" panose="020B0606030504020204" pitchFamily="34" charset="0"/>
                    <a:cs typeface="Open Sans" panose="020B0606030504020204" pitchFamily="34" charset="0"/>
                  </a:rPr>
                  <a:t>För att uppnå ett </a:t>
                </a:r>
                <a:r>
                  <a:rPr lang="en-GB" sz="850" b="1" dirty="0">
                    <a:latin typeface="Open Sans" panose="020B0606030504020204" pitchFamily="34" charset="0"/>
                    <a:ea typeface="Open Sans" panose="020B0606030504020204" pitchFamily="34" charset="0"/>
                    <a:cs typeface="Open Sans" panose="020B0606030504020204" pitchFamily="34" charset="0"/>
                  </a:rPr>
                  <a:t>stabilt tillstånd </a:t>
                </a:r>
                <a:r>
                  <a:rPr lang="en-GB" sz="850" dirty="0">
                    <a:latin typeface="Open Sans" panose="020B0606030504020204" pitchFamily="34" charset="0"/>
                    <a:ea typeface="Open Sans" panose="020B0606030504020204" pitchFamily="34" charset="0"/>
                    <a:cs typeface="Open Sans" panose="020B0606030504020204" pitchFamily="34" charset="0"/>
                  </a:rPr>
                  <a:t>(stabil kärnkonfiguration) från detta </a:t>
                </a:r>
                <a:r>
                  <a:rPr lang="en-GB" sz="850" b="1" dirty="0">
                    <a:latin typeface="Open Sans" panose="020B0606030504020204" pitchFamily="34" charset="0"/>
                    <a:ea typeface="Open Sans" panose="020B0606030504020204" pitchFamily="34" charset="0"/>
                    <a:cs typeface="Open Sans" panose="020B0606030504020204" pitchFamily="34" charset="0"/>
                  </a:rPr>
                  <a:t>neutronöverskott </a:t>
                </a:r>
                <a:r>
                  <a:rPr lang="en-GB" sz="850" dirty="0">
                    <a:latin typeface="Open Sans" panose="020B0606030504020204" pitchFamily="34" charset="0"/>
                    <a:ea typeface="Open Sans" panose="020B0606030504020204" pitchFamily="34" charset="0"/>
                    <a:cs typeface="Open Sans" panose="020B0606030504020204" pitchFamily="34" charset="0"/>
                  </a:rPr>
                  <a:t>omvandlas en neutron till en proton i kärnan. Denna omvandling producerar också en </a:t>
                </a:r>
                <a:r>
                  <a:rPr lang="en-GB" sz="850" b="1" dirty="0">
                    <a:latin typeface="Open Sans" panose="020B0606030504020204" pitchFamily="34" charset="0"/>
                    <a:ea typeface="Open Sans" panose="020B0606030504020204" pitchFamily="34" charset="0"/>
                    <a:cs typeface="Open Sans" panose="020B0606030504020204" pitchFamily="34" charset="0"/>
                  </a:rPr>
                  <a:t>elektron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och en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som frigörs som strålning. </a:t>
                </a:r>
                <a:r>
                  <a:rPr lang="en-GB" sz="850" dirty="0">
                    <a:latin typeface="Open Sans" panose="020B0606030504020204" pitchFamily="34" charset="0"/>
                    <a:ea typeface="Open Sans" panose="020B0606030504020204" pitchFamily="34" charset="0"/>
                    <a:cs typeface="Open Sans" panose="020B0606030504020204" pitchFamily="34" charset="0"/>
                  </a:rPr>
                  <a:t>Neutrinon kan vi bortse från i våra överväganden, men elektronen utgör den s.k. </a:t>
                </a:r>
                <a:r>
                  <a:rPr lang="en-GB" sz="850" b="1" dirty="0">
                    <a:latin typeface="Open Sans" panose="020B0606030504020204" pitchFamily="34" charset="0"/>
                    <a:ea typeface="Open Sans" panose="020B0606030504020204" pitchFamily="34" charset="0"/>
                    <a:cs typeface="Open Sans" panose="020B0606030504020204" pitchFamily="34" charset="0"/>
                  </a:rPr>
                  <a:t>Beta-Minus-strålningen</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Även om denna har en låg genomträngningsförmåga är den skadlig för människokroppen i höga doser.</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Sammanfattningsvis sker följande reaktion i kärnan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Neutronen omvandlas till en proton och avger en elektron och en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För hela kärnan innebär detta att ett nytt grundämne skapas (eftersom dotternukliden har ytterligare en proton). Massantalet förblir detsamma under reaktionen.</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331"/>
            <a:chOff x="724122" y="6674251"/>
            <a:chExt cx="2104802" cy="144033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588"/>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Den totala reaktionen är i allmänhet</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Förekommer </a:t>
                  </a:r>
                  <a:r>
                    <a:rPr lang="de-DE" sz="900" dirty="0">
                      <a:effectLst/>
                      <a:latin typeface="Open Sans" panose="020B0606030504020204" pitchFamily="34" charset="0"/>
                      <a:ea typeface="Open Sans" panose="020B0606030504020204" pitchFamily="34" charset="0"/>
                      <a:cs typeface="Open Sans" panose="020B0606030504020204" pitchFamily="34" charset="0"/>
                    </a:rPr>
                    <a:t>vid:</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Neutronöverskott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Strålning </a:t>
                  </a:r>
                  <a:r>
                    <a:rPr lang="de-DE" sz="900" dirty="0" err="1">
                      <a:effectLst/>
                      <a:latin typeface="Open Sans" panose="020B0606030504020204" pitchFamily="34" charset="0"/>
                      <a:ea typeface="Open Sans" panose="020B0606030504020204" pitchFamily="34" charset="0"/>
                      <a:cs typeface="Open Sans" panose="020B0606030504020204" pitchFamily="34" charset="0"/>
                    </a:rPr>
                    <a:t>som frigörs</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Elektroner</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588"/>
                </a:xfrm>
                <a:prstGeom prst="rect">
                  <a:avLst/>
                </a:prstGeom>
                <a:blipFill>
                  <a:blip r:embed="rId3"/>
                  <a:stretch>
                    <a:fillRect/>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Nexa Bold" panose="02000000000000000000" pitchFamily="50" charset="0"/>
                  <a:ea typeface="Source Sans Pro" panose="020B0503030403020204" pitchFamily="34" charset="0"/>
                </a:rPr>
                <a:t>I </a:t>
              </a:r>
              <a:r>
                <a:rPr lang="de-DE" sz="1000" b="1" dirty="0" err="1">
                  <a:latin typeface="Nexa Bold" panose="02000000000000000000" pitchFamily="50" charset="0"/>
                  <a:ea typeface="Source Sans Pro" panose="020B0503030403020204" pitchFamily="34" charset="0"/>
                </a:rPr>
                <a:t>ett nötskal</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Hemgruppsuppgift</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67916"/>
            <a:ext cx="5520542" cy="1138773"/>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Vad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ska</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 jag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förklara</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Välj en radioaktiv beta-minus-nuklid från nukliddiagrammet och skriv ner reaktionsekvationen. Använd ekvationen för att kortfattat sammanfatta beta-minus-omvandlingen och dess egenskaper.</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Beskriv kortfattat principen för radionuklidterapi. Diskutera dina antaganden om b) med dina gruppmedlemmar och kontrollera vid behov dina idéer med en internetsökning om radionuklidterapi.</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Vad du måste ta reda på</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Jämför med hjälp av grupp 2 beta-minus-omvandlingen med beta-plus och elektroninfångning. Betrakta de tre reaktionsekvationerna och beskriv sambandet mellan de tre reaktionerna.</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302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8937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893750"/>
                <a:ext cx="529774" cy="215444"/>
              </a:xfrm>
              <a:prstGeom prst="rect">
                <a:avLst/>
              </a:prstGeom>
              <a:blipFill>
                <a:blip r:embed="rId7"/>
                <a:stretch>
                  <a:fillRect/>
                </a:stretch>
              </a:blipFill>
            </p:spPr>
            <p:txBody>
              <a:bodyPr/>
              <a:lstStyle/>
              <a:p>
                <a:r>
                  <a:rPr lang="de-DE">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10"/>
              </a:rPr>
              <a:t>Creative Commons Erkännande-Dela </a:t>
            </a:r>
            <a:r>
              <a:rPr lang="en-GB" sz="600" dirty="0" err="1">
                <a:solidFill>
                  <a:schemeClr val="bg1"/>
                </a:solidFill>
                <a:hlinkClick r:id="rId10"/>
              </a:rPr>
              <a:t>Lika </a:t>
            </a:r>
            <a:r>
              <a:rPr lang="en-GB" sz="600" dirty="0">
                <a:solidFill>
                  <a:schemeClr val="bg1"/>
                </a:solidFill>
                <a:hlinkClick r:id="rId10"/>
              </a:rPr>
              <a:t>4.0 Internationell </a:t>
            </a:r>
            <a:r>
              <a:rPr lang="en-GB" sz="600" dirty="0">
                <a:solidFill>
                  <a:schemeClr val="bg1"/>
                </a:solidFill>
              </a:rPr>
              <a:t>(</a:t>
            </a:r>
            <a:r>
              <a:rPr lang="en-GB" sz="600" dirty="0">
                <a:solidFill>
                  <a:schemeClr val="bg1"/>
                </a:solidFill>
                <a:hlinkClick r:id="rId10"/>
              </a:rPr>
              <a:t>CC-BY-SA 4.0)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8480"/>
      </p:ext>
    </p:extLst>
  </p:cSld>
  <p:clrMapOvr>
    <a:masterClrMapping/>
  </p:clrMapOvr>
</p:sld>
</file>

<file path=ppt/slides/slide2.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 II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 Konvertering</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Gruppussel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Kärnreaktioner</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Expertuppgift | </a:t>
            </a:r>
            <a:r>
              <a:rPr lang="de-DE" sz="1100" b="1" dirty="0" err="1">
                <a:latin typeface="Open Sans" panose="020B0606030504020204" pitchFamily="34" charset="0"/>
                <a:ea typeface="Open Sans" panose="020B0606030504020204" pitchFamily="34" charset="0"/>
                <a:cs typeface="Open Sans" panose="020B0606030504020204" pitchFamily="34" charset="0"/>
              </a:rPr>
              <a:t>Håll </a:t>
            </a:r>
            <a:r>
              <a:rPr lang="de-DE" sz="1100" b="1" dirty="0">
                <a:latin typeface="Open Sans" panose="020B0606030504020204" pitchFamily="34" charset="0"/>
                <a:ea typeface="Open Sans" panose="020B0606030504020204" pitchFamily="34" charset="0"/>
                <a:cs typeface="Open Sans" panose="020B0606030504020204" pitchFamily="34" charset="0"/>
              </a:rPr>
              <a:t>dig positiv</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Ställ upp reaktionsekvationen </a:t>
            </a:r>
            <a:r>
              <a:rPr lang="en-GB" sz="850" b="1" dirty="0">
                <a:effectLst/>
                <a:latin typeface="Open Sans" panose="020B0606030504020204" pitchFamily="34" charset="0"/>
                <a:ea typeface="Open Sans" panose="020B0606030504020204" pitchFamily="34" charset="0"/>
                <a:cs typeface="Open Sans" panose="020B0606030504020204" pitchFamily="34" charset="0"/>
              </a:rPr>
              <a:t>för F-18 (fluor) och </a:t>
            </a:r>
            <a:r>
              <a:rPr lang="en-GB" sz="850" dirty="0">
                <a:effectLst/>
                <a:latin typeface="Open Sans" panose="020B0606030504020204" pitchFamily="34" charset="0"/>
                <a:ea typeface="Open Sans" panose="020B0606030504020204" pitchFamily="34" charset="0"/>
                <a:cs typeface="Open Sans" panose="020B0606030504020204" pitchFamily="34" charset="0"/>
              </a:rPr>
              <a:t>ta reda på vilket grundämne som produceras. Använd nuklidtabellen och den allmänna formeln från Nutshell-rutan.</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Isotopen </a:t>
                </a:r>
                <a:r>
                  <a:rPr lang="de-DE" sz="850" b="1" dirty="0">
                    <a:latin typeface="Open Sans" panose="020B0606030504020204" pitchFamily="34" charset="0"/>
                    <a:ea typeface="Open Sans" panose="020B0606030504020204" pitchFamily="34" charset="0"/>
                    <a:cs typeface="Open Sans" panose="020B0606030504020204" pitchFamily="34" charset="0"/>
                  </a:rPr>
                  <a:t>kalium-40 </a:t>
                </a:r>
                <a:r>
                  <a:rPr lang="de-DE" sz="850" dirty="0">
                    <a:effectLst/>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kan omvandlas genom både elektroninfångning och beta-plus-omvandling. Skriv de två reaktionsekvationerna för 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-konvertering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-konvertering </a:t>
                </a:r>
                <a:r>
                  <a:rPr lang="en-GB" sz="850" dirty="0">
                    <a:latin typeface="Open Sans" panose="020B0606030504020204" pitchFamily="34" charset="0"/>
                    <a:ea typeface="Open Sans" panose="020B0606030504020204" pitchFamily="34" charset="0"/>
                    <a:cs typeface="Open Sans" panose="020B0606030504020204" pitchFamily="34" charset="0"/>
                  </a:rPr>
                  <a:t>är ett kärnsönderfall som alltid inträffar när atomkärnan har ett högt antal protoner och ett för lågt antal neutroner. </a:t>
                </a:r>
                <a:r>
                  <a:rPr lang="en-GB" sz="850" dirty="0">
                    <a:latin typeface="Open Sans" panose="020B0606030504020204" pitchFamily="34" charset="0"/>
                    <a:ea typeface="Open Sans" panose="020B0606030504020204" pitchFamily="34" charset="0"/>
                    <a:cs typeface="Open Sans" panose="020B0606030504020204" pitchFamily="34" charset="0"/>
                  </a:rPr>
                  <a:t>För att uppnå ett stabilt tillstånd (stabil kärnkonfiguration) på grund av denna </a:t>
                </a:r>
                <a:r>
                  <a:rPr lang="en-GB" sz="850" b="1" dirty="0">
                    <a:latin typeface="Open Sans" panose="020B0606030504020204" pitchFamily="34" charset="0"/>
                    <a:ea typeface="Open Sans" panose="020B0606030504020204" pitchFamily="34" charset="0"/>
                    <a:cs typeface="Open Sans" panose="020B0606030504020204" pitchFamily="34" charset="0"/>
                  </a:rPr>
                  <a:t>neutronbrist </a:t>
                </a:r>
                <a:r>
                  <a:rPr lang="en-GB" sz="850" dirty="0">
                    <a:latin typeface="Open Sans" panose="020B0606030504020204" pitchFamily="34" charset="0"/>
                    <a:ea typeface="Open Sans" panose="020B0606030504020204" pitchFamily="34" charset="0"/>
                    <a:cs typeface="Open Sans" panose="020B0606030504020204" pitchFamily="34" charset="0"/>
                  </a:rPr>
                  <a:t>omvandlas </a:t>
                </a:r>
                <a:r>
                  <a:rPr lang="en-GB" sz="850" dirty="0">
                    <a:latin typeface="Open Sans" panose="020B0606030504020204" pitchFamily="34" charset="0"/>
                    <a:ea typeface="Open Sans" panose="020B0606030504020204" pitchFamily="34" charset="0"/>
                    <a:cs typeface="Open Sans" panose="020B0606030504020204" pitchFamily="34" charset="0"/>
                  </a:rPr>
                  <a:t>en </a:t>
                </a:r>
                <a:r>
                  <a:rPr lang="en-GB" sz="850" b="1" dirty="0">
                    <a:latin typeface="Open Sans" panose="020B0606030504020204" pitchFamily="34" charset="0"/>
                    <a:ea typeface="Open Sans" panose="020B0606030504020204" pitchFamily="34" charset="0"/>
                    <a:cs typeface="Open Sans" panose="020B0606030504020204" pitchFamily="34" charset="0"/>
                  </a:rPr>
                  <a:t>proton </a:t>
                </a:r>
                <a:r>
                  <a:rPr lang="en-GB" sz="850" dirty="0">
                    <a:latin typeface="Open Sans" panose="020B0606030504020204" pitchFamily="34" charset="0"/>
                    <a:ea typeface="Open Sans" panose="020B0606030504020204" pitchFamily="34" charset="0"/>
                    <a:cs typeface="Open Sans" panose="020B0606030504020204" pitchFamily="34" charset="0"/>
                  </a:rPr>
                  <a:t>till en </a:t>
                </a:r>
                <a:r>
                  <a:rPr lang="en-GB" sz="850" b="1" dirty="0">
                    <a:latin typeface="Open Sans" panose="020B0606030504020204" pitchFamily="34" charset="0"/>
                    <a:ea typeface="Open Sans" panose="020B0606030504020204" pitchFamily="34" charset="0"/>
                    <a:cs typeface="Open Sans" panose="020B0606030504020204" pitchFamily="34" charset="0"/>
                  </a:rPr>
                  <a:t>neutron </a:t>
                </a:r>
                <a:r>
                  <a:rPr lang="en-GB" sz="850" dirty="0">
                    <a:latin typeface="Open Sans" panose="020B0606030504020204" pitchFamily="34" charset="0"/>
                    <a:ea typeface="Open Sans" panose="020B0606030504020204" pitchFamily="34" charset="0"/>
                    <a:cs typeface="Open Sans" panose="020B0606030504020204" pitchFamily="34" charset="0"/>
                  </a:rPr>
                  <a:t>i kärnan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Denna omvandling ger också upphov till en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positron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och en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som släpps ut som strålning</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Neutrinon kan vi bortse från i detta sammanhang, men positronen utgör den s.k. </a:t>
                </a:r>
                <a:r>
                  <a:rPr lang="en-GB" sz="850" b="1" dirty="0">
                    <a:latin typeface="Open Sans" panose="020B0606030504020204" pitchFamily="34" charset="0"/>
                    <a:ea typeface="Open Sans" panose="020B0606030504020204" pitchFamily="34" charset="0"/>
                    <a:cs typeface="Open Sans" panose="020B0606030504020204" pitchFamily="34" charset="0"/>
                  </a:rPr>
                  <a:t>Beta-Plus-strålningen</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Den totala reaktionen är</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br>
                    <a:rPr lang="de-DE" sz="90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Förekommer </a:t>
                  </a:r>
                  <a:r>
                    <a:rPr lang="de-DE" sz="900" dirty="0">
                      <a:effectLst/>
                      <a:latin typeface="Open Sans" panose="020B0606030504020204" pitchFamily="34" charset="0"/>
                      <a:ea typeface="Open Sans" panose="020B0606030504020204" pitchFamily="34" charset="0"/>
                      <a:cs typeface="Open Sans" panose="020B0606030504020204" pitchFamily="34" charset="0"/>
                    </a:rPr>
                    <a:t>vid:</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Neutronbrist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Strålning </a:t>
                  </a:r>
                  <a:r>
                    <a:rPr lang="de-DE" sz="900" dirty="0" err="1">
                      <a:effectLst/>
                      <a:latin typeface="Open Sans" panose="020B0606030504020204" pitchFamily="34" charset="0"/>
                      <a:ea typeface="Open Sans" panose="020B0606030504020204" pitchFamily="34" charset="0"/>
                      <a:cs typeface="Open Sans" panose="020B0606030504020204" pitchFamily="34" charset="0"/>
                    </a:rPr>
                    <a:t>frigörs</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Positroner</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 </a:t>
              </a:r>
              <a:r>
                <a:rPr lang="de-DE" sz="1000" b="1" dirty="0" err="1">
                  <a:latin typeface="Open Sans" panose="020B0606030504020204" pitchFamily="34" charset="0"/>
                  <a:ea typeface="Open Sans" panose="020B0606030504020204" pitchFamily="34" charset="0"/>
                  <a:cs typeface="Open Sans" panose="020B0606030504020204" pitchFamily="34" charset="0"/>
                </a:rPr>
                <a:t>ett nötskal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Hemgruppsuppgift</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223412"/>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Vad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ska</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 jag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förklara</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Välj en radioaktiv nuklid som genomgår beta-plus-omvandling eller elektroninfångning från nuklidtabellen och skriv ner de två reaktionsekvationerna. Använd ekvationen för att kortfattat sammanfatta beta-plus-omvandling och elektroninfångning och deras egenskaper.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Vad du måste ta reda på</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Kalium-40 från uppgift b) kan genomgå ytterligare en kärnomvandling. Kontrollera det i nuklidtabellen och notera denna ytterligare kärnomvandling. Diskutera följande fråga tillsammans:</a:t>
            </a:r>
          </a:p>
          <a:p>
            <a:pPr marL="38100" lvl="1" algn="ctr"/>
            <a:r>
              <a:rPr lang="en-GB" sz="850" i="1" dirty="0">
                <a:latin typeface="Open Sans" panose="020B0606030504020204" pitchFamily="34" charset="0"/>
                <a:ea typeface="Open Sans" panose="020B0606030504020204" pitchFamily="34" charset="0"/>
                <a:cs typeface="Open Sans" panose="020B0606030504020204" pitchFamily="34" charset="0"/>
              </a:rPr>
              <a:t>Hur kommer det sig att en nuklid kan övergå till flera olika dotterkärnor?</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041900"/>
                <a:ext cx="3882562" cy="2625461"/>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Även om detta har en låg penetrationsförmåga är det skadligt för människokroppen i höga doser. </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Sammanfattningsvis sker följande reaktion i kärnan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Protonen omvandlas till neutron och avger en positron och en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För hela kärnan innebär detta att ett nytt grundämne skapas (eftersom dotternukliden har en proton mindre). Massantalet förblir detsamma under reaktionen. Förutom</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-konvertering är </a:t>
                </a:r>
                <a:r>
                  <a:rPr lang="en-GB" sz="850" b="1" dirty="0">
                    <a:latin typeface="Open Sans" panose="020B0606030504020204" pitchFamily="34" charset="0"/>
                    <a:ea typeface="Open Sans" panose="020B0606030504020204" pitchFamily="34" charset="0"/>
                    <a:cs typeface="Open Sans" panose="020B0606030504020204" pitchFamily="34" charset="0"/>
                  </a:rPr>
                  <a:t>elektroninfångning </a:t>
                </a:r>
                <a:r>
                  <a:rPr lang="en-GB" sz="850" dirty="0">
                    <a:latin typeface="Open Sans" panose="020B0606030504020204" pitchFamily="34" charset="0"/>
                    <a:ea typeface="Open Sans" panose="020B0606030504020204" pitchFamily="34" charset="0"/>
                    <a:cs typeface="Open Sans" panose="020B0606030504020204" pitchFamily="34" charset="0"/>
                  </a:rPr>
                  <a:t>(𝜖) också möjlig vid neutronbrist. Här bildas samma dotterkärna som vid</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-konvertering. Den enda skillnaden är att ingen positron avges, utan en elektron absorberas. Elektroninfångning är så att säga den alternativa omvandlingskanalen </a:t>
                </a:r>
                <a:r>
                  <a:rPr lang="en-GB" sz="850" dirty="0">
                    <a:latin typeface="Open Sans" panose="020B0606030504020204" pitchFamily="34" charset="0"/>
                    <a:ea typeface="Open Sans" panose="020B0606030504020204" pitchFamily="34" charset="0"/>
                    <a:cs typeface="Open Sans" panose="020B0606030504020204" pitchFamily="34" charset="0"/>
                  </a:rPr>
                  <a:t>för</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-konvertering</a:t>
                </a:r>
                <a:r>
                  <a:rPr lang="de-DE" sz="850" dirty="0">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Protonen omvandlas till neutron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genom absorption av en elektron</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041900"/>
                <a:ext cx="3882562" cy="2625461"/>
              </a:xfrm>
              <a:prstGeom prst="rect">
                <a:avLst/>
              </a:prstGeom>
              <a:blipFill>
                <a:blip r:embed="rId5"/>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83088"/>
            <a:chOff x="4546277" y="2157375"/>
            <a:chExt cx="1569244"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00" dirty="0">
                  <a:effectLst/>
                  <a:latin typeface="Open Sans" panose="020B0606030504020204" pitchFamily="34" charset="0"/>
                  <a:ea typeface="Open Sans" panose="020B0606030504020204" pitchFamily="34" charset="0"/>
                  <a:cs typeface="Open Sans" panose="020B0606030504020204" pitchFamily="34" charset="0"/>
                </a:rPr>
                <a:t>En stabil litiumkärna kan skapas från en berylliumnuklid med neutronbrist med beta-plus-omvandling</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12"/>
              </a:rPr>
              <a:t>Creative Commons Erkännande-Dela </a:t>
            </a:r>
            <a:r>
              <a:rPr lang="en-GB" sz="600" dirty="0" err="1">
                <a:solidFill>
                  <a:schemeClr val="bg1"/>
                </a:solidFill>
                <a:hlinkClick r:id="rId12"/>
              </a:rPr>
              <a:t>Lika </a:t>
            </a:r>
            <a:r>
              <a:rPr lang="en-GB" sz="600" dirty="0">
                <a:solidFill>
                  <a:schemeClr val="bg1"/>
                </a:solidFill>
                <a:hlinkClick r:id="rId12"/>
              </a:rPr>
              <a:t>4.0 Internationell </a:t>
            </a:r>
            <a:r>
              <a:rPr lang="en-GB" sz="600" dirty="0">
                <a:solidFill>
                  <a:schemeClr val="bg1"/>
                </a:solidFill>
              </a:rPr>
              <a:t>(</a:t>
            </a:r>
            <a:r>
              <a:rPr lang="en-GB" sz="600" dirty="0">
                <a:solidFill>
                  <a:schemeClr val="bg1"/>
                </a:solidFill>
                <a:hlinkClick r:id="rId12"/>
              </a:rPr>
              <a:t>CC-BY-SA 4.0)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 III : </a:t>
            </a:r>
            <a:r>
              <a:rPr lang="de-DE" sz="2000" cap="none" dirty="0">
                <a:latin typeface="Open Sans" panose="020B0606030504020204" pitchFamily="34" charset="0"/>
                <a:ea typeface="Open Sans" panose="020B0606030504020204" pitchFamily="34" charset="0"/>
                <a:cs typeface="Open Sans" panose="020B0606030504020204" pitchFamily="34" charset="0"/>
              </a:rPr>
              <a:t>Kärnfusion</a:t>
            </a:r>
          </a:p>
        </p:txBody>
      </p:sp>
      <p:sp>
        <p:nvSpPr>
          <p:cNvPr id="2067" name="Foliennummernplatzhalter 2066">
            <a:extLst>
              <a:ext uri="{FF2B5EF4-FFF2-40B4-BE49-F238E27FC236}">
                <a16:creationId xmlns:a16="http://schemas.microsoft.com/office/drawing/2014/main" id="{AB4F0170-2611-4952-BF75-0FC1D51E3A81}"/>
              </a:ext>
            </a:extLst>
          </p:cNvPr>
          <p:cNvSpPr>
            <a:spLocks noGrp="1"/>
          </p:cNvSpPr>
          <p:nvPr>
            <p:ph type="sldNum" sz="quarter" idx="4294967295"/>
          </p:nvPr>
        </p:nvSpPr>
        <p:spPr>
          <a:xfrm>
            <a:off x="4843463" y="6669500"/>
            <a:ext cx="1543050" cy="252000"/>
          </a:xfrm>
          <a:prstGeom prst="rect">
            <a:avLst/>
          </a:prstGeom>
        </p:spPr>
        <p:txBody>
          <a:bodyPr/>
          <a:lstStyle/>
          <a:p>
            <a:r>
              <a:rPr lang="de-DE" dirty="0"/>
              <a:t>1</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Gruppussel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Kärnreaktioner</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Expertuppgift | Fusion </a:t>
            </a:r>
            <a:r>
              <a:rPr lang="de-DE" sz="1100" b="1" dirty="0" err="1">
                <a:latin typeface="Open Sans" panose="020B0606030504020204" pitchFamily="34" charset="0"/>
                <a:ea typeface="Open Sans" panose="020B0606030504020204" pitchFamily="34" charset="0"/>
                <a:cs typeface="Open Sans" panose="020B0606030504020204" pitchFamily="34" charset="0"/>
              </a:rPr>
              <a:t>i </a:t>
            </a:r>
            <a:r>
              <a:rPr lang="de-DE" sz="1100" b="1" dirty="0">
                <a:latin typeface="Open Sans" panose="020B0606030504020204" pitchFamily="34" charset="0"/>
                <a:ea typeface="Open Sans" panose="020B0606030504020204" pitchFamily="34" charset="0"/>
                <a:cs typeface="Open Sans" panose="020B0606030504020204" pitchFamily="34" charset="0"/>
              </a:rPr>
              <a:t>laboratoriet</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xmlns:mc="http://schemas.openxmlformats.org/markup-compatibility/2006" xmlns:a14="http://schemas.microsoft.com/office/drawing/2010/main">
                <a:pPr marL="38100" lvl="1"/>
                <a:r>
                  <a:rPr lang="en-GB" sz="850" dirty="0">
                    <a:latin typeface="Open Sans" panose="020B0606030504020204" pitchFamily="34" charset="0"/>
                    <a:ea typeface="Open Sans" panose="020B0606030504020204" pitchFamily="34" charset="0"/>
                    <a:cs typeface="Open Sans" panose="020B0606030504020204" pitchFamily="34" charset="0"/>
                  </a:rPr>
                  <a:t>År 1917 lyckades Ernest Rutherford åstadkomma en fusionsreaktion i laboratoriet. Han bestrålade en gas av </a:t>
                </a:r>
                <a:r>
                  <a:rPr lang="de-DE" sz="850" b="1" dirty="0">
                    <a:effectLst/>
                    <a:latin typeface="Open Sans" panose="020B0606030504020204" pitchFamily="34" charset="0"/>
                    <a:ea typeface="Open Sans" panose="020B0606030504020204" pitchFamily="34" charset="0"/>
                    <a:cs typeface="Open Sans" panose="020B0606030504020204" pitchFamily="34" charset="0"/>
                  </a:rPr>
                  <a:t>kväve</a:t>
                </a:r>
                <a14:m xmlns:a14="http://schemas.microsoft.com/office/drawing/2010/main"/>
                <a:r>
                  <a:rPr lang="de-DE" sz="850" dirty="0">
                    <a:effectLst/>
                    <a:latin typeface="Open Sans" panose="020B0606030504020204" pitchFamily="34" charset="0"/>
                    <a:ea typeface="Open Sans" panose="020B0606030504020204" pitchFamily="34" charset="0"/>
                    <a:cs typeface="Open Sans" panose="020B0606030504020204" pitchFamily="34" charset="0"/>
                  </a:rPr>
                  <a:t> med </a:t>
                </a:r>
                <a:r>
                  <a:rPr lang="de-DE" sz="850" dirty="0" err="1">
                    <a:latin typeface="Open Sans" panose="020B0606030504020204" pitchFamily="34" charset="0"/>
                    <a:ea typeface="Open Sans" panose="020B0606030504020204" pitchFamily="34" charset="0"/>
                    <a:cs typeface="Open Sans" panose="020B0606030504020204" pitchFamily="34" charset="0"/>
                  </a:rPr>
                  <a:t>accelererade </a:t>
                </a:r>
                <a:r>
                  <a:rPr lang="de-DE" sz="850" b="1" dirty="0">
                    <a:effectLst/>
                    <a:latin typeface="Open Sans" panose="020B0606030504020204" pitchFamily="34" charset="0"/>
                    <a:ea typeface="Open Sans" panose="020B0606030504020204" pitchFamily="34" charset="0"/>
                    <a:cs typeface="Open Sans" panose="020B0606030504020204" pitchFamily="34" charset="0"/>
                  </a:rPr>
                  <a:t>heliumkärnor</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Reaktionen resulterade </a:t>
                </a:r>
                <a:r>
                  <a:rPr lang="en-GB" sz="850" dirty="0">
                    <a:latin typeface="Open Sans" panose="020B0606030504020204" pitchFamily="34" charset="0"/>
                    <a:ea typeface="Open Sans" panose="020B0606030504020204" pitchFamily="34" charset="0"/>
                    <a:cs typeface="Open Sans" panose="020B0606030504020204" pitchFamily="34" charset="0"/>
                  </a:rPr>
                  <a:t>i </a:t>
                </a:r>
                <a:r>
                  <a:rPr lang="en-GB" sz="850" dirty="0">
                    <a:latin typeface="Open Sans" panose="020B0606030504020204" pitchFamily="34" charset="0"/>
                    <a:ea typeface="Open Sans" panose="020B0606030504020204" pitchFamily="34" charset="0"/>
                    <a:cs typeface="Open Sans" panose="020B0606030504020204" pitchFamily="34" charset="0"/>
                  </a:rPr>
                  <a:t>en </a:t>
                </a:r>
                <a:r>
                  <a:rPr lang="en-GB" sz="850" b="1" dirty="0">
                    <a:latin typeface="Open Sans" panose="020B0606030504020204" pitchFamily="34" charset="0"/>
                    <a:ea typeface="Open Sans" panose="020B0606030504020204" pitchFamily="34" charset="0"/>
                    <a:cs typeface="Open Sans" panose="020B0606030504020204" pitchFamily="34" charset="0"/>
                  </a:rPr>
                  <a:t>dotterkärna och </a:t>
                </a:r>
                <a:r>
                  <a:rPr lang="en-GB" sz="850" b="1" dirty="0">
                    <a:latin typeface="Open Sans" panose="020B0606030504020204" pitchFamily="34" charset="0"/>
                    <a:ea typeface="Open Sans" panose="020B0606030504020204" pitchFamily="34" charset="0"/>
                    <a:cs typeface="Open Sans" panose="020B0606030504020204" pitchFamily="34" charset="0"/>
                  </a:rPr>
                  <a:t>en enda proton .</a:t>
                </a:r>
                <a14:m xmlns:a14="http://schemas.microsoft.com/office/drawing/2010/main"/>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Skriv reaktionsekvationen. Använd bevarandet av massantal och protonantal och nuklidtabellen för att hitta dotterkärnan (formeln i rutan Nutshell kan hjälpa dig).</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Gör antaganden för att besvara följande fråga:</a:t>
            </a:r>
          </a:p>
          <a:p>
            <a:pPr marL="38100" lvl="1" algn="ctr">
              <a:spcAft>
                <a:spcPts val="400"/>
              </a:spcAft>
            </a:pPr>
            <a:r>
              <a:rPr lang="en-GB" sz="850" i="1" dirty="0">
                <a:effectLst/>
                <a:latin typeface="Open Sans" panose="020B0606030504020204" pitchFamily="34" charset="0"/>
                <a:ea typeface="Open Sans" panose="020B0606030504020204" pitchFamily="34" charset="0"/>
                <a:cs typeface="Open Sans" panose="020B0606030504020204" pitchFamily="34" charset="0"/>
              </a:rPr>
              <a:t>Trots att denna fusionsreaktion observerades redan 1917 och att man idag kan utföra en mängd olika</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olika kärnfusioner kan genomföras med hjälp av partikelacceleratorer, är det ännu inte möjligt att</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ännu inte möjligt att använda kärnfusion som en effektiv energikälla. Hur kan det komma sig?</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a:t>
            </a:r>
            <a:r>
              <a:rPr lang="de-DE" sz="1200" b="1" cap="none" dirty="0">
                <a:latin typeface="Open Sans" panose="020B0606030504020204" pitchFamily="34" charset="0"/>
                <a:ea typeface="Open Sans" panose="020B0606030504020204" pitchFamily="34" charset="0"/>
                <a:cs typeface="Open Sans" panose="020B0606030504020204" pitchFamily="34" charset="0"/>
              </a:rPr>
              <a:t>Kärnfusion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Kärnfusion är en kärnreaktion där två atomkärnor "</a:t>
                </a:r>
                <a:r>
                  <a:rPr lang="en-GB" sz="850" b="1" dirty="0">
                    <a:latin typeface="Open Sans" panose="020B0606030504020204" pitchFamily="34" charset="0"/>
                    <a:ea typeface="Open Sans" panose="020B0606030504020204" pitchFamily="34" charset="0"/>
                    <a:cs typeface="Open Sans" panose="020B0606030504020204" pitchFamily="34" charset="0"/>
                  </a:rPr>
                  <a:t>smälter </a:t>
                </a:r>
                <a:r>
                  <a:rPr lang="en-GB" sz="850" dirty="0">
                    <a:latin typeface="Open Sans" panose="020B0606030504020204" pitchFamily="34" charset="0"/>
                    <a:ea typeface="Open Sans" panose="020B0606030504020204" pitchFamily="34" charset="0"/>
                    <a:cs typeface="Open Sans" panose="020B0606030504020204" pitchFamily="34" charset="0"/>
                  </a:rPr>
                  <a:t>samman" och bildar en eller flera nya nuklider. Som vi vet äger kärnfusion inte rum under naturliga förhållanden på jorden (till skillnad från radioaktiva kärnkonverteringar som betakonvertering). Det beror på att en fysisk kraft "förhindrar" kärnorna från att smälta samman:  De två atomkärnorna har positiva laddningar (protoner) och stöter faktiskt </a:t>
                </a:r>
                <a:r>
                  <a:rPr lang="en-GB" sz="850" b="1" dirty="0">
                    <a:latin typeface="Open Sans" panose="020B0606030504020204" pitchFamily="34" charset="0"/>
                    <a:ea typeface="Open Sans" panose="020B0606030504020204" pitchFamily="34" charset="0"/>
                    <a:cs typeface="Open Sans" panose="020B0606030504020204" pitchFamily="34" charset="0"/>
                  </a:rPr>
                  <a:t>bort varandra på </a:t>
                </a:r>
                <a:r>
                  <a:rPr lang="en-GB" sz="850" dirty="0">
                    <a:latin typeface="Open Sans" panose="020B0606030504020204" pitchFamily="34" charset="0"/>
                    <a:ea typeface="Open Sans" panose="020B0606030504020204" pitchFamily="34" charset="0"/>
                    <a:cs typeface="Open Sans" panose="020B0606030504020204" pitchFamily="34" charset="0"/>
                  </a:rPr>
                  <a:t>grund av </a:t>
                </a:r>
                <a:r>
                  <a:rPr lang="en-GB" sz="850" b="1" dirty="0">
                    <a:latin typeface="Open Sans" panose="020B0606030504020204" pitchFamily="34" charset="0"/>
                    <a:ea typeface="Open Sans" panose="020B0606030504020204" pitchFamily="34" charset="0"/>
                    <a:cs typeface="Open Sans" panose="020B0606030504020204" pitchFamily="34" charset="0"/>
                  </a:rPr>
                  <a:t>Coulomb-kraften</a:t>
                </a:r>
                <a:r>
                  <a:rPr lang="en-GB" sz="850" dirty="0">
                    <a:latin typeface="Open Sans" panose="020B0606030504020204" pitchFamily="34" charset="0"/>
                    <a:ea typeface="Open Sans" panose="020B0606030504020204" pitchFamily="34" charset="0"/>
                    <a:cs typeface="Open Sans" panose="020B0606030504020204" pitchFamily="34" charset="0"/>
                  </a:rPr>
                  <a:t>. Men om omgivningstemperaturen och trycket är tillräckligt högt - det vill säga om avståndet mellan nukliderna är litet och nuklidernas energi är tillräckligt hög - kan Coulombbarriären övervinnas och fusion kan ske. En naturlig miljö där detta är möjligt är stjärnor. I vår sol smälter till exempel vätekärnor samman och bildar helium (den så kallade </a:t>
                </a:r>
                <a:r>
                  <a:rPr lang="en-GB" sz="850" b="1" dirty="0">
                    <a:latin typeface="Open Sans" panose="020B0606030504020204" pitchFamily="34" charset="0"/>
                    <a:ea typeface="Open Sans" panose="020B0606030504020204" pitchFamily="34" charset="0"/>
                    <a:cs typeface="Open Sans" panose="020B0606030504020204" pitchFamily="34" charset="0"/>
                  </a:rPr>
                  <a:t>väteförbränningen</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 Exempel på möjliga reaktioner är</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2</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1</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2</m:t>
                          </m:r>
                        </m:sub>
                        <m:sup>
                          <m:r>
                            <a:rPr xmlns:a="http://schemas.openxmlformats.org/drawingml/2006/main" lang="de-DE" sz="900">
                              <a:latin typeface="Cambria Math" panose="02040503050406030204" pitchFamily="18" charset="0"/>
                              <a:ea typeface="Cambria Math" panose="02040503050406030204" pitchFamily="18" charset="0"/>
                            </a:rPr>
                            <m:t>3</m:t>
                          </m:r>
                        </m:sup>
                        <m:e>
                          <m:r>
                            <m:rPr>
                              <m:sty m:val="p"/>
                            </m:rPr>
                            <a:rPr xmlns:a="http://schemas.openxmlformats.org/drawingml/2006/main" lang="de-DE" sz="900">
                              <a:latin typeface="Cambria Math" panose="02040503050406030204" pitchFamily="18" charset="0"/>
                              <a:ea typeface="Cambria Math" panose="02040503050406030204" pitchFamily="18" charset="0"/>
                            </a:rPr>
                            <m:t>He</m:t>
                          </m:r>
                        </m:e>
                      </m:sPre>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Eller ett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annat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exempel</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b="0" i="0" smtClean="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3</m:t>
                          </m:r>
                        </m:sup>
                        <m:e>
                          <m:r>
                            <m:rPr>
                              <m:sty m:val="p"/>
                            </m:rPr>
                            <a:rPr xmlns:a="http://schemas.openxmlformats.org/drawingml/2006/main" lang="de-DE" sz="900" b="0" i="0" smtClean="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i="0">
                              <a:latin typeface="Cambria Math" panose="02040503050406030204" pitchFamily="18" charset="0"/>
                              <a:ea typeface="Cambria Math" panose="02040503050406030204" pitchFamily="18" charset="0"/>
                            </a:rPr>
                            <m:t>3</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4</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r>
                        <a:rPr xmlns:a="http://schemas.openxmlformats.org/drawingml/2006/main" lang="de-DE" sz="900" b="0" i="0" smtClean="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Vid fusionsreaktioner finns det alltid </a:t>
                </a:r>
                <a:r>
                  <a:rPr lang="en-GB" sz="850" b="1" dirty="0">
                    <a:latin typeface="Open Sans" panose="020B0606030504020204" pitchFamily="34" charset="0"/>
                    <a:ea typeface="Open Sans" panose="020B0606030504020204" pitchFamily="34" charset="0"/>
                    <a:cs typeface="Open Sans" panose="020B0606030504020204" pitchFamily="34" charset="0"/>
                  </a:rPr>
                  <a:t>två atomkärnor </a:t>
                </a:r>
                <a:r>
                  <a:rPr lang="en-GB" sz="850" dirty="0">
                    <a:latin typeface="Open Sans" panose="020B0606030504020204" pitchFamily="34" charset="0"/>
                    <a:ea typeface="Open Sans" panose="020B0606030504020204" pitchFamily="34" charset="0"/>
                    <a:cs typeface="Open Sans" panose="020B0606030504020204" pitchFamily="34" charset="0"/>
                  </a:rPr>
                  <a:t>på den vänstra sidan av ekvationen. På den högra sidan finns minst en dotterkärna. En mängd andra partiklar kan frigöras, som här ett gammakvantum (</a:t>
                </a:r>
                <a:r>
                  <a:rPr lang="en-GB" sz="850" b="1" dirty="0">
                    <a:latin typeface="Open Sans" panose="020B0606030504020204" pitchFamily="34" charset="0"/>
                    <a:ea typeface="Open Sans" panose="020B0606030504020204" pitchFamily="34" charset="0"/>
                    <a:cs typeface="Open Sans" panose="020B0606030504020204" pitchFamily="34" charset="0"/>
                  </a:rPr>
                  <a:t>foton</a:t>
                </a:r>
                <a:r>
                  <a:rPr lang="en-GB" sz="850" dirty="0">
                    <a:latin typeface="Open Sans" panose="020B0606030504020204" pitchFamily="34" charset="0"/>
                    <a:ea typeface="Open Sans" panose="020B0606030504020204" pitchFamily="34" charset="0"/>
                    <a:cs typeface="Open Sans" panose="020B0606030504020204" pitchFamily="34" charset="0"/>
                  </a:rPr>
                  <a:t>, betecknas </a:t>
                </a:r>
                <a:r>
                  <a:rPr lang="en-GB" sz="850" dirty="0">
                    <a:latin typeface="Open Sans" panose="020B0606030504020204" pitchFamily="34" charset="0"/>
                    <a:ea typeface="Open Sans" panose="020B0606030504020204" pitchFamily="34" charset="0"/>
                    <a:cs typeface="Open Sans" panose="020B0606030504020204" pitchFamily="34" charset="0"/>
                  </a:rPr>
                  <a:t>med</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Ofta är dotterkärnan också radioaktiv och kan genomgå ytterligare kärnomvandlingar.</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624805"/>
            <a:chOff x="724121" y="6674251"/>
            <a:chExt cx="2236134" cy="162480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95062"/>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Den totala reaktionen är i allmänhet</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Förekommer </a:t>
                  </a:r>
                  <a:r>
                    <a:rPr lang="de-DE" sz="900" dirty="0">
                      <a:effectLst/>
                      <a:latin typeface="Open Sans" panose="020B0606030504020204" pitchFamily="34" charset="0"/>
                      <a:ea typeface="Open Sans" panose="020B0606030504020204" pitchFamily="34" charset="0"/>
                      <a:cs typeface="Open Sans" panose="020B0606030504020204" pitchFamily="34" charset="0"/>
                    </a:rPr>
                    <a:t>vid:</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Höga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temperaturer </a:t>
                  </a:r>
                  <a:r>
                    <a:rPr lang="de-DE" sz="900" b="1" dirty="0">
                      <a:effectLst/>
                      <a:latin typeface="Open Sans" panose="020B0606030504020204" pitchFamily="34" charset="0"/>
                      <a:ea typeface="Open Sans" panose="020B0606030504020204" pitchFamily="34" charset="0"/>
                      <a:cs typeface="Open Sans" panose="020B0606030504020204" pitchFamily="34" charset="0"/>
                    </a:rPr>
                    <a:t>och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tryck</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Strålning </a:t>
                  </a:r>
                  <a:r>
                    <a:rPr lang="de-DE" sz="900" dirty="0" err="1">
                      <a:effectLst/>
                      <a:latin typeface="Open Sans" panose="020B0606030504020204" pitchFamily="34" charset="0"/>
                      <a:ea typeface="Open Sans" panose="020B0606030504020204" pitchFamily="34" charset="0"/>
                      <a:cs typeface="Open Sans" panose="020B0606030504020204" pitchFamily="34" charset="0"/>
                    </a:rPr>
                    <a:t>frigörs</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a:effectLst/>
                      <a:latin typeface="Open Sans" panose="020B0606030504020204" pitchFamily="34" charset="0"/>
                      <a:ea typeface="Open Sans" panose="020B0606030504020204" pitchFamily="34" charset="0"/>
                      <a:cs typeface="Open Sans" panose="020B0606030504020204" pitchFamily="34" charset="0"/>
                    </a:rPr>
                    <a:t>olika</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95062"/>
                </a:xfrm>
                <a:prstGeom prst="rect">
                  <a:avLst/>
                </a:prstGeom>
                <a:blipFill>
                  <a:blip r:embed="rId4"/>
                  <a:stretch>
                    <a:fillRect b="-1310"/>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 ett </a:t>
              </a:r>
              <a:r>
                <a:rPr lang="de-DE" sz="1000" b="1" dirty="0" err="1">
                  <a:latin typeface="Open Sans" panose="020B0606030504020204" pitchFamily="34" charset="0"/>
                  <a:ea typeface="Open Sans" panose="020B0606030504020204" pitchFamily="34" charset="0"/>
                  <a:cs typeface="Open Sans" panose="020B0606030504020204" pitchFamily="34" charset="0"/>
                </a:rPr>
                <a:t>nötskal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Hemgruppsuppgift</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Vad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ska</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 jag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förklara</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Skriv upp reaktionsekvationen för fusionen av två helium-4-kärnor (det blir bara en dotternuklid och en foton frigörs). Använd ekvationen för att kort sammanfatta kärnfusion och dess egenskaper.</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Vad du måste ta reda på</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Den isotop som blir resultatet av Rutherfordreaktionen från uppgift a) är radioaktiv. Använd nuklidkartan för att ställa upp den efterföljande omvandlingsekvationen med hjälp av Grupp 1.</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En viktig kärnfusion i stjärnor är fusionen av två helium-4-kärnor. Här bildas en berylliumkärna och gammastrålning frigörs.</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11"/>
              </a:rPr>
              <a:t>Creative Commons Erkännande-Dela </a:t>
            </a:r>
            <a:r>
              <a:rPr lang="en-GB" sz="600" dirty="0" err="1">
                <a:solidFill>
                  <a:schemeClr val="bg1"/>
                </a:solidFill>
                <a:hlinkClick r:id="rId11"/>
              </a:rPr>
              <a:t>Lika </a:t>
            </a:r>
            <a:r>
              <a:rPr lang="en-GB" sz="600" dirty="0">
                <a:solidFill>
                  <a:schemeClr val="bg1"/>
                </a:solidFill>
                <a:hlinkClick r:id="rId11"/>
              </a:rPr>
              <a:t>4.0 Internationell </a:t>
            </a:r>
            <a:r>
              <a:rPr lang="en-GB" sz="600" dirty="0">
                <a:solidFill>
                  <a:schemeClr val="bg1"/>
                </a:solidFill>
              </a:rPr>
              <a:t>(</a:t>
            </a:r>
            <a:r>
              <a:rPr lang="en-GB" sz="600" dirty="0">
                <a:solidFill>
                  <a:schemeClr val="bg1"/>
                </a:solidFill>
                <a:hlinkClick r:id="rId11"/>
              </a:rPr>
              <a:t>CC-BY-SA 4.0)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20335"/>
      </p:ext>
    </p:extLst>
  </p:cSld>
  <p:clrMapOvr>
    <a:masterClrMapping/>
  </p:clrMapOvr>
</p:sld>
</file>

<file path=ppt/slides/slide4.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Grupp IV: Neutroninfångning</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Gruppussel |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Kärnreaktioner</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Expertgrupp för </a:t>
            </a:r>
            <a:r>
              <a:rPr lang="de-DE" sz="1100" b="1" dirty="0" err="1">
                <a:latin typeface="Open Sans" panose="020B0606030504020204" pitchFamily="34" charset="0"/>
                <a:ea typeface="Open Sans" panose="020B0606030504020204" pitchFamily="34" charset="0"/>
                <a:cs typeface="Open Sans" panose="020B0606030504020204" pitchFamily="34" charset="0"/>
              </a:rPr>
              <a:t>kärnavfall</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Ställ upp reaktionsekvationen och använd bevarandet av massantal och protonantal och nuklidtabellen för att bestämma dotterkärnan (Formeln i rutan Nutshell kan hjälpa dig).</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Beräkna den energi som frigörs </a:t>
                </a:r>
                <a14:m xmlns:a14="http://schemas.microsoft.com/office/drawing/2010/main"/>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a:t>
                </a:r>
                <a:br>
                  <a:rPr lang="de-DE" sz="85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U-238 </a:t>
                </a:r>
                <a14:m xmlns:a14="http://schemas.microsoft.com/office/drawing/2010/main"/>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 U-239 </a:t>
                </a:r>
                <a14:m xmlns:a14="http://schemas.microsoft.com/office/drawing/2010/main"/>
                <a14:m xmlns:a14="http://schemas.microsoft.com/office/drawing/2010/main"/>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Helium-3 är stabilt, men kan reagera med en fri neutron och bilda Helium-4, som har en högre bindningsenergi.</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Neutroninfångning</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Kärnreaktioner är fysikaliska processer där </a:t>
                </a:r>
                <a:r>
                  <a:rPr lang="en-GB" sz="900" b="1" dirty="0">
                    <a:latin typeface="Open Sans" panose="020B0606030504020204" pitchFamily="34" charset="0"/>
                    <a:ea typeface="Open Sans" panose="020B0606030504020204" pitchFamily="34" charset="0"/>
                    <a:cs typeface="Open Sans" panose="020B0606030504020204" pitchFamily="34" charset="0"/>
                  </a:rPr>
                  <a:t>två nuklider </a:t>
                </a:r>
                <a:r>
                  <a:rPr lang="en-GB" sz="900" dirty="0">
                    <a:latin typeface="Open Sans" panose="020B0606030504020204" pitchFamily="34" charset="0"/>
                    <a:ea typeface="Open Sans" panose="020B0606030504020204" pitchFamily="34" charset="0"/>
                    <a:cs typeface="Open Sans" panose="020B0606030504020204" pitchFamily="34" charset="0"/>
                  </a:rPr>
                  <a:t>(atomkärnor) reagerar eller smälter samman med varandra. En kärnreaktion som är särskilt viktig inom nukleär astrofysik är neutroninfångning. Här är en av de två reaktanterna en </a:t>
                </a:r>
                <a:r>
                  <a:rPr lang="en-GB" sz="900" b="1" dirty="0">
                    <a:latin typeface="Open Sans" panose="020B0606030504020204" pitchFamily="34" charset="0"/>
                    <a:ea typeface="Open Sans" panose="020B0606030504020204" pitchFamily="34" charset="0"/>
                    <a:cs typeface="Open Sans" panose="020B0606030504020204" pitchFamily="34" charset="0"/>
                  </a:rPr>
                  <a:t>neutron</a:t>
                </a:r>
                <a:r>
                  <a:rPr lang="en-GB" sz="900" dirty="0">
                    <a:latin typeface="Open Sans" panose="020B0606030504020204" pitchFamily="34" charset="0"/>
                    <a:ea typeface="Open Sans" panose="020B0606030504020204" pitchFamily="34" charset="0"/>
                    <a:cs typeface="Open Sans" panose="020B0606030504020204" pitchFamily="34" charset="0"/>
                  </a:rPr>
                  <a:t>. Ett exempel på neutroninfångning är följande reaktion med naturligt guld (Au-197):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197</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0</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n</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198</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Nukliden Au-197 absorberar en neutron och en ny isotop bildas. Denna isotop Au-198 befinner sig i ett mycket exciterat tillstånd och avger sin överskottsenergi i form av ett gammakvantum (= </a:t>
                </a:r>
                <a:r>
                  <a:rPr lang="en-GB" sz="900" b="1" dirty="0">
                    <a:latin typeface="Open Sans" panose="020B0606030504020204" pitchFamily="34" charset="0"/>
                    <a:ea typeface="Open Sans" panose="020B0606030504020204" pitchFamily="34" charset="0"/>
                    <a:cs typeface="Open Sans" panose="020B0606030504020204" pitchFamily="34" charset="0"/>
                  </a:rPr>
                  <a:t>foton</a:t>
                </a:r>
                <a:r>
                  <a:rPr lang="en-GB" sz="900" dirty="0">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a:latin typeface="Open Sans" panose="020B0606030504020204" pitchFamily="34" charset="0"/>
                    <a:ea typeface="Open Sans" panose="020B0606030504020204" pitchFamily="34" charset="0"/>
                    <a:cs typeface="Open Sans" panose="020B0606030504020204" pitchFamily="34" charset="0"/>
                  </a:rPr>
                  <a:t> Kärnreaktioner kräver vanligtvis att energi tillförs för att reaktionen ska bli möjlig. Men till skillnad från andra kärnreaktioner är neutroninfångning möjlig vid mycket låga kinetiska energier hos neutronen. Man kan också beräkna den frigjorda energin ∆𝐸 i en kärnfusion som neutroninfångning:</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xmlns:a="http://schemas.openxmlformats.org/drawingml/2006/main" lang="de-DE" sz="900" b="0" i="0" smtClean="0">
                          <a:latin typeface="Cambria Math" panose="02040503050406030204" pitchFamily="18" charset="0"/>
                          <a:ea typeface="Cambria Math" panose="02040503050406030204" pitchFamily="18" charset="0"/>
                        </a:rPr>
                        <m:t>Rest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Parent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Nuclide</m:t>
                      </m:r>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Neutron</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Rest</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Daughter</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Nuclide</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b="0" i="0" smtClean="0">
                          <a:latin typeface="Cambria Math" panose="02040503050406030204" pitchFamily="18" charset="0"/>
                          <a:ea typeface="Cambria Math" panose="02040503050406030204" pitchFamily="18" charset="0"/>
                        </a:rPr>
                        <m:t>released</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pPr>
                <a:r>
                  <a:rPr lang="de-DE" sz="900" dirty="0" err="1">
                    <a:latin typeface="Open Sans" panose="020B0606030504020204" pitchFamily="34" charset="0"/>
                    <a:ea typeface="Open Sans" panose="020B0606030504020204" pitchFamily="34" charset="0"/>
                    <a:cs typeface="Open Sans" panose="020B0606030504020204" pitchFamily="34" charset="0"/>
                  </a:rPr>
                  <a:t>Eller </a:t>
                </a:r>
                <a:r>
                  <a:rPr lang="de-DE" sz="900" dirty="0" err="1">
                    <a:latin typeface="Open Sans" panose="020B0606030504020204" pitchFamily="34" charset="0"/>
                    <a:ea typeface="Open Sans" panose="020B0606030504020204" pitchFamily="34" charset="0"/>
                    <a:cs typeface="Open Sans" panose="020B0606030504020204" pitchFamily="34" charset="0"/>
                  </a:rPr>
                  <a:t>som </a:t>
                </a:r>
                <a:r>
                  <a:rPr lang="de-DE" sz="900" dirty="0" err="1">
                    <a:latin typeface="Open Sans" panose="020B0606030504020204" pitchFamily="34" charset="0"/>
                    <a:ea typeface="Open Sans" panose="020B0606030504020204" pitchFamily="34" charset="0"/>
                    <a:cs typeface="Open Sans" panose="020B0606030504020204" pitchFamily="34" charset="0"/>
                  </a:rPr>
                  <a:t>formel</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X</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n</m:t>
                          </m:r>
                        </m:e>
                      </m:d>
                      <m:r>
                        <a:rPr xmlns:a="http://schemas.openxmlformats.org/drawingml/2006/main" lang="de-DE" sz="900">
                          <a:latin typeface="Cambria Math" panose="02040503050406030204" pitchFamily="18" charset="0"/>
                          <a:ea typeface="Cambria Math" panose="02040503050406030204" pitchFamily="18" charset="0"/>
                        </a:rPr>
                        <m:t>=</m:t>
                      </m:r>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Y</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690"/>
            <a:chOff x="724122" y="6674251"/>
            <a:chExt cx="2104802" cy="143969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947"/>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Den totala reaktionen är i allmänhet</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Förekommer </a:t>
                  </a:r>
                  <a:r>
                    <a:rPr lang="de-DE" sz="900" dirty="0">
                      <a:effectLst/>
                      <a:latin typeface="Open Sans" panose="020B0606030504020204" pitchFamily="34" charset="0"/>
                      <a:ea typeface="Open Sans" panose="020B0606030504020204" pitchFamily="34" charset="0"/>
                      <a:cs typeface="Open Sans" panose="020B0606030504020204" pitchFamily="34" charset="0"/>
                    </a:rPr>
                    <a:t>vid:</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Fria neutroner</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Strålning </a:t>
                  </a:r>
                  <a:r>
                    <a:rPr lang="de-DE" sz="900" dirty="0" err="1">
                      <a:effectLst/>
                      <a:latin typeface="Open Sans" panose="020B0606030504020204" pitchFamily="34" charset="0"/>
                      <a:ea typeface="Open Sans" panose="020B0606030504020204" pitchFamily="34" charset="0"/>
                      <a:cs typeface="Open Sans" panose="020B0606030504020204" pitchFamily="34" charset="0"/>
                    </a:rPr>
                    <a:t>frigörs</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b="1" dirty="0">
                      <a:effectLst/>
                      <a:latin typeface="Open Sans" panose="020B0606030504020204" pitchFamily="34" charset="0"/>
                      <a:ea typeface="Open Sans" panose="020B0606030504020204" pitchFamily="34" charset="0"/>
                      <a:cs typeface="Open Sans" panose="020B0606030504020204" pitchFamily="34" charset="0"/>
                    </a:rPr>
                    <a:t>Fotoner</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947"/>
                </a:xfrm>
                <a:prstGeom prst="rect">
                  <a:avLst/>
                </a:prstGeom>
                <a:blipFill>
                  <a:blip r:embed="rId4"/>
                  <a:stretch>
                    <a:fillRect b="-1508"/>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I </a:t>
              </a:r>
              <a:r>
                <a:rPr lang="de-DE" sz="1000" b="1" dirty="0" err="1">
                  <a:latin typeface="Open Sans" panose="020B0606030504020204" pitchFamily="34" charset="0"/>
                  <a:ea typeface="Open Sans" panose="020B0606030504020204" pitchFamily="34" charset="0"/>
                  <a:cs typeface="Open Sans" panose="020B0606030504020204" pitchFamily="34" charset="0"/>
                </a:rPr>
                <a:t>ett nötskal</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Hemgruppsuppgift</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Vad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ska</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 jag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förklara</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Välj en stabil nuklid och skriv upp reaktionsekvationen för neutroninfångning. Använd ekvationen för att kortfattat sammanfatta neutroninfångning och dess egenskaper.</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Förklara hur man beräknar den energi som frigörs i en fusionsreaktion.</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Vad du måste ta reda på</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Varför kan neutroninfångning ske vid särskilt låga kinetiska energier? Fråga grupp 3 och ta reda på vad som är "problemet" med kärnfusion och vad Coulombbarriären är.</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En betydande del av kärnavfallet från kärnreaktorer produceras genom neutroninfångning i kärnreaktorer. I denna process reagerar det ursprungliga kärnbränslet (vanligtvis uran) med fria neutroner och producerar radioaktiva isotoper med ännu högre masstal. Ett exempel på detta är neutroninfångning med </a:t>
            </a:r>
            <a:r>
              <a:rPr lang="en-GB" sz="850" b="1" dirty="0">
                <a:latin typeface="Open Sans" panose="020B0606030504020204" pitchFamily="34" charset="0"/>
                <a:ea typeface="Open Sans" panose="020B0606030504020204" pitchFamily="34" charset="0"/>
                <a:cs typeface="Open Sans" panose="020B0606030504020204" pitchFamily="34" charset="0"/>
              </a:rPr>
              <a:t>U-238 </a:t>
            </a:r>
            <a:r>
              <a:rPr lang="en-GB" sz="850" dirty="0">
                <a:latin typeface="Open Sans" panose="020B0606030504020204" pitchFamily="34" charset="0"/>
                <a:ea typeface="Open Sans" panose="020B0606030504020204" pitchFamily="34" charset="0"/>
                <a:cs typeface="Open Sans" panose="020B0606030504020204" pitchFamily="34" charset="0"/>
              </a:rPr>
              <a:t>(uranisotop, som även förekommer naturligt i små mängder).</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11"/>
              </a:rPr>
              <a:t>Creative Commons Erkännande-Dela </a:t>
            </a:r>
            <a:r>
              <a:rPr lang="en-GB" sz="600" dirty="0" err="1">
                <a:solidFill>
                  <a:schemeClr val="bg1"/>
                </a:solidFill>
                <a:hlinkClick r:id="rId11"/>
              </a:rPr>
              <a:t>Lika </a:t>
            </a:r>
            <a:r>
              <a:rPr lang="en-GB" sz="600" dirty="0">
                <a:solidFill>
                  <a:schemeClr val="bg1"/>
                </a:solidFill>
                <a:hlinkClick r:id="rId11"/>
              </a:rPr>
              <a:t>4.0 Internationell </a:t>
            </a:r>
            <a:r>
              <a:rPr lang="en-GB" sz="600" dirty="0">
                <a:solidFill>
                  <a:schemeClr val="bg1"/>
                </a:solidFill>
              </a:rPr>
              <a:t>(</a:t>
            </a:r>
            <a:r>
              <a:rPr lang="en-GB" sz="600" dirty="0">
                <a:solidFill>
                  <a:schemeClr val="bg1"/>
                </a:solidFill>
                <a:hlinkClick r:id="rId11"/>
              </a:rPr>
              <a:t>CC-BY-SA 4.0)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014496"/>
      </p:ext>
    </p:extLst>
  </p:cSld>
  <p:clrMapOvr>
    <a:masterClrMapping/>
  </p:clrMapOvr>
</p:sld>
</file>

<file path=ppt/slides/slide5.xml><?xml version="1.0" encoding="utf-8"?>
<p:sld xmlns:a16="http://schemas.microsoft.com/office/drawing/2014/main" xmlns:mc="http://schemas.openxmlformats.org/markup-compatibility/2006" xmlns:a14="http://schemas.microsoft.com/office/drawing/2010/main" xmlns:c="http://schemas.openxmlformats.org/drawingml/2006/chart"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Dataanalys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av</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Reaction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Uppgift 1 | </a:t>
            </a:r>
            <a:r>
              <a:rPr lang="de-DE" sz="1100" b="1" dirty="0">
                <a:latin typeface="Open Sans" panose="020B0606030504020204" pitchFamily="34" charset="0"/>
                <a:ea typeface="Open Sans" panose="020B0606030504020204" pitchFamily="34" charset="0"/>
                <a:cs typeface="Open Sans" panose="020B0606030504020204" pitchFamily="34" charset="0"/>
              </a:rPr>
              <a:t>En fotons </a:t>
            </a:r>
            <a:r>
              <a:rPr lang="de-DE" sz="1100" b="1" dirty="0">
                <a:latin typeface="Open Sans" panose="020B0606030504020204" pitchFamily="34" charset="0"/>
                <a:ea typeface="Open Sans" panose="020B0606030504020204" pitchFamily="34" charset="0"/>
                <a:cs typeface="Open Sans" panose="020B0606030504020204" pitchFamily="34" charset="0"/>
              </a:rPr>
              <a:t>energi</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En vilande </a:t>
                </a:r>
                <a:r>
                  <a:rPr lang="en-GB" sz="850" dirty="0">
                    <a:latin typeface="Open Sans" panose="020B0606030504020204" pitchFamily="34" charset="0"/>
                    <a:ea typeface="Open Sans" panose="020B0606030504020204" pitchFamily="34" charset="0"/>
                    <a:cs typeface="Open Sans" panose="020B0606030504020204" pitchFamily="34" charset="0"/>
                  </a:rPr>
                  <a:t>N-14-nuklid reagerar </a:t>
                </a:r>
                <a:r>
                  <a:rPr lang="en-GB" sz="850" dirty="0">
                    <a:latin typeface="Open Sans" panose="020B0606030504020204" pitchFamily="34" charset="0"/>
                    <a:ea typeface="Open Sans" panose="020B0606030504020204" pitchFamily="34" charset="0"/>
                    <a:cs typeface="Open Sans" panose="020B0606030504020204" pitchFamily="34" charset="0"/>
                  </a:rPr>
                  <a:t>med en He-4-nuklid med en rörelseenergi </a:t>
                </a:r>
                <a:r>
                  <a:rPr lang="en-GB" sz="850" dirty="0">
                    <a:latin typeface="Open Sans" panose="020B0606030504020204" pitchFamily="34" charset="0"/>
                    <a:ea typeface="Open Sans" panose="020B0606030504020204" pitchFamily="34" charset="0"/>
                    <a:cs typeface="Open Sans" panose="020B0606030504020204" pitchFamily="34" charset="0"/>
                  </a:rPr>
                  <a:t>på</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Kärnfusionen inleds och endast en dotternuklid bildas. Anteckna reaktionsekvationen och bestäm reaktionsprodukterna.</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484748"/>
              </a:xfrm>
              <a:prstGeom prst="rect">
                <a:avLst/>
              </a:prstGeom>
              <a:blipFill>
                <a:blip r:embed="rId2"/>
                <a:stretch>
                  <a:fillRect t="-1266" b="-5063"/>
                </a:stretch>
              </a:blipFill>
            </p:spPr>
            <p:txBody>
              <a:bodyPr/>
              <a:lstStyle/>
              <a:p>
                <a:r>
                  <a:rPr lang="en-US">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492443"/>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Under reaktionen frigörs ett gammakvantum (foton) med en kinetisk energi. Beräkna fotons rörelseenergi med hjälp av energihushållningsprincipen och de inblandade reaktanternas restenergier (se nuklidkartan). För restenergin gäller</a:t>
            </a:r>
            <a:r>
              <a:rPr lang="de-DE" sz="900" dirty="0">
                <a:latin typeface="Source Sans Pro" panose="020B0503030403020204" pitchFamily="34" charset="0"/>
                <a:ea typeface="Source Sans Pro" panose="020B0503030403020204" pitchFamily="34" charset="0"/>
              </a:rPr>
              <a:t>:</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Vilka antaganden var du tvungen att göra för att beräkna fotonenergin i 1b? Är den beräknade energin den enda möjliga kinetiska energi som fotonen kan ha?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de-DE" sz="1100" b="1" dirty="0">
                <a:latin typeface="Open Sans" panose="020B0606030504020204" pitchFamily="34" charset="0"/>
                <a:ea typeface="Open Sans" panose="020B0606030504020204" pitchFamily="34" charset="0"/>
                <a:cs typeface="Open Sans" panose="020B0606030504020204" pitchFamily="34" charset="0"/>
              </a:rPr>
              <a:t>Uppgift 2 | Energinivåer</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2" y="4925701"/>
            <a:ext cx="5528487" cy="484748"/>
          </a:xfrm>
          <a:prstGeom prst="rect">
            <a:avLst/>
          </a:prstGeom>
          <a:noFill/>
        </p:spPr>
        <p:txBody>
          <a:bodyPr wrap="square" rtlCol="0">
            <a:spAutoFit/>
          </a:bodyPr>
          <a:lstStyle/>
          <a:p>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Figur 1 visar 4 möjliga energinivåer hos en atomkärna. Under övergången från exciterade tillstånd till grundtillståndet frigörs fotoner vars energi mäts av en detektor. Experimentet upprepas flera gånger och ett energispektrum registreras (se fig. 2, stor på tavlan).</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1" y="7636630"/>
            <a:ext cx="5528487" cy="1733610"/>
            <a:chOff x="618311" y="5472550"/>
            <a:chExt cx="5528487" cy="1733610"/>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Vissa fotonenergier mäts påfallande ofta (s.k. </a:t>
              </a:r>
              <a:r>
                <a:rPr lang="en-GB" sz="850" b="1" dirty="0">
                  <a:latin typeface="Open Sans" panose="020B0606030504020204" pitchFamily="34" charset="0"/>
                  <a:ea typeface="Open Sans" panose="020B0606030504020204" pitchFamily="34" charset="0"/>
                  <a:cs typeface="Open Sans" panose="020B0606030504020204" pitchFamily="34" charset="0"/>
                </a:rPr>
                <a:t>Peaks</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 Hur förhåller sig energierna i topparna till energinivådiagrammet i figur 1? Förklara detta. Formulera sambandet med hjälp av ekvationer.</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25511" y="5966093"/>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1" y="6566055"/>
              <a:ext cx="5528485" cy="223138"/>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Gå tillbaka till fråga 1c. Håller du fortfarande med om din gissning? Korrigera din gissning om det behövs.</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5512" y="6799606"/>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318000" y="2417223"/>
                <a:ext cx="1881534" cy="438582"/>
              </a:xfrm>
              <a:prstGeom prst="rect">
                <a:avLst/>
              </a:prstGeom>
              <a:noFill/>
            </p:spPr>
            <p:txBody>
              <a:bodyPr wrap="square" anchor="ctr">
                <a:spAutoFit/>
              </a:bodyPr>
              <a:lstStyle/>
              <a:p xmlns:mc="http://schemas.openxmlformats.org/markup-compatibility/2006" xmlns:a14="http://schemas.microsoft.com/office/drawing/2010/main">
                <a:pPr algn="just"/>
                <a14:m xmlns:a14="http://schemas.microsoft.com/office/drawing/2010/main"/>
                <a:r>
                  <a:rPr lang="en-GB" sz="750" i="1" dirty="0">
                    <a:latin typeface="Source Sans Pro" panose="020B0503030403020204" pitchFamily="34" charset="0"/>
                    <a:ea typeface="Source Sans Pro" panose="020B0503030403020204" pitchFamily="34" charset="0"/>
                  </a:rPr>
                  <a:t> anges i nukliddiagrammet. </a:t>
                </a:r>
                <a:r>
                  <a:rPr lang="en-US" sz="750" i="1" dirty="0">
                    <a:latin typeface="Source Sans Pro" panose="020B0503030403020204" pitchFamily="34" charset="0"/>
                    <a:ea typeface="Source Sans Pro" panose="020B0503030403020204" pitchFamily="34" charset="0"/>
                  </a:rPr>
                  <a:t>Var uppmärksam på den enhet som anges där och avrunda M (i u) åtminstone till tredje decimalen.</a:t>
                </a:r>
                <a:endParaRPr lang="en-GB" sz="750" dirty="0"/>
              </a:p>
            </p:txBody>
          </p:sp>
        </mc:Choice>
        <mc:Fallback>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318000" y="2417223"/>
                <a:ext cx="1881534" cy="438582"/>
              </a:xfrm>
              <a:prstGeom prst="rect">
                <a:avLst/>
              </a:prstGeom>
              <a:blipFill>
                <a:blip r:embed="rId3"/>
                <a:stretch>
                  <a:fillRect b="-2817"/>
                </a:stretch>
              </a:blipFill>
            </p:spPr>
            <p:txBody>
              <a:bodyPr/>
              <a:lstStyle/>
              <a:p>
                <a:r>
                  <a:rPr lang="en-US">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5"/>
              </a:rPr>
              <a:t>Creative Commons Erkännande-Dela </a:t>
            </a:r>
            <a:r>
              <a:rPr lang="en-GB" sz="600" dirty="0" err="1">
                <a:solidFill>
                  <a:schemeClr val="bg1"/>
                </a:solidFill>
                <a:hlinkClick r:id="rId5"/>
              </a:rPr>
              <a:t>Lika </a:t>
            </a:r>
            <a:r>
              <a:rPr lang="en-GB" sz="600" dirty="0">
                <a:solidFill>
                  <a:schemeClr val="bg1"/>
                </a:solidFill>
                <a:hlinkClick r:id="rId5"/>
              </a:rPr>
              <a:t>4.0 Internationell </a:t>
            </a:r>
            <a:r>
              <a:rPr lang="en-GB" sz="600" dirty="0">
                <a:solidFill>
                  <a:schemeClr val="bg1"/>
                </a:solidFill>
              </a:rPr>
              <a:t>(</a:t>
            </a:r>
            <a:r>
              <a:rPr lang="en-GB" sz="600" dirty="0">
                <a:solidFill>
                  <a:schemeClr val="bg1"/>
                </a:solidFill>
                <a:hlinkClick r:id="rId5"/>
              </a:rPr>
              <a:t>CC-BY-SA 4.0)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4062184" y="2417311"/>
            <a:ext cx="352663" cy="439200"/>
          </a:xfrm>
          <a:prstGeom prst="rect">
            <a:avLst/>
          </a:prstGeom>
          <a:noFill/>
        </p:spPr>
        <p:txBody>
          <a:bodyPr wrap="square" lIns="0" rIns="0" anchor="ctr">
            <a:noAutofit/>
          </a:bodyPr>
          <a:lstStyle/>
          <a:p>
            <a:r>
              <a:rPr lang="en-GB" sz="750" b="1" i="1" dirty="0">
                <a:latin typeface="Source Sans Pro" panose="020B0503030403020204" pitchFamily="34" charset="0"/>
                <a:ea typeface="Source Sans Pro" panose="020B0503030403020204" pitchFamily="34" charset="0"/>
              </a:rPr>
              <a:t>Meddelande:</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Hur man fångar en foton</a:t>
            </a: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7"/>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Fig.2: </a:t>
            </a:r>
            <a:r>
              <a:rPr lang="de-DE" sz="800" i="1" dirty="0" err="1">
                <a:latin typeface="Open Sans" panose="020B0606030504020204" pitchFamily="34" charset="0"/>
                <a:ea typeface="Open Sans" panose="020B0606030504020204" pitchFamily="34" charset="0"/>
                <a:cs typeface="Open Sans" panose="020B0606030504020204" pitchFamily="34" charset="0"/>
              </a:rPr>
              <a:t>Gamma-spektrum</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Energi i 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14152"/>
            <a:ext cx="2010196"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Antal händelser</a:t>
            </a: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8">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Fig.1: </a:t>
            </a:r>
            <a:r>
              <a:rPr lang="de-DE" sz="800" i="1" dirty="0" err="1">
                <a:latin typeface="Open Sans" panose="020B0606030504020204" pitchFamily="34" charset="0"/>
                <a:ea typeface="Open Sans" panose="020B0606030504020204" pitchFamily="34" charset="0"/>
                <a:cs typeface="Open Sans" panose="020B0606030504020204" pitchFamily="34" charset="0"/>
              </a:rPr>
              <a:t>Termdiagram</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de-DE" sz="1050" dirty="0">
                <a:latin typeface="Open Sans" panose="020B0606030504020204" pitchFamily="34" charset="0"/>
                <a:ea typeface="Open Sans" panose="020B0606030504020204" pitchFamily="34" charset="0"/>
                <a:cs typeface="Open Sans" panose="020B0606030504020204" pitchFamily="34" charset="0"/>
              </a:rPr>
              <a:t>Energi i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de-DE" sz="900" i="1" dirty="0">
                <a:latin typeface="Open Sans" panose="020B0606030504020204" pitchFamily="34" charset="0"/>
                <a:ea typeface="Open Sans" panose="020B0606030504020204" pitchFamily="34" charset="0"/>
                <a:cs typeface="Open Sans" panose="020B0606030504020204" pitchFamily="34" charset="0"/>
              </a:rPr>
              <a:t>Grundtillstånd</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xmlns:mc="http://schemas.openxmlformats.org/markup-compatibility/2006" xmlns:a14="http://schemas.microsoft.com/office/drawing/2010/main">
                <a:pPr algn="ctr"/>
                <a14:m xmlns:a14="http://schemas.microsoft.com/office/drawing/2010/main"/>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M ...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Atommassa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i u</a:t>
                </a:r>
                <a:endParaRPr lang="en-US" dirty="0"/>
              </a:p>
            </p:txBody>
          </p:sp>
        </mc:Choice>
        <mc:Fallback>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10"/>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Uppgift 3 - </a:t>
            </a:r>
            <a:r>
              <a:rPr lang="de-DE" sz="1100" b="1" dirty="0" err="1">
                <a:latin typeface="Open Sans" panose="020B0606030504020204" pitchFamily="34" charset="0"/>
                <a:ea typeface="Open Sans" panose="020B0606030504020204" pitchFamily="34" charset="0"/>
                <a:cs typeface="Open Sans" panose="020B0606030504020204" pitchFamily="34" charset="0"/>
              </a:rPr>
              <a:t>Analysera </a:t>
            </a:r>
            <a:r>
              <a:rPr lang="de-DE" sz="1100" b="1" dirty="0" err="1">
                <a:latin typeface="Open Sans" panose="020B0606030504020204" pitchFamily="34" charset="0"/>
                <a:ea typeface="Open Sans" panose="020B0606030504020204" pitchFamily="34" charset="0"/>
                <a:cs typeface="Open Sans" panose="020B0606030504020204" pitchFamily="34" charset="0"/>
              </a:rPr>
              <a:t>spektrumet</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877163"/>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Öppna den sida där experimentets mätserier finns tillgängliga. Välj den datauppsättning som tilldelats dig och ställ in ett rimligt intervall för dataanalysen med hjälp av Term-diagrammet (</a:t>
                </a:r>
                <a:r>
                  <a:rPr lang="en-GB" sz="850" i="1" dirty="0">
                    <a:latin typeface="Open Sans" panose="020B0606030504020204" pitchFamily="34" charset="0"/>
                    <a:ea typeface="Open Sans" panose="020B0606030504020204" pitchFamily="34" charset="0"/>
                    <a:cs typeface="Open Sans" panose="020B0606030504020204" pitchFamily="34" charset="0"/>
                  </a:rPr>
                  <a:t>Appendix</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 Du bör nu se ett gammaspektrum med flera toppar. Välj nu en topp och använd zoomfunktionen för att visa den. </a:t>
                </a:r>
              </a:p>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Bestäm antalet </a:t>
                </a:r>
                <a:r>
                  <a:rPr lang="en-GB" sz="850" b="1" dirty="0">
                    <a:latin typeface="Open Sans" panose="020B0606030504020204" pitchFamily="34" charset="0"/>
                    <a:ea typeface="Open Sans" panose="020B0606030504020204" pitchFamily="34" charset="0"/>
                    <a:cs typeface="Open Sans" panose="020B0606030504020204" pitchFamily="34" charset="0"/>
                  </a:rPr>
                  <a:t>uppmätta händelser 𝐍 </a:t>
                </a:r>
                <a:r>
                  <a:rPr lang="en-GB" sz="850" dirty="0">
                    <a:latin typeface="Open Sans" panose="020B0606030504020204" pitchFamily="34" charset="0"/>
                    <a:ea typeface="Open Sans" panose="020B0606030504020204" pitchFamily="34" charset="0"/>
                    <a:cs typeface="Open Sans" panose="020B0606030504020204" pitchFamily="34" charset="0"/>
                  </a:rPr>
                  <a:t>för toppen. Överväg vilken </a:t>
                </a:r>
                <a:r>
                  <a:rPr lang="en-GB" sz="850" b="1" dirty="0">
                    <a:latin typeface="Open Sans" panose="020B0606030504020204" pitchFamily="34" charset="0"/>
                    <a:ea typeface="Open Sans" panose="020B0606030504020204" pitchFamily="34" charset="0"/>
                    <a:cs typeface="Open Sans" panose="020B0606030504020204" pitchFamily="34" charset="0"/>
                  </a:rPr>
                  <a:t>linjebredd</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som ska användas.</a:t>
                </a:r>
              </a:p>
            </p:txBody>
          </p:sp>
        </mc:Choice>
        <mc:Fallback>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877163"/>
              </a:xfrm>
              <a:prstGeom prst="rect">
                <a:avLst/>
              </a:prstGeom>
              <a:blipFill>
                <a:blip r:embed="rId2"/>
                <a:stretch>
                  <a:fillRect t="-694" b="-2083"/>
                </a:stretch>
              </a:blipFill>
            </p:spPr>
            <p:txBody>
              <a:bodyPr/>
              <a:lstStyle/>
              <a:p>
                <a:r>
                  <a:rPr lang="en-US">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Uppgift 4 | </a:t>
            </a:r>
            <a:r>
              <a:rPr lang="de-DE" sz="1100" b="1" dirty="0" err="1">
                <a:latin typeface="Open Sans" panose="020B0606030504020204" pitchFamily="34" charset="0"/>
                <a:ea typeface="Open Sans" panose="020B0606030504020204" pitchFamily="34" charset="0"/>
                <a:cs typeface="Open Sans" panose="020B0606030504020204" pitchFamily="34" charset="0"/>
              </a:rPr>
              <a:t>Tvärsnitt</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Reaktionens </a:t>
                </a:r>
                <a:r>
                  <a:rPr lang="en-GB" sz="850" b="1" dirty="0">
                    <a:latin typeface="Open Sans" panose="020B0606030504020204" pitchFamily="34" charset="0"/>
                    <a:ea typeface="Open Sans" panose="020B0606030504020204" pitchFamily="34" charset="0"/>
                    <a:cs typeface="Open Sans" panose="020B0606030504020204" pitchFamily="34" charset="0"/>
                  </a:rPr>
                  <a:t>tvärsnitt 𝝈 </a:t>
                </a:r>
                <a:r>
                  <a:rPr lang="en-GB" sz="850" dirty="0">
                    <a:latin typeface="Open Sans" panose="020B0606030504020204" pitchFamily="34" charset="0"/>
                    <a:ea typeface="Open Sans" panose="020B0606030504020204" pitchFamily="34" charset="0"/>
                    <a:cs typeface="Open Sans" panose="020B0606030504020204" pitchFamily="34" charset="0"/>
                  </a:rPr>
                  <a:t>kan nu beräknas från </a:t>
                </a:r>
                <a:r>
                  <a:rPr lang="en-GB" sz="850" b="1" dirty="0">
                    <a:latin typeface="Open Sans" panose="020B0606030504020204" pitchFamily="34" charset="0"/>
                    <a:ea typeface="Open Sans" panose="020B0606030504020204" pitchFamily="34" charset="0"/>
                    <a:cs typeface="Open Sans" panose="020B0606030504020204" pitchFamily="34" charset="0"/>
                  </a:rPr>
                  <a:t>räknehastigheten N </a:t>
                </a:r>
                <a:r>
                  <a:rPr lang="en-GB" sz="850" dirty="0">
                    <a:latin typeface="Open Sans" panose="020B0606030504020204" pitchFamily="34" charset="0"/>
                    <a:ea typeface="Open Sans" panose="020B0606030504020204" pitchFamily="34" charset="0"/>
                    <a:cs typeface="Open Sans" panose="020B0606030504020204" pitchFamily="34" charset="0"/>
                  </a:rPr>
                  <a:t>för övergångarna. Använd följande formel (</a:t>
                </a:r>
                <a:r>
                  <a:rPr lang="en-GB" sz="850" i="1" dirty="0">
                    <a:latin typeface="Open Sans" panose="020B0606030504020204" pitchFamily="34" charset="0"/>
                    <a:ea typeface="Open Sans" panose="020B0606030504020204" pitchFamily="34" charset="0"/>
                    <a:cs typeface="Open Sans" panose="020B0606030504020204" pitchFamily="34" charset="0"/>
                  </a:rPr>
                  <a:t>Förklaringar till storheterna i Appendix</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i="1" dirty="0">
                    <a:latin typeface="Open Sans" panose="020B0606030504020204" pitchFamily="34" charset="0"/>
                    <a:ea typeface="Open Sans" panose="020B0606030504020204" pitchFamily="34" charset="0"/>
                    <a:cs typeface="Open Sans" panose="020B0606030504020204" pitchFamily="34" charset="0"/>
                  </a:rPr>
                  <a:t> för </a:t>
                </a:r>
                <a:r>
                  <a:rPr lang="en-GB" sz="850" i="1" dirty="0">
                    <a:latin typeface="Open Sans" panose="020B0606030504020204" pitchFamily="34" charset="0"/>
                    <a:ea typeface="Open Sans" panose="020B0606030504020204" pitchFamily="34" charset="0"/>
                    <a:cs typeface="Open Sans" panose="020B0606030504020204" pitchFamily="34" charset="0"/>
                  </a:rPr>
                  <a:t>att </a:t>
                </a:r>
                <a:r>
                  <a:rPr lang="en-GB" sz="850" dirty="0">
                    <a:latin typeface="Open Sans" panose="020B0606030504020204" pitchFamily="34" charset="0"/>
                    <a:ea typeface="Open Sans" panose="020B0606030504020204" pitchFamily="34" charset="0"/>
                    <a:cs typeface="Open Sans" panose="020B0606030504020204" pitchFamily="34" charset="0"/>
                  </a:rPr>
                  <a:t>beräkna tvärsnittet för dina energiövergångar. Beräkna också det </a:t>
                </a:r>
                <a:r>
                  <a:rPr lang="en-GB" sz="850" b="1" dirty="0">
                    <a:latin typeface="Open Sans" panose="020B0606030504020204" pitchFamily="34" charset="0"/>
                    <a:ea typeface="Open Sans" panose="020B0606030504020204" pitchFamily="34" charset="0"/>
                    <a:cs typeface="Open Sans" panose="020B0606030504020204" pitchFamily="34" charset="0"/>
                  </a:rPr>
                  <a:t>totala tvärsnittet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för din körning (summan av tvärsnitten för alla toppar som beaktas).</a:t>
                </a:r>
              </a:p>
            </p:txBody>
          </p:sp>
        </mc:Choice>
        <mc:Fallback>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4919023"/>
                <a:ext cx="5538239" cy="615553"/>
              </a:xfrm>
              <a:prstGeom prst="rect">
                <a:avLst/>
              </a:prstGeom>
              <a:blipFill>
                <a:blip r:embed="rId3"/>
                <a:stretch>
                  <a:fillRect b="-2970"/>
                </a:stretch>
              </a:blipFill>
            </p:spPr>
            <p:txBody>
              <a:bodyPr/>
              <a:lstStyle/>
              <a:p>
                <a:r>
                  <a:rPr lang="en-US">
                    <a:noFill/>
                  </a:rPr>
                  <a:t> </a:t>
                </a:r>
              </a:p>
            </p:txBody>
          </p:sp>
        </mc:Fallback>
      </mc:AlternateContent>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xmlns:a="http://schemas.openxmlformats.org/drawingml/2006/main"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Bestäm antalet uppmätta händelser 𝐍 för de andra energiövergångarna. Subtrahera bakgrunden enligt det schema som visas. Ange dina mätresultat i den gemensamma mätningstabellen.</a:t>
            </a: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xmlns:a="http://schemas.openxmlformats.org/drawingml/2006/main" lang="de-DE" sz="900" b="1" i="0" smtClean="0">
                          <a:latin typeface="Cambria Math" panose="02040503050406030204" pitchFamily="18" charset="0"/>
                        </a:rPr>
                        <m:t>𝛔</m:t>
                      </m:r>
                      <m:r>
                        <a:rPr xmlns:a="http://schemas.openxmlformats.org/drawingml/2006/main" lang="de-DE" sz="900" b="1" i="0">
                          <a:latin typeface="Cambria Math" panose="02040503050406030204" pitchFamily="18" charset="0"/>
                        </a:rPr>
                        <m:t>=</m:t>
                      </m:r>
                      <m:f>
                        <m:fPr>
                          <m:ctrlPr>
                            <a:rPr xmlns:a="http://schemas.openxmlformats.org/drawingml/2006/main" lang="de-DE" sz="900" b="1" i="1" smtClean="0">
                              <a:solidFill>
                                <a:schemeClr val="tx1"/>
                              </a:solidFill>
                              <a:latin typeface="Cambria Math" panose="02040503050406030204" pitchFamily="18" charset="0"/>
                            </a:rPr>
                          </m:ctrlPr>
                        </m:fPr>
                        <m:num>
                          <m:r>
                            <a:rPr xmlns:a="http://schemas.openxmlformats.org/drawingml/2006/main" lang="de-DE" sz="900" b="1" i="0">
                              <a:solidFill>
                                <a:schemeClr val="tx1"/>
                              </a:solidFill>
                              <a:latin typeface="Cambria Math" panose="02040503050406030204" pitchFamily="18" charset="0"/>
                            </a:rPr>
                            <m:t>𝐍</m:t>
                          </m:r>
                        </m:num>
                        <m:den>
                          <m:sSub>
                            <m:sSubPr>
                              <m:ctrlPr>
                                <a:rPr xmlns:a="http://schemas.openxmlformats.org/drawingml/2006/main" lang="de-DE" sz="900" b="1" i="1" smtClean="0">
                                  <a:solidFill>
                                    <a:schemeClr val="tx1"/>
                                  </a:solidFill>
                                  <a:latin typeface="Cambria Math" panose="02040503050406030204" pitchFamily="18" charset="0"/>
                                </a:rPr>
                              </m:ctrlPr>
                            </m:sSubPr>
                            <m:e>
                              <m:r>
                                <a:rPr xmlns:a="http://schemas.openxmlformats.org/drawingml/2006/main" lang="de-DE" sz="900" b="1" i="0">
                                  <a:solidFill>
                                    <a:schemeClr val="tx1"/>
                                  </a:solidFill>
                                  <a:latin typeface="Cambria Math" panose="02040503050406030204" pitchFamily="18" charset="0"/>
                                </a:rPr>
                                <m:t>𝐍</m:t>
                              </m:r>
                            </m:e>
                            <m:sub>
                              <m:r>
                                <a:rPr xmlns:a="http://schemas.openxmlformats.org/drawingml/2006/main" lang="de-DE" sz="900" b="1" i="0">
                                  <a:solidFill>
                                    <a:schemeClr val="tx1"/>
                                  </a:solidFill>
                                  <a:latin typeface="Cambria Math" panose="02040503050406030204" pitchFamily="18" charset="0"/>
                                </a:rPr>
                                <m:t>𝐏</m:t>
                              </m:r>
                            </m:sub>
                          </m:sSub>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𝐩</m:t>
                          </m:r>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𝐝</m:t>
                          </m:r>
                        </m:den>
                      </m:f>
                      <m:r>
                        <a:rPr xmlns:a="http://schemas.openxmlformats.org/drawingml/2006/main" lang="de-DE" sz="900" i="0">
                          <a:latin typeface="Cambria Math" panose="02040503050406030204" pitchFamily="18" charset="0"/>
                        </a:rPr>
                        <m:t>=</m:t>
                      </m:r>
                      <m:f>
                        <m:fPr>
                          <m:ctrlPr>
                            <a:rPr xmlns:a="http://schemas.openxmlformats.org/drawingml/2006/main" lang="de-DE" sz="900" i="1" smtClean="0">
                              <a:solidFill>
                                <a:schemeClr val="tx1"/>
                              </a:solidFill>
                              <a:latin typeface="Cambria Math" panose="02040503050406030204" pitchFamily="18" charset="0"/>
                            </a:rPr>
                          </m:ctrlPr>
                        </m:fPr>
                        <m:num>
                          <m:r>
                            <m:rPr>
                              <m:sty m:val="p"/>
                            </m:rPr>
                            <a:rPr xmlns:a="http://schemas.openxmlformats.org/drawingml/2006/main" lang="de-DE" sz="900" b="0" i="0" smtClean="0">
                              <a:solidFill>
                                <a:schemeClr val="tx1"/>
                              </a:solidFill>
                              <a:latin typeface="Cambria Math" panose="02040503050406030204" pitchFamily="18" charset="0"/>
                            </a:rPr>
                            <m:t>Measured</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Events</m:t>
                          </m:r>
                        </m:num>
                        <m:den>
                          <m:r>
                            <m:rPr>
                              <m:sty m:val="p"/>
                            </m:rPr>
                            <a:rPr xmlns:a="http://schemas.openxmlformats.org/drawingml/2006/main" lang="de-DE" sz="900" b="0" i="0" smtClean="0">
                              <a:solidFill>
                                <a:schemeClr val="tx1"/>
                              </a:solidFill>
                              <a:latin typeface="Cambria Math" panose="02040503050406030204" pitchFamily="18" charset="0"/>
                            </a:rPr>
                            <m:t>Number</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Projectiles</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Detection</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Probability</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Target</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Density</m:t>
                          </m:r>
                        </m:den>
                      </m:f>
                    </m:oMath>
                  </m:oMathPara>
                </a14:m>
                <a:endParaRPr lang="de-DE" sz="900" dirty="0"/>
              </a:p>
            </p:txBody>
          </p:sp>
        </mc:Choice>
        <mc:Fallback>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en-US">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Uppgift 5 - </a:t>
            </a:r>
            <a:r>
              <a:rPr lang="de-DE" sz="1100" b="1" dirty="0">
                <a:latin typeface="Open Sans" panose="020B0606030504020204" pitchFamily="34" charset="0"/>
                <a:ea typeface="Open Sans" panose="020B0606030504020204" pitchFamily="34" charset="0"/>
                <a:cs typeface="Open Sans" panose="020B0606030504020204" pitchFamily="34" charset="0"/>
              </a:rPr>
              <a:t>Reaktionshastigheten</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84278"/>
                <a:ext cx="5538239" cy="484748"/>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Reaktionshastigheten för den reaktion som observerats här kan nu bestämmas utifrån det </a:t>
                </a:r>
                <a:r>
                  <a:rPr lang="en-GB" sz="850" b="1" dirty="0">
                    <a:latin typeface="Open Sans" panose="020B0606030504020204" pitchFamily="34" charset="0"/>
                    <a:ea typeface="Open Sans" panose="020B0606030504020204" pitchFamily="34" charset="0"/>
                    <a:cs typeface="Open Sans" panose="020B0606030504020204" pitchFamily="34" charset="0"/>
                  </a:rPr>
                  <a:t>totala tvärsnittet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Den är starkt temperaturberoende. Om vi antar att reaktionen äger rum inuti röda jättar under Helium-Flash-fasen</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US" sz="850" dirty="0">
                    <a:latin typeface="Open Sans" panose="020B0606030504020204" pitchFamily="34" charset="0"/>
                    <a:ea typeface="Open Sans" panose="020B0606030504020204" pitchFamily="34" charset="0"/>
                    <a:cs typeface="Open Sans" panose="020B0606030504020204" pitchFamily="34" charset="0"/>
                  </a:rPr>
                  <a:t> kan vi anta en temperatur mellan </a:t>
                </a:r>
                <a:r>
                  <a:rPr lang="en-US" sz="850" b="1" dirty="0">
                    <a:latin typeface="Open Sans" panose="020B0606030504020204" pitchFamily="34" charset="0"/>
                    <a:ea typeface="Open Sans" panose="020B0606030504020204" pitchFamily="34" charset="0"/>
                    <a:cs typeface="Open Sans" panose="020B0606030504020204" pitchFamily="34" charset="0"/>
                  </a:rPr>
                  <a:t>0,1 </a:t>
                </a:r>
                <a:r>
                  <a:rPr lang="en-US" sz="850" dirty="0">
                    <a:latin typeface="Open Sans" panose="020B0606030504020204" pitchFamily="34" charset="0"/>
                    <a:ea typeface="Open Sans" panose="020B0606030504020204" pitchFamily="34" charset="0"/>
                    <a:cs typeface="Open Sans" panose="020B0606030504020204" pitchFamily="34" charset="0"/>
                  </a:rPr>
                  <a:t>och </a:t>
                </a:r>
                <a:r>
                  <a:rPr lang="en-US" sz="850" b="1" dirty="0">
                    <a:latin typeface="Open Sans" panose="020B0606030504020204" pitchFamily="34" charset="0"/>
                    <a:ea typeface="Open Sans" panose="020B0606030504020204" pitchFamily="34" charset="0"/>
                    <a:cs typeface="Open Sans" panose="020B0606030504020204" pitchFamily="34" charset="0"/>
                  </a:rPr>
                  <a:t>1 GK. </a:t>
                </a:r>
              </a:p>
            </p:txBody>
          </p:sp>
        </mc:Choice>
        <mc:Fallback>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84278"/>
                <a:ext cx="5538239" cy="484748"/>
              </a:xfrm>
              <a:prstGeom prst="rect">
                <a:avLst/>
              </a:prstGeom>
              <a:blipFill>
                <a:blip r:embed="rId6"/>
                <a:stretch>
                  <a:fillRect b="-5063"/>
                </a:stretch>
              </a:blipFill>
            </p:spPr>
            <p:txBody>
              <a:bodyPr/>
              <a:lstStyle/>
              <a:p>
                <a:r>
                  <a:rPr lang="en-US">
                    <a:noFill/>
                  </a:rPr>
                  <a:t> </a:t>
                </a:r>
              </a:p>
            </p:txBody>
          </p:sp>
        </mc:Fallback>
      </mc:AlternateContent>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340799"/>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9"/>
              </a:rPr>
              <a:t>Creative Commons Erkännande-Dela </a:t>
            </a:r>
            <a:r>
              <a:rPr lang="en-GB" sz="600" dirty="0" err="1">
                <a:solidFill>
                  <a:schemeClr val="bg1"/>
                </a:solidFill>
                <a:hlinkClick r:id="rId9"/>
              </a:rPr>
              <a:t>Lika </a:t>
            </a:r>
            <a:r>
              <a:rPr lang="en-GB" sz="600" dirty="0">
                <a:solidFill>
                  <a:schemeClr val="bg1"/>
                </a:solidFill>
                <a:hlinkClick r:id="rId9"/>
              </a:rPr>
              <a:t>4.0 Internationell </a:t>
            </a:r>
            <a:r>
              <a:rPr lang="en-GB" sz="600" dirty="0">
                <a:solidFill>
                  <a:schemeClr val="bg1"/>
                </a:solidFill>
              </a:rPr>
              <a:t>(</a:t>
            </a:r>
            <a:r>
              <a:rPr lang="en-GB" sz="600" dirty="0">
                <a:solidFill>
                  <a:schemeClr val="bg1"/>
                </a:solidFill>
                <a:hlinkClick r:id="rId9"/>
              </a:rPr>
              <a:t>CC-BY-SA 4.0)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Dataanalys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av</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Reaction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Dataanalys</a:t>
            </a: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9" y="7734276"/>
            <a:ext cx="5538239" cy="615553"/>
          </a:xfrm>
          <a:prstGeom prst="rect">
            <a:avLst/>
          </a:prstGeom>
          <a:noFill/>
        </p:spPr>
        <p:txBody>
          <a:bodyPr wrap="square" rtlCol="0">
            <a:spAutoFit/>
          </a:bodyPr>
          <a:lstStyle/>
          <a:p>
            <a:pPr marL="266700" lvl="1" indent="-228600">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Använd verktyget för dataanalys för att beräkna reaktionshastigheten som en funktion av temperaturen. </a:t>
            </a:r>
            <a:r>
              <a:rPr lang="en-US" sz="850" dirty="0">
                <a:latin typeface="Open Sans" panose="020B0606030504020204" pitchFamily="34" charset="0"/>
                <a:ea typeface="Open Sans" panose="020B0606030504020204" pitchFamily="34" charset="0"/>
                <a:cs typeface="Open Sans" panose="020B0606030504020204" pitchFamily="34" charset="0"/>
              </a:rPr>
              <a:t>Hur kan resultatet tolkas?</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marL="266700" lvl="1" indent="-228600" algn="just">
              <a:buFont typeface="+mj-lt"/>
              <a:buAutoNum type="alphaLcParenR"/>
            </a:pPr>
            <a:r>
              <a:rPr lang="en-US" sz="850" dirty="0">
                <a:latin typeface="Open Sans" panose="020B0606030504020204" pitchFamily="34" charset="0"/>
                <a:ea typeface="Open Sans" panose="020B0606030504020204" pitchFamily="34" charset="0"/>
                <a:cs typeface="Open Sans" panose="020B0606030504020204" pitchFamily="34" charset="0"/>
              </a:rPr>
              <a:t>Vilka approximationer behövde vi göra för dataanalysen? Diskutera kvalitativt mätosäkerheten i våra resultat och de möjliga felkällorna.</a:t>
            </a: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Diagram </a:t>
            </a:r>
            <a:r>
              <a:rPr lang="de-DE" sz="1100" b="1" dirty="0" err="1">
                <a:latin typeface="Open Sans" panose="020B0606030504020204" pitchFamily="34" charset="0"/>
                <a:ea typeface="Open Sans" panose="020B0606030504020204" pitchFamily="34" charset="0"/>
                <a:cs typeface="Open Sans" panose="020B0606030504020204" pitchFamily="34" charset="0"/>
              </a:rPr>
              <a:t>med reducerad </a:t>
            </a:r>
            <a:r>
              <a:rPr lang="de-DE" sz="1100" b="1" dirty="0">
                <a:latin typeface="Open Sans" panose="020B0606030504020204" pitchFamily="34" charset="0"/>
                <a:ea typeface="Open Sans" panose="020B0606030504020204" pitchFamily="34" charset="0"/>
                <a:cs typeface="Open Sans" panose="020B0606030504020204" pitchFamily="34" charset="0"/>
              </a:rPr>
              <a:t>term </a:t>
            </a:r>
            <a:r>
              <a:rPr lang="de-DE" sz="1100" b="1" dirty="0" err="1">
                <a:latin typeface="Open Sans" panose="020B0606030504020204" pitchFamily="34" charset="0"/>
                <a:ea typeface="Open Sans" panose="020B0606030504020204" pitchFamily="34" charset="0"/>
                <a:cs typeface="Open Sans" panose="020B0606030504020204" pitchFamily="34" charset="0"/>
              </a:rPr>
              <a:t>för </a:t>
            </a:r>
            <a:r>
              <a:rPr lang="de-DE" sz="1100" b="1" dirty="0">
                <a:latin typeface="Open Sans" panose="020B0606030504020204" pitchFamily="34" charset="0"/>
                <a:ea typeface="Open Sans" panose="020B0606030504020204" pitchFamily="34" charset="0"/>
                <a:cs typeface="Open Sans" panose="020B0606030504020204" pitchFamily="34" charset="0"/>
              </a:rPr>
              <a:t>fluor-18</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Förklaring </a:t>
            </a:r>
            <a:r>
              <a:rPr lang="de-DE" sz="1100" b="1" dirty="0" err="1">
                <a:latin typeface="Open Sans" panose="020B0606030504020204" pitchFamily="34" charset="0"/>
                <a:ea typeface="Open Sans" panose="020B0606030504020204" pitchFamily="34" charset="0"/>
                <a:cs typeface="Open Sans" panose="020B0606030504020204" pitchFamily="34" charset="0"/>
              </a:rPr>
              <a:t>av </a:t>
            </a:r>
            <a:r>
              <a:rPr lang="de-DE" sz="1100" b="1" dirty="0" err="1">
                <a:latin typeface="Open Sans" panose="020B0606030504020204" pitchFamily="34" charset="0"/>
                <a:ea typeface="Open Sans" panose="020B0606030504020204" pitchFamily="34" charset="0"/>
                <a:cs typeface="Open Sans" panose="020B0606030504020204" pitchFamily="34" charset="0"/>
              </a:rPr>
              <a:t>de </a:t>
            </a:r>
            <a:r>
              <a:rPr lang="de-DE" sz="1100" b="1" dirty="0">
                <a:latin typeface="Open Sans" panose="020B0606030504020204" pitchFamily="34" charset="0"/>
                <a:ea typeface="Open Sans" panose="020B0606030504020204" pitchFamily="34" charset="0"/>
                <a:cs typeface="Open Sans" panose="020B0606030504020204" pitchFamily="34" charset="0"/>
              </a:rPr>
              <a:t>experimentella </a:t>
            </a:r>
            <a:r>
              <a:rPr lang="de-DE" sz="1100" b="1" dirty="0" err="1">
                <a:latin typeface="Open Sans" panose="020B0606030504020204" pitchFamily="34" charset="0"/>
                <a:ea typeface="Open Sans" panose="020B0606030504020204" pitchFamily="34" charset="0"/>
                <a:cs typeface="Open Sans" panose="020B0606030504020204" pitchFamily="34" charset="0"/>
              </a:rPr>
              <a:t>fysikaliska </a:t>
            </a:r>
            <a:r>
              <a:rPr lang="de-DE" sz="1100" b="1" dirty="0" err="1">
                <a:latin typeface="Open Sans" panose="020B0606030504020204" pitchFamily="34" charset="0"/>
                <a:ea typeface="Open Sans" panose="020B0606030504020204" pitchFamily="34" charset="0"/>
                <a:cs typeface="Open Sans" panose="020B0606030504020204" pitchFamily="34" charset="0"/>
              </a:rPr>
              <a:t>storheterna</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4"/>
              </a:rPr>
              <a:t>Creative Commons Erkännande-Dela </a:t>
            </a:r>
            <a:r>
              <a:rPr lang="en-GB" sz="600" dirty="0" err="1">
                <a:solidFill>
                  <a:schemeClr val="bg1"/>
                </a:solidFill>
                <a:hlinkClick r:id="rId4"/>
              </a:rPr>
              <a:t>Lika </a:t>
            </a:r>
            <a:r>
              <a:rPr lang="en-GB" sz="600" dirty="0">
                <a:solidFill>
                  <a:schemeClr val="bg1"/>
                </a:solidFill>
                <a:hlinkClick r:id="rId4"/>
              </a:rPr>
              <a:t>4.0 Internationell </a:t>
            </a:r>
            <a:r>
              <a:rPr lang="en-GB" sz="600" dirty="0">
                <a:solidFill>
                  <a:schemeClr val="bg1"/>
                </a:solidFill>
              </a:rPr>
              <a:t>(</a:t>
            </a:r>
            <a:r>
              <a:rPr lang="en-GB" sz="600" dirty="0">
                <a:solidFill>
                  <a:schemeClr val="bg1"/>
                </a:solidFill>
                <a:hlinkClick r:id="rId4"/>
              </a:rPr>
              <a:t>CC-BY-SA 4.0)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Dataanalys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av</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Reaction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Bilaga</a:t>
            </a: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de-DE" sz="1100" dirty="0">
                <a:latin typeface="Open Sans" panose="020B0606030504020204" pitchFamily="34" charset="0"/>
                <a:ea typeface="Open Sans" panose="020B0606030504020204" pitchFamily="34" charset="0"/>
                <a:cs typeface="Open Sans" panose="020B0606030504020204" pitchFamily="34" charset="0"/>
              </a:rPr>
              <a:t>Energi i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Antal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projektiler</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lnSpc>
                      <a:spcPct val="107000"/>
                    </a:lnSpc>
                  </a:pPr>
                  <a:r>
                    <a:rPr lang="en-US" sz="900" dirty="0">
                      <a:latin typeface="Open Sans" panose="020B0606030504020204" pitchFamily="34" charset="0"/>
                      <a:ea typeface="Open Sans" panose="020B0606030504020204" pitchFamily="34" charset="0"/>
                      <a:cs typeface="Open Sans" panose="020B0606030504020204" pitchFamily="34" charset="0"/>
                    </a:rPr>
                    <a:t>Number of Projectiles</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anger det totala antalet projektilpartiklar </a:t>
                  </a:r>
                  <a:r>
                    <a:rPr lang="en-US" sz="900" b="1" dirty="0">
                      <a:latin typeface="Open Sans" panose="020B0606030504020204" pitchFamily="34" charset="0"/>
                      <a:ea typeface="Open Sans" panose="020B0606030504020204" pitchFamily="34" charset="0"/>
                      <a:cs typeface="Open Sans" panose="020B0606030504020204" pitchFamily="34" charset="0"/>
                    </a:rPr>
                    <a:t>som träffar målet</a:t>
                  </a:r>
                  <a:r>
                    <a:rPr lang="en-US" sz="900" dirty="0">
                      <a:latin typeface="Open Sans" panose="020B0606030504020204" pitchFamily="34" charset="0"/>
                      <a:ea typeface="Open Sans" panose="020B0606030504020204" pitchFamily="34" charset="0"/>
                      <a:cs typeface="Open Sans" panose="020B0606030504020204" pitchFamily="34" charset="0"/>
                    </a:rPr>
                    <a:t>. Varje projektilpartikel utlöser en reaktion med en viss sannolikhet. Antalet projektiler är olika för varje mätserie.</a:t>
                  </a:r>
                </a:p>
              </p:txBody>
            </p:sp>
          </mc:Choice>
          <mc:Fallback>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xmlns:a="http://schemas.openxmlformats.org/drawingml/2006/main" lang="de-DE" sz="1000" b="1" i="1" smtClean="0">
                                <a:latin typeface="Cambria Math" panose="02040503050406030204" pitchFamily="18" charset="0"/>
                                <a:ea typeface="Source Sans Pro" panose="020B0503030403020204" pitchFamily="34" charset="0"/>
                              </a:rPr>
                            </m:ctrlPr>
                          </m:sSubPr>
                          <m:e>
                            <m:r>
                              <a:rPr xmlns:a="http://schemas.openxmlformats.org/drawingml/2006/main" lang="de-DE" sz="1000" b="1" i="0" smtClean="0">
                                <a:latin typeface="Cambria Math" panose="02040503050406030204" pitchFamily="18" charset="0"/>
                                <a:ea typeface="Source Sans Pro" panose="020B0503030403020204" pitchFamily="34" charset="0"/>
                              </a:rPr>
                              <m:t>𝐍</m:t>
                            </m:r>
                          </m:e>
                          <m:sub>
                            <m:r>
                              <a:rPr xmlns:a="http://schemas.openxmlformats.org/drawingml/2006/main" lang="de-DE" sz="1000" b="1" i="0" smtClean="0">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smtClean="0">
                                <a:latin typeface="Cambria Math" panose="02040503050406030204" pitchFamily="18" charset="0"/>
                                <a:ea typeface="Source Sans Pro" panose="020B0503030403020204" pitchFamily="34" charset="0"/>
                              </a:rPr>
                            </m:ctrlPr>
                          </m:dPr>
                          <m:e>
                            <m:r>
                              <a:rPr xmlns:a="http://schemas.openxmlformats.org/drawingml/2006/main" lang="de-DE" sz="1000" b="1" i="0" smtClean="0">
                                <a:latin typeface="Cambria Math" panose="02040503050406030204" pitchFamily="18" charset="0"/>
                                <a:ea typeface="Source Sans Pro" panose="020B0503030403020204" pitchFamily="34" charset="0"/>
                              </a:rPr>
                              <m:t>𝐑𝐮𝐧</m:t>
                            </m:r>
                            <m:r>
                              <a:rPr xmlns:a="http://schemas.openxmlformats.org/drawingml/2006/main" lang="de-DE" sz="1000" b="1" i="0" smtClean="0">
                                <a:latin typeface="Cambria Math" panose="02040503050406030204" pitchFamily="18" charset="0"/>
                                <a:ea typeface="Source Sans Pro" panose="020B0503030403020204" pitchFamily="34" charset="0"/>
                              </a:rPr>
                              <m:t> </m:t>
                            </m:r>
                            <m:r>
                              <a:rPr xmlns:a="http://schemas.openxmlformats.org/drawingml/2006/main" lang="de-DE" sz="1000" b="1" i="0" smtClean="0">
                                <a:latin typeface="Cambria Math" panose="02040503050406030204" pitchFamily="18" charset="0"/>
                                <a:ea typeface="Source Sans Pro" panose="020B0503030403020204" pitchFamily="34" charset="0"/>
                              </a:rPr>
                              <m:t>𝟏</m:t>
                            </m:r>
                          </m:e>
                        </m:d>
                        <m:r>
                          <a:rPr xmlns:a="http://schemas.openxmlformats.org/drawingml/2006/main" lang="de-DE" sz="1000" b="1" i="0" smtClean="0">
                            <a:latin typeface="Cambria Math" panose="02040503050406030204" pitchFamily="18" charset="0"/>
                            <a:ea typeface="Source Sans Pro" panose="020B0503030403020204" pitchFamily="34" charset="0"/>
                          </a:rPr>
                          <m:t>=</m:t>
                        </m:r>
                        <m:r>
                          <a:rPr xmlns:a="http://schemas.openxmlformats.org/drawingml/2006/main"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𝟐</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𝟑</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𝟒</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Sannolikhet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för detektering</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Detektionssannolikheten</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eller detektorfunktionen anger hur stor sannolikheten är för att en reaktion som äger rum </a:t>
                  </a:r>
                  <a:r>
                    <a:rPr lang="en-US" sz="900" b="1" dirty="0">
                      <a:latin typeface="Open Sans" panose="020B0606030504020204" pitchFamily="34" charset="0"/>
                      <a:ea typeface="Open Sans" panose="020B0606030504020204" pitchFamily="34" charset="0"/>
                      <a:cs typeface="Open Sans" panose="020B0606030504020204" pitchFamily="34" charset="0"/>
                    </a:rPr>
                    <a:t>faktiskt detekteras</a:t>
                  </a:r>
                  <a:r>
                    <a:rPr lang="en-US" sz="900" dirty="0">
                      <a:latin typeface="Open Sans" panose="020B0606030504020204" pitchFamily="34" charset="0"/>
                      <a:ea typeface="Open Sans" panose="020B0606030504020204" pitchFamily="34" charset="0"/>
                      <a:cs typeface="Open Sans" panose="020B0606030504020204" pitchFamily="34" charset="0"/>
                    </a:rPr>
                    <a:t>. Den är energiberoende och därför olika för varje energiövergång.</a:t>
                  </a:r>
                </a:p>
              </p:txBody>
            </p:sp>
          </mc:Choice>
          <mc:Fallback>
            <p:sp>
              <p:nvSpPr>
                <p:cNvPr id="146" name="Textfeld 145">
                  <a:extLst>
                    <a:ext uri="{FF2B5EF4-FFF2-40B4-BE49-F238E27FC236}">
                      <a16:creationId xmlns:a16="http://schemas.microsoft.com/office/drawing/2014/main" id="{62B10521-4039-3D99-F9F3-8DD6314BE2B0}"/>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𝟓𝟔𝟎𝟒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𝟐</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𝟒𝟓𝟐𝟒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𝟕</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𝟑𝟏𝟑𝟒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𝟑𝟎𝟔𝟐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𝟐𝟓𝟒𝟐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𝟏</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𝟎</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Mål Densitet</a:t>
              </a: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Target Density</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anger hur många partiklar (atomkärnor) som finns på en viss </a:t>
                  </a:r>
                  <a:r>
                    <a:rPr lang="en-US" sz="900" b="1" dirty="0">
                      <a:latin typeface="Open Sans" panose="020B0606030504020204" pitchFamily="34" charset="0"/>
                      <a:ea typeface="Open Sans" panose="020B0606030504020204" pitchFamily="34" charset="0"/>
                      <a:cs typeface="Open Sans" panose="020B0606030504020204" pitchFamily="34" charset="0"/>
                    </a:rPr>
                    <a:t>yta av mätobjektet</a:t>
                  </a:r>
                  <a:r>
                    <a:rPr lang="en-US" sz="900" dirty="0">
                      <a:latin typeface="Open Sans" panose="020B0606030504020204" pitchFamily="34" charset="0"/>
                      <a:ea typeface="Open Sans" panose="020B0606030504020204" pitchFamily="34" charset="0"/>
                      <a:cs typeface="Open Sans" panose="020B0606030504020204" pitchFamily="34" charset="0"/>
                    </a:rPr>
                    <a:t>. Måldensiteten är densamma för alla mätserier, eftersom samma mål alltid har använts här.</a:t>
                  </a:r>
                </a:p>
              </p:txBody>
            </p:sp>
          </mc:Choice>
          <mc:Fallback>
            <p:sp>
              <p:nvSpPr>
                <p:cNvPr id="153" name="Textfeld 152">
                  <a:extLst>
                    <a:ext uri="{FF2B5EF4-FFF2-40B4-BE49-F238E27FC236}">
                      <a16:creationId xmlns:a16="http://schemas.microsoft.com/office/drawing/2014/main" id="{66BC1ED6-BD30-154D-29FF-99FE32B1D3D4}"/>
                    </a:ext>
                  </a:extLst>
                </p:cNvPr>
                <p:cNvSpPr txBox="1">
                  <a:spLocks noRot="1" noChangeAspect="1" noMove="1" noResize="1" noEditPoints="1" noAdjustHandles="1" noChangeArrowheads="1" noChangeShapeType="1" noTextEdit="1"/>
                </p:cNvSpPr>
                <p:nvPr/>
              </p:nvSpPr>
              <p:spPr>
                <a:xfrm>
                  <a:off x="743413" y="8310729"/>
                  <a:ext cx="2878831" cy="90935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𝐝</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𝟑</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𝟏𝟖</m:t>
                            </m:r>
                          </m:sup>
                        </m:sSup>
                        <m:f>
                          <m:fPr>
                            <m:ctrlPr>
                              <a:rPr xmlns:a="http://schemas.openxmlformats.org/drawingml/2006/main" lang="de-DE" sz="1000" b="1" i="1">
                                <a:latin typeface="Cambria Math" panose="02040503050406030204" pitchFamily="18" charset="0"/>
                                <a:ea typeface="Source Sans Pro" panose="020B0503030403020204" pitchFamily="34" charset="0"/>
                              </a:rPr>
                            </m:ctrlPr>
                          </m:fPr>
                          <m:num>
                            <m:r>
                              <a:rPr xmlns:a="http://schemas.openxmlformats.org/drawingml/2006/main" lang="de-DE" sz="1000" b="1">
                                <a:latin typeface="Cambria Math" panose="02040503050406030204" pitchFamily="18" charset="0"/>
                                <a:ea typeface="Source Sans Pro" panose="020B0503030403020204" pitchFamily="34" charset="0"/>
                              </a:rPr>
                              <m:t>𝟏</m:t>
                            </m:r>
                          </m:num>
                          <m:den>
                            <m:r>
                              <a:rPr xmlns:a="http://schemas.openxmlformats.org/drawingml/2006/main" lang="de-DE" sz="1000" b="1">
                                <a:latin typeface="Cambria Math" panose="02040503050406030204" pitchFamily="18" charset="0"/>
                                <a:ea typeface="Source Sans Pro" panose="020B0503030403020204" pitchFamily="34" charset="0"/>
                              </a:rPr>
                              <m:t>𝐜𝐦</m:t>
                            </m:r>
                            <m:r>
                              <a:rPr xmlns:a="http://schemas.openxmlformats.org/drawingml/2006/main"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Nuclide </a:t>
            </a:r>
            <a:r>
              <a:rPr lang="de-DE" sz="2000" cap="none" dirty="0" err="1">
                <a:latin typeface="Open Sans" panose="020B0606030504020204" pitchFamily="34" charset="0"/>
                <a:ea typeface="Open Sans" panose="020B0606030504020204" pitchFamily="34" charset="0"/>
                <a:cs typeface="Open Sans" panose="020B0606030504020204" pitchFamily="34" charset="0"/>
              </a:rPr>
              <a:t>Race</a:t>
            </a:r>
            <a:r>
              <a:rPr lang="de-DE" sz="2000" cap="none" dirty="0">
                <a:latin typeface="Open Sans" panose="020B0606030504020204" pitchFamily="34" charset="0"/>
                <a:ea typeface="Open Sans" panose="020B0606030504020204" pitchFamily="34" charset="0"/>
                <a:cs typeface="Open Sans" panose="020B0606030504020204" pitchFamily="34" charset="0"/>
              </a:rPr>
              <a:t>: Regler</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Bildning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av </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tunga grundämnen</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703484"/>
          </a:xfrm>
          <a:prstGeom prst="rect">
            <a:avLst/>
          </a:prstGeom>
          <a:noFill/>
        </p:spPr>
        <p:txBody>
          <a:bodyPr wrap="square" rtlCol="0">
            <a:spAutoFit/>
          </a:bodyPr>
          <a:lstStyle/>
          <a:p>
            <a:r>
              <a:rPr lang="de-DE" sz="1601" b="1" dirty="0">
                <a:latin typeface="Open Sans" panose="020B0606030504020204" pitchFamily="34" charset="0"/>
                <a:ea typeface="Open Sans" panose="020B0606030504020204" pitchFamily="34" charset="0"/>
                <a:cs typeface="Open Sans" panose="020B0606030504020204" pitchFamily="34" charset="0"/>
              </a:rPr>
              <a:t>Spelets </a:t>
            </a:r>
            <a:r>
              <a:rPr lang="de-DE" sz="1601" b="1" dirty="0" err="1">
                <a:latin typeface="Open Sans" panose="020B0606030504020204" pitchFamily="34" charset="0"/>
                <a:ea typeface="Open Sans" panose="020B0606030504020204" pitchFamily="34" charset="0"/>
                <a:cs typeface="Open Sans" panose="020B0606030504020204" pitchFamily="34" charset="0"/>
              </a:rPr>
              <a:t>syfte</a:t>
            </a:r>
            <a:br>
              <a:rPr lang="de-DE" sz="1300" dirty="0">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Uppgiften är att syntetisera målnukliden med hjälp av neutroninfångning, det vill säga att nå den med din spelfigur. Försök att nå målet med färre steg än din motståndare. </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Spelregler</a:t>
            </a:r>
          </a:p>
          <a:p>
            <a:r>
              <a:rPr lang="en-GB" sz="1050" dirty="0">
                <a:latin typeface="Open Sans" panose="020B0606030504020204" pitchFamily="34" charset="0"/>
                <a:ea typeface="Open Sans" panose="020B0606030504020204" pitchFamily="34" charset="0"/>
                <a:cs typeface="Open Sans" panose="020B0606030504020204" pitchFamily="34" charset="0"/>
              </a:rPr>
              <a:t>För att komma vidare med nukleosyntesen måste du försöka klättra upp till den övre högra delen av nuklidtabellen. Neutroninfångningen hjälper dig att göra detta. Neutroninfångning sker dock endast med en viss sannolikhet. Instabila nuklider kan också sönderfalla innan neutroninfångning sker.</a:t>
            </a:r>
          </a:p>
          <a:p>
            <a:r>
              <a:rPr lang="en-GB" sz="1050" dirty="0">
                <a:latin typeface="Open Sans" panose="020B0606030504020204" pitchFamily="34" charset="0"/>
                <a:ea typeface="Open Sans" panose="020B0606030504020204" pitchFamily="34" charset="0"/>
                <a:cs typeface="Open Sans" panose="020B0606030504020204" pitchFamily="34" charset="0"/>
              </a:rPr>
              <a:t>Båda spelarna startar sin första tur samtidigt och måste följa följande procedur </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Beräkna sannolikhetskvoten för den nuklid du står på (anger hur sannolikt det är att neutroninfångning sker jämfört med nuklidens sönderfall).</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Ta från tabellen vilket nummer var och en av er måste slå för att en neutroninfångning ska lyckas. Ju högre sannolikhetskvot, desto större är din chans att fånga neutroner.</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Var och en av er kastar nu tärningen i tur och ordning för att försöka fånga neutroner.</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err="1">
                <a:latin typeface="Open Sans" panose="020B0606030504020204" pitchFamily="34" charset="0"/>
                <a:ea typeface="Open Sans" panose="020B0606030504020204" pitchFamily="34" charset="0"/>
                <a:cs typeface="Open Sans" panose="020B0606030504020204" pitchFamily="34" charset="0"/>
              </a:rPr>
              <a:t>Det </a:t>
            </a:r>
            <a:r>
              <a:rPr lang="de-DE" sz="1050" dirty="0" err="1">
                <a:latin typeface="Open Sans" panose="020B0606030504020204" pitchFamily="34" charset="0"/>
                <a:ea typeface="Open Sans" panose="020B0606030504020204" pitchFamily="34" charset="0"/>
                <a:cs typeface="Open Sans" panose="020B0606030504020204" pitchFamily="34" charset="0"/>
              </a:rPr>
              <a:t>finns </a:t>
            </a:r>
            <a:r>
              <a:rPr lang="de-DE" sz="1050" dirty="0" err="1">
                <a:latin typeface="Open Sans" panose="020B0606030504020204" pitchFamily="34" charset="0"/>
                <a:ea typeface="Open Sans" panose="020B0606030504020204" pitchFamily="34" charset="0"/>
                <a:cs typeface="Open Sans" panose="020B0606030504020204" pitchFamily="34" charset="0"/>
              </a:rPr>
              <a:t>två </a:t>
            </a:r>
            <a:r>
              <a:rPr lang="de-DE" sz="1050" dirty="0" err="1">
                <a:latin typeface="Open Sans" panose="020B0606030504020204" pitchFamily="34" charset="0"/>
                <a:ea typeface="Open Sans" panose="020B0606030504020204" pitchFamily="34" charset="0"/>
                <a:cs typeface="Open Sans" panose="020B0606030504020204" pitchFamily="34" charset="0"/>
              </a:rPr>
              <a:t>möjligheter</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Om du har tillräckligt många tärningar kan du flytta neutronfångaren på brädet och fortsätta spela. Din tur fortsätter, så du börjar om med steg 1 på det nya fältet.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Om din tärningssiffra är för låg kommer den nuklid du står på att sönderfalla. Så du måste flytta din pjäs i enlighet med reglerna för nukleärt sönderfall:</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Dubbel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Beta-Plus </a:t>
            </a:r>
            <a:r>
              <a:rPr lang="de-DE" sz="1050" dirty="0" err="1">
                <a:latin typeface="Open Sans" panose="020B0606030504020204" pitchFamily="34" charset="0"/>
                <a:ea typeface="Open Sans" panose="020B0606030504020204" pitchFamily="34" charset="0"/>
                <a:cs typeface="Open Sans" panose="020B0606030504020204" pitchFamily="34" charset="0"/>
              </a:rPr>
              <a:t>eller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Dubbel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elektroninfångning</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I och med detta är din tur slut. Din motståndare får fortsätta tills han också måste göra ett kärnkraftsförfall. Först när ni båda har gjort ett kärnkraftssönderfall kan ni åter delta i tävlingen.</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en-GB" sz="1050" dirty="0">
                <a:latin typeface="Open Sans" panose="020B0606030504020204" pitchFamily="34" charset="0"/>
                <a:ea typeface="Open Sans" panose="020B0606030504020204" pitchFamily="34" charset="0"/>
                <a:cs typeface="Open Sans" panose="020B0606030504020204" pitchFamily="34" charset="0"/>
              </a:rPr>
              <a:t>Den spelare som tar sig till det givna målet på färre drag vinner nuklidracet. Efter varje spel jämför ni de vägar ni båda tog.</a:t>
            </a:r>
          </a:p>
          <a:p>
            <a:pPr marL="370060" indent="-370060">
              <a:buFont typeface="+mj-lt"/>
              <a:buAutoNum type="arabicPeriod"/>
            </a:pP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Sannolikhetskvot </a:t>
                          </a:r>
                          <a14:m xmlns:a14="http://schemas.microsoft.com/office/drawing/2010/main"/>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Erforderligt antal för en neutroninfångning</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Neutroninfångning inte möjlig</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err="1">
                              <a:latin typeface="Open Sans" panose="020B0606030504020204" pitchFamily="34" charset="0"/>
                              <a:ea typeface="Open Sans" panose="020B0606030504020204" pitchFamily="34" charset="0"/>
                              <a:cs typeface="Open Sans" panose="020B0606030504020204" pitchFamily="34" charset="0"/>
                            </a:rPr>
                            <a:t>stabil</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de-DE"/>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8864"/>
                          </a:stretch>
                        </a:blip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Erforderligt antal för en neutroninfångning</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Neutroninfångning inte möjlig</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err="1">
                              <a:latin typeface="Open Sans" panose="020B0606030504020204" pitchFamily="34" charset="0"/>
                              <a:ea typeface="Open Sans" panose="020B0606030504020204" pitchFamily="34" charset="0"/>
                              <a:cs typeface="Open Sans" panose="020B0606030504020204" pitchFamily="34" charset="0"/>
                            </a:rPr>
                            <a:t>stabil</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eller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 skapat av Hannes Nitsche</a:t>
            </a:r>
            <a:br>
              <a:rPr lang="en-GB" sz="600" dirty="0">
                <a:solidFill>
                  <a:schemeClr val="bg1"/>
                </a:solidFill>
              </a:rPr>
            </a:br>
            <a:r>
              <a:rPr lang="en-GB" sz="600" dirty="0">
                <a:solidFill>
                  <a:schemeClr val="bg1"/>
                </a:solidFill>
                <a:hlinkClick r:id="rId5"/>
              </a:rPr>
              <a:t>Creative Commons Erkännande-Dela </a:t>
            </a:r>
            <a:r>
              <a:rPr lang="en-GB" sz="600" dirty="0" err="1">
                <a:solidFill>
                  <a:schemeClr val="bg1"/>
                </a:solidFill>
                <a:hlinkClick r:id="rId5"/>
              </a:rPr>
              <a:t>Lika </a:t>
            </a:r>
            <a:r>
              <a:rPr lang="en-GB" sz="600" dirty="0">
                <a:solidFill>
                  <a:schemeClr val="bg1"/>
                </a:solidFill>
                <a:hlinkClick r:id="rId5"/>
              </a:rPr>
              <a:t>4.0 Internationell </a:t>
            </a:r>
            <a:r>
              <a:rPr lang="en-GB" sz="600" dirty="0">
                <a:solidFill>
                  <a:schemeClr val="bg1"/>
                </a:solidFill>
              </a:rPr>
              <a:t>(</a:t>
            </a:r>
            <a:r>
              <a:rPr lang="en-GB" sz="600" dirty="0">
                <a:solidFill>
                  <a:schemeClr val="bg1"/>
                </a:solidFill>
                <a:hlinkClick r:id="rId5"/>
              </a:rPr>
              <a:t>CC-BY-SA 4.0)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8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3418</ap:Words>
  <ap:Application>Microsoft Office PowerPoint</ap:Application>
  <ap:PresentationFormat>A4-Papier (210 x 297 mm)</ap:PresentationFormat>
  <ap:Paragraphs>224</ap:Paragraphs>
  <ap:Slides>8</ap:Slides>
  <ap:Notes>0</ap:Notes>
  <ap:HiddenSlides>0</ap:HiddenSlides>
  <ap:MMClips>0</ap:MMClips>
  <ap:ScaleCrop>false</ap:ScaleCrop>
  <ap:HeadingPairs>
    <vt:vector baseType="variant" size="6">
      <vt:variant>
        <vt:lpstr>Verwendete Schriftarten</vt:lpstr>
      </vt:variant>
      <vt:variant>
        <vt:i4>8</vt:i4>
      </vt:variant>
      <vt:variant>
        <vt:lpstr>Design</vt:lpstr>
      </vt:variant>
      <vt:variant>
        <vt:i4>1</vt:i4>
      </vt:variant>
      <vt:variant>
        <vt:lpstr>Folientitel</vt:lpstr>
      </vt:variant>
      <vt:variant>
        <vt:i4>8</vt:i4>
      </vt:variant>
    </vt:vector>
  </ap:HeadingPairs>
  <ap:TitlesOfParts>
    <vt:vector baseType="lpstr" size="17">
      <vt:lpstr>Arial</vt:lpstr>
      <vt:lpstr>Calibri</vt:lpstr>
      <vt:lpstr>Cambria Math</vt:lpstr>
      <vt:lpstr>Nexa Bold</vt:lpstr>
      <vt:lpstr>Open Sans</vt:lpstr>
      <vt:lpstr>Source Sans Pro</vt:lpstr>
      <vt:lpstr>Tw Cen MT Condensed</vt:lpstr>
      <vt:lpstr>Wingdings</vt:lpstr>
      <vt:lpstr>Office</vt:lpstr>
      <vt:lpstr>Group I : β--Conversion</vt:lpstr>
      <vt:lpstr>Group II : β+- Conversion</vt:lpstr>
      <vt:lpstr>Group III : Nuclear Fusion</vt:lpstr>
      <vt:lpstr>Group IV: Neutron Capture</vt:lpstr>
      <vt:lpstr>01  How to Catch a Photon</vt:lpstr>
      <vt:lpstr>02  Data Analysis</vt:lpstr>
      <vt:lpstr>Appendix</vt:lpstr>
      <vt:lpstr>Nuclide Race: Rules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Group Puzzle Nuclear Reactions</dc:title>
  <dc:creator>ms998392</dc:creator>
  <lastModifiedBy>Hannes Nitsche</lastModifiedBy>
  <revision>756</revision>
  <dcterms:created xsi:type="dcterms:W3CDTF">2020-02-13T17:38:00.0000000Z</dcterms:created>
  <dcterms:modified xsi:type="dcterms:W3CDTF">2024-10-07T13:23:30.0000000Z</dcterms:modified>
  <keywords>, docId:D374FB8AB477AD7DBCBBBBFC7D095D48</keywords>
</coreProperties>
</file>