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3" r:id="rId2"/>
  </p:sldMasterIdLst>
  <p:notesMasterIdLst>
    <p:notesMasterId r:id="rId11"/>
  </p:notesMasterIdLst>
  <p:sldIdLst>
    <p:sldId id="268" r:id="rId3"/>
    <p:sldId id="271" r:id="rId4"/>
    <p:sldId id="269" r:id="rId5"/>
    <p:sldId id="272" r:id="rId6"/>
    <p:sldId id="273" r:id="rId7"/>
    <p:sldId id="270" r:id="rId8"/>
    <p:sldId id="274" r:id="rId9"/>
    <p:sldId id="275" r:id="rId10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45010485-9093-4474-B157-287E0EEE61D8}">
          <p14:sldIdLst>
            <p14:sldId id="268"/>
            <p14:sldId id="271"/>
            <p14:sldId id="269"/>
            <p14:sldId id="272"/>
            <p14:sldId id="273"/>
            <p14:sldId id="270"/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nes Nitsche" initials="HN" lastIdx="1" clrIdx="0">
    <p:extLst>
      <p:ext uri="{19B8F6BF-5375-455C-9EA6-DF929625EA0E}">
        <p15:presenceInfo xmlns:p15="http://schemas.microsoft.com/office/powerpoint/2012/main" userId="c9df6f4d4329c5d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B00"/>
    <a:srgbClr val="FAC058"/>
    <a:srgbClr val="FCD48C"/>
    <a:srgbClr val="7BDB80"/>
    <a:srgbClr val="5DC4D9"/>
    <a:srgbClr val="7BCFE0"/>
    <a:srgbClr val="9AD8A4"/>
    <a:srgbClr val="9FD3BD"/>
    <a:srgbClr val="37FF91"/>
    <a:srgbClr val="FF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9" autoAdjust="0"/>
    <p:restoredTop sz="94660"/>
  </p:normalViewPr>
  <p:slideViewPr>
    <p:cSldViewPr snapToGrid="0">
      <p:cViewPr varScale="1">
        <p:scale>
          <a:sx n="75" d="100"/>
          <a:sy n="75" d="100"/>
        </p:scale>
        <p:origin x="30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nne\Desktop\picture_w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60281787400927"/>
          <c:y val="7.1390321948671051E-2"/>
          <c:w val="0.92964541855815286"/>
          <c:h val="0.845959548842719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'Run536_1 (2)'!$D$2</c:f>
              <c:strCache>
                <c:ptCount val="1"/>
                <c:pt idx="0">
                  <c:v>Counts</c:v>
                </c:pt>
              </c:strCache>
            </c:strRef>
          </c:tx>
          <c:spPr>
            <a:solidFill>
              <a:srgbClr val="0070C0"/>
            </a:solidFill>
            <a:ln w="635">
              <a:noFill/>
            </a:ln>
            <a:effectLst/>
          </c:spPr>
          <c:invertIfNegative val="0"/>
          <c:dPt>
            <c:idx val="116"/>
            <c:invertIfNegative val="0"/>
            <c:bubble3D val="0"/>
            <c:spPr>
              <a:solidFill>
                <a:srgbClr val="0070C0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4CF-4CA4-B901-EF890543EEA1}"/>
              </c:ext>
            </c:extLst>
          </c:dPt>
          <c:cat>
            <c:numRef>
              <c:f>'Run536_1 (2)'!$C$4:$C$804</c:f>
              <c:numCache>
                <c:formatCode>0</c:formatCode>
                <c:ptCount val="801"/>
                <c:pt idx="0">
                  <c:v>2400</c:v>
                </c:pt>
                <c:pt idx="1">
                  <c:v>2401</c:v>
                </c:pt>
                <c:pt idx="2">
                  <c:v>2402</c:v>
                </c:pt>
                <c:pt idx="3">
                  <c:v>2403</c:v>
                </c:pt>
                <c:pt idx="4">
                  <c:v>2404</c:v>
                </c:pt>
                <c:pt idx="5">
                  <c:v>2405</c:v>
                </c:pt>
                <c:pt idx="6">
                  <c:v>2406</c:v>
                </c:pt>
                <c:pt idx="7">
                  <c:v>2407</c:v>
                </c:pt>
                <c:pt idx="8">
                  <c:v>2408</c:v>
                </c:pt>
                <c:pt idx="9">
                  <c:v>2409</c:v>
                </c:pt>
                <c:pt idx="10">
                  <c:v>2410</c:v>
                </c:pt>
                <c:pt idx="11">
                  <c:v>2411</c:v>
                </c:pt>
                <c:pt idx="12">
                  <c:v>2412</c:v>
                </c:pt>
                <c:pt idx="13">
                  <c:v>2413</c:v>
                </c:pt>
                <c:pt idx="14">
                  <c:v>2414</c:v>
                </c:pt>
                <c:pt idx="15">
                  <c:v>2415</c:v>
                </c:pt>
                <c:pt idx="16">
                  <c:v>2416</c:v>
                </c:pt>
                <c:pt idx="17">
                  <c:v>2417</c:v>
                </c:pt>
                <c:pt idx="18">
                  <c:v>2418</c:v>
                </c:pt>
                <c:pt idx="19">
                  <c:v>2419</c:v>
                </c:pt>
                <c:pt idx="20">
                  <c:v>2420</c:v>
                </c:pt>
                <c:pt idx="21">
                  <c:v>2421</c:v>
                </c:pt>
                <c:pt idx="22">
                  <c:v>2422</c:v>
                </c:pt>
                <c:pt idx="23">
                  <c:v>2423</c:v>
                </c:pt>
                <c:pt idx="24">
                  <c:v>2424</c:v>
                </c:pt>
                <c:pt idx="25">
                  <c:v>2425</c:v>
                </c:pt>
                <c:pt idx="26">
                  <c:v>2426</c:v>
                </c:pt>
                <c:pt idx="27">
                  <c:v>2427</c:v>
                </c:pt>
                <c:pt idx="28">
                  <c:v>2428</c:v>
                </c:pt>
                <c:pt idx="29">
                  <c:v>2429</c:v>
                </c:pt>
                <c:pt idx="30">
                  <c:v>2430</c:v>
                </c:pt>
                <c:pt idx="31">
                  <c:v>2431</c:v>
                </c:pt>
                <c:pt idx="32">
                  <c:v>2432</c:v>
                </c:pt>
                <c:pt idx="33">
                  <c:v>2433</c:v>
                </c:pt>
                <c:pt idx="34">
                  <c:v>2434</c:v>
                </c:pt>
                <c:pt idx="35">
                  <c:v>2435</c:v>
                </c:pt>
                <c:pt idx="36">
                  <c:v>2436</c:v>
                </c:pt>
                <c:pt idx="37">
                  <c:v>2437</c:v>
                </c:pt>
                <c:pt idx="38">
                  <c:v>2438</c:v>
                </c:pt>
                <c:pt idx="39">
                  <c:v>2439</c:v>
                </c:pt>
                <c:pt idx="40">
                  <c:v>2440</c:v>
                </c:pt>
                <c:pt idx="41">
                  <c:v>2441</c:v>
                </c:pt>
                <c:pt idx="42">
                  <c:v>2442</c:v>
                </c:pt>
                <c:pt idx="43">
                  <c:v>2443</c:v>
                </c:pt>
                <c:pt idx="44">
                  <c:v>2444</c:v>
                </c:pt>
                <c:pt idx="45">
                  <c:v>2445</c:v>
                </c:pt>
                <c:pt idx="46">
                  <c:v>2446</c:v>
                </c:pt>
                <c:pt idx="47">
                  <c:v>2447</c:v>
                </c:pt>
                <c:pt idx="48">
                  <c:v>2448</c:v>
                </c:pt>
                <c:pt idx="49">
                  <c:v>2449</c:v>
                </c:pt>
                <c:pt idx="50">
                  <c:v>2450</c:v>
                </c:pt>
                <c:pt idx="51">
                  <c:v>2451</c:v>
                </c:pt>
                <c:pt idx="52">
                  <c:v>2452</c:v>
                </c:pt>
                <c:pt idx="53">
                  <c:v>2453</c:v>
                </c:pt>
                <c:pt idx="54">
                  <c:v>2454</c:v>
                </c:pt>
                <c:pt idx="55">
                  <c:v>2455</c:v>
                </c:pt>
                <c:pt idx="56">
                  <c:v>2456</c:v>
                </c:pt>
                <c:pt idx="57">
                  <c:v>2457</c:v>
                </c:pt>
                <c:pt idx="58">
                  <c:v>2458</c:v>
                </c:pt>
                <c:pt idx="59">
                  <c:v>2459</c:v>
                </c:pt>
                <c:pt idx="60">
                  <c:v>2460</c:v>
                </c:pt>
                <c:pt idx="61">
                  <c:v>2461</c:v>
                </c:pt>
                <c:pt idx="62">
                  <c:v>2462</c:v>
                </c:pt>
                <c:pt idx="63">
                  <c:v>2463</c:v>
                </c:pt>
                <c:pt idx="64">
                  <c:v>2464</c:v>
                </c:pt>
                <c:pt idx="65">
                  <c:v>2465</c:v>
                </c:pt>
                <c:pt idx="66">
                  <c:v>2466</c:v>
                </c:pt>
                <c:pt idx="67">
                  <c:v>2467</c:v>
                </c:pt>
                <c:pt idx="68">
                  <c:v>2468</c:v>
                </c:pt>
                <c:pt idx="69">
                  <c:v>2469</c:v>
                </c:pt>
                <c:pt idx="70">
                  <c:v>2470</c:v>
                </c:pt>
                <c:pt idx="71">
                  <c:v>2471</c:v>
                </c:pt>
                <c:pt idx="72">
                  <c:v>2472</c:v>
                </c:pt>
                <c:pt idx="73">
                  <c:v>2473</c:v>
                </c:pt>
                <c:pt idx="74">
                  <c:v>2474</c:v>
                </c:pt>
                <c:pt idx="75">
                  <c:v>2475</c:v>
                </c:pt>
                <c:pt idx="76">
                  <c:v>2476</c:v>
                </c:pt>
                <c:pt idx="77">
                  <c:v>2477</c:v>
                </c:pt>
                <c:pt idx="78">
                  <c:v>2478</c:v>
                </c:pt>
                <c:pt idx="79">
                  <c:v>2479</c:v>
                </c:pt>
                <c:pt idx="80">
                  <c:v>2480</c:v>
                </c:pt>
                <c:pt idx="81">
                  <c:v>2481</c:v>
                </c:pt>
                <c:pt idx="82">
                  <c:v>2482</c:v>
                </c:pt>
                <c:pt idx="83">
                  <c:v>2483</c:v>
                </c:pt>
                <c:pt idx="84">
                  <c:v>2484</c:v>
                </c:pt>
                <c:pt idx="85">
                  <c:v>2485</c:v>
                </c:pt>
                <c:pt idx="86">
                  <c:v>2486</c:v>
                </c:pt>
                <c:pt idx="87">
                  <c:v>2487</c:v>
                </c:pt>
                <c:pt idx="88">
                  <c:v>2488</c:v>
                </c:pt>
                <c:pt idx="89">
                  <c:v>2489</c:v>
                </c:pt>
                <c:pt idx="90">
                  <c:v>2490</c:v>
                </c:pt>
                <c:pt idx="91">
                  <c:v>2491</c:v>
                </c:pt>
                <c:pt idx="92">
                  <c:v>2492</c:v>
                </c:pt>
                <c:pt idx="93">
                  <c:v>2493</c:v>
                </c:pt>
                <c:pt idx="94">
                  <c:v>2494</c:v>
                </c:pt>
                <c:pt idx="95">
                  <c:v>2495</c:v>
                </c:pt>
                <c:pt idx="96">
                  <c:v>2496</c:v>
                </c:pt>
                <c:pt idx="97">
                  <c:v>2497</c:v>
                </c:pt>
                <c:pt idx="98">
                  <c:v>2498</c:v>
                </c:pt>
                <c:pt idx="99">
                  <c:v>2499</c:v>
                </c:pt>
                <c:pt idx="100">
                  <c:v>2500</c:v>
                </c:pt>
                <c:pt idx="101">
                  <c:v>2501</c:v>
                </c:pt>
                <c:pt idx="102">
                  <c:v>2502</c:v>
                </c:pt>
                <c:pt idx="103">
                  <c:v>2503</c:v>
                </c:pt>
                <c:pt idx="104">
                  <c:v>2504</c:v>
                </c:pt>
                <c:pt idx="105">
                  <c:v>2505</c:v>
                </c:pt>
                <c:pt idx="106">
                  <c:v>2506</c:v>
                </c:pt>
                <c:pt idx="107">
                  <c:v>2507</c:v>
                </c:pt>
                <c:pt idx="108">
                  <c:v>2508</c:v>
                </c:pt>
                <c:pt idx="109">
                  <c:v>2509</c:v>
                </c:pt>
                <c:pt idx="110">
                  <c:v>2510</c:v>
                </c:pt>
                <c:pt idx="111">
                  <c:v>2511</c:v>
                </c:pt>
                <c:pt idx="112">
                  <c:v>2512</c:v>
                </c:pt>
                <c:pt idx="113">
                  <c:v>2513</c:v>
                </c:pt>
                <c:pt idx="114">
                  <c:v>2514</c:v>
                </c:pt>
                <c:pt idx="115">
                  <c:v>2515</c:v>
                </c:pt>
                <c:pt idx="116">
                  <c:v>2516</c:v>
                </c:pt>
                <c:pt idx="117">
                  <c:v>2517</c:v>
                </c:pt>
                <c:pt idx="118">
                  <c:v>2518</c:v>
                </c:pt>
                <c:pt idx="119">
                  <c:v>2519</c:v>
                </c:pt>
                <c:pt idx="120">
                  <c:v>2520</c:v>
                </c:pt>
                <c:pt idx="121">
                  <c:v>2521</c:v>
                </c:pt>
                <c:pt idx="122">
                  <c:v>2522</c:v>
                </c:pt>
                <c:pt idx="123">
                  <c:v>2523</c:v>
                </c:pt>
                <c:pt idx="124">
                  <c:v>2524</c:v>
                </c:pt>
                <c:pt idx="125">
                  <c:v>2525</c:v>
                </c:pt>
                <c:pt idx="126">
                  <c:v>2526</c:v>
                </c:pt>
                <c:pt idx="127">
                  <c:v>2527</c:v>
                </c:pt>
                <c:pt idx="128">
                  <c:v>2528</c:v>
                </c:pt>
                <c:pt idx="129">
                  <c:v>2529</c:v>
                </c:pt>
                <c:pt idx="130">
                  <c:v>2530</c:v>
                </c:pt>
                <c:pt idx="131">
                  <c:v>2531</c:v>
                </c:pt>
                <c:pt idx="132">
                  <c:v>2532</c:v>
                </c:pt>
                <c:pt idx="133">
                  <c:v>2533</c:v>
                </c:pt>
                <c:pt idx="134">
                  <c:v>2534</c:v>
                </c:pt>
                <c:pt idx="135">
                  <c:v>2535</c:v>
                </c:pt>
                <c:pt idx="136">
                  <c:v>2536</c:v>
                </c:pt>
                <c:pt idx="137">
                  <c:v>2537</c:v>
                </c:pt>
                <c:pt idx="138">
                  <c:v>2538</c:v>
                </c:pt>
                <c:pt idx="139">
                  <c:v>2539</c:v>
                </c:pt>
                <c:pt idx="140">
                  <c:v>2540</c:v>
                </c:pt>
                <c:pt idx="141">
                  <c:v>2541</c:v>
                </c:pt>
                <c:pt idx="142">
                  <c:v>2542</c:v>
                </c:pt>
                <c:pt idx="143">
                  <c:v>2543</c:v>
                </c:pt>
                <c:pt idx="144">
                  <c:v>2544</c:v>
                </c:pt>
                <c:pt idx="145">
                  <c:v>2545</c:v>
                </c:pt>
                <c:pt idx="146">
                  <c:v>2546</c:v>
                </c:pt>
                <c:pt idx="147">
                  <c:v>2547</c:v>
                </c:pt>
                <c:pt idx="148">
                  <c:v>2548</c:v>
                </c:pt>
                <c:pt idx="149">
                  <c:v>2549</c:v>
                </c:pt>
                <c:pt idx="150">
                  <c:v>2550</c:v>
                </c:pt>
                <c:pt idx="151">
                  <c:v>2551</c:v>
                </c:pt>
                <c:pt idx="152">
                  <c:v>2552</c:v>
                </c:pt>
                <c:pt idx="153">
                  <c:v>2553</c:v>
                </c:pt>
                <c:pt idx="154">
                  <c:v>2554</c:v>
                </c:pt>
                <c:pt idx="155">
                  <c:v>2555</c:v>
                </c:pt>
                <c:pt idx="156">
                  <c:v>2556</c:v>
                </c:pt>
                <c:pt idx="157">
                  <c:v>2557</c:v>
                </c:pt>
                <c:pt idx="158">
                  <c:v>2558</c:v>
                </c:pt>
                <c:pt idx="159">
                  <c:v>2559</c:v>
                </c:pt>
                <c:pt idx="160">
                  <c:v>2560</c:v>
                </c:pt>
                <c:pt idx="161">
                  <c:v>2561</c:v>
                </c:pt>
                <c:pt idx="162">
                  <c:v>2562</c:v>
                </c:pt>
                <c:pt idx="163">
                  <c:v>2563</c:v>
                </c:pt>
                <c:pt idx="164">
                  <c:v>2564</c:v>
                </c:pt>
                <c:pt idx="165">
                  <c:v>2565</c:v>
                </c:pt>
                <c:pt idx="166">
                  <c:v>2566</c:v>
                </c:pt>
                <c:pt idx="167">
                  <c:v>2567</c:v>
                </c:pt>
                <c:pt idx="168">
                  <c:v>2568</c:v>
                </c:pt>
                <c:pt idx="169">
                  <c:v>2569</c:v>
                </c:pt>
                <c:pt idx="170">
                  <c:v>2570</c:v>
                </c:pt>
                <c:pt idx="171">
                  <c:v>2571</c:v>
                </c:pt>
                <c:pt idx="172">
                  <c:v>2572</c:v>
                </c:pt>
                <c:pt idx="173">
                  <c:v>2573</c:v>
                </c:pt>
                <c:pt idx="174">
                  <c:v>2574</c:v>
                </c:pt>
                <c:pt idx="175">
                  <c:v>2575</c:v>
                </c:pt>
                <c:pt idx="176">
                  <c:v>2576</c:v>
                </c:pt>
                <c:pt idx="177">
                  <c:v>2577</c:v>
                </c:pt>
                <c:pt idx="178">
                  <c:v>2578</c:v>
                </c:pt>
                <c:pt idx="179">
                  <c:v>2579</c:v>
                </c:pt>
                <c:pt idx="180">
                  <c:v>2580</c:v>
                </c:pt>
                <c:pt idx="181">
                  <c:v>2581</c:v>
                </c:pt>
                <c:pt idx="182">
                  <c:v>2582</c:v>
                </c:pt>
                <c:pt idx="183">
                  <c:v>2583</c:v>
                </c:pt>
                <c:pt idx="184">
                  <c:v>2584</c:v>
                </c:pt>
                <c:pt idx="185">
                  <c:v>2585</c:v>
                </c:pt>
                <c:pt idx="186">
                  <c:v>2586</c:v>
                </c:pt>
                <c:pt idx="187">
                  <c:v>2587</c:v>
                </c:pt>
                <c:pt idx="188">
                  <c:v>2588</c:v>
                </c:pt>
                <c:pt idx="189">
                  <c:v>2589</c:v>
                </c:pt>
                <c:pt idx="190">
                  <c:v>2590</c:v>
                </c:pt>
                <c:pt idx="191">
                  <c:v>2591</c:v>
                </c:pt>
                <c:pt idx="192">
                  <c:v>2592</c:v>
                </c:pt>
                <c:pt idx="193">
                  <c:v>2593</c:v>
                </c:pt>
                <c:pt idx="194">
                  <c:v>2594</c:v>
                </c:pt>
                <c:pt idx="195">
                  <c:v>2595</c:v>
                </c:pt>
                <c:pt idx="196">
                  <c:v>2596</c:v>
                </c:pt>
                <c:pt idx="197">
                  <c:v>2597</c:v>
                </c:pt>
                <c:pt idx="198">
                  <c:v>2598</c:v>
                </c:pt>
                <c:pt idx="199">
                  <c:v>2599</c:v>
                </c:pt>
                <c:pt idx="200">
                  <c:v>2600</c:v>
                </c:pt>
                <c:pt idx="201">
                  <c:v>2601</c:v>
                </c:pt>
                <c:pt idx="202">
                  <c:v>2602</c:v>
                </c:pt>
                <c:pt idx="203">
                  <c:v>2603</c:v>
                </c:pt>
                <c:pt idx="204">
                  <c:v>2604</c:v>
                </c:pt>
                <c:pt idx="205">
                  <c:v>2605</c:v>
                </c:pt>
                <c:pt idx="206">
                  <c:v>2606</c:v>
                </c:pt>
                <c:pt idx="207">
                  <c:v>2607</c:v>
                </c:pt>
                <c:pt idx="208">
                  <c:v>2608</c:v>
                </c:pt>
                <c:pt idx="209">
                  <c:v>2609</c:v>
                </c:pt>
                <c:pt idx="210">
                  <c:v>2610</c:v>
                </c:pt>
                <c:pt idx="211">
                  <c:v>2611</c:v>
                </c:pt>
                <c:pt idx="212">
                  <c:v>2612</c:v>
                </c:pt>
                <c:pt idx="213">
                  <c:v>2613</c:v>
                </c:pt>
                <c:pt idx="214">
                  <c:v>2614</c:v>
                </c:pt>
                <c:pt idx="215">
                  <c:v>2615</c:v>
                </c:pt>
                <c:pt idx="216">
                  <c:v>2616</c:v>
                </c:pt>
                <c:pt idx="217">
                  <c:v>2617</c:v>
                </c:pt>
                <c:pt idx="218">
                  <c:v>2618</c:v>
                </c:pt>
                <c:pt idx="219">
                  <c:v>2619</c:v>
                </c:pt>
                <c:pt idx="220">
                  <c:v>2620</c:v>
                </c:pt>
                <c:pt idx="221">
                  <c:v>2621</c:v>
                </c:pt>
                <c:pt idx="222">
                  <c:v>2622</c:v>
                </c:pt>
                <c:pt idx="223">
                  <c:v>2623</c:v>
                </c:pt>
                <c:pt idx="224">
                  <c:v>2624</c:v>
                </c:pt>
                <c:pt idx="225">
                  <c:v>2625</c:v>
                </c:pt>
                <c:pt idx="226">
                  <c:v>2626</c:v>
                </c:pt>
                <c:pt idx="227">
                  <c:v>2627</c:v>
                </c:pt>
                <c:pt idx="228">
                  <c:v>2628</c:v>
                </c:pt>
                <c:pt idx="229">
                  <c:v>2629</c:v>
                </c:pt>
                <c:pt idx="230">
                  <c:v>2630</c:v>
                </c:pt>
                <c:pt idx="231">
                  <c:v>2631</c:v>
                </c:pt>
                <c:pt idx="232">
                  <c:v>2632</c:v>
                </c:pt>
                <c:pt idx="233">
                  <c:v>2633</c:v>
                </c:pt>
                <c:pt idx="234">
                  <c:v>2634</c:v>
                </c:pt>
                <c:pt idx="235">
                  <c:v>2635</c:v>
                </c:pt>
                <c:pt idx="236">
                  <c:v>2636</c:v>
                </c:pt>
                <c:pt idx="237">
                  <c:v>2637</c:v>
                </c:pt>
                <c:pt idx="238">
                  <c:v>2638</c:v>
                </c:pt>
                <c:pt idx="239">
                  <c:v>2639</c:v>
                </c:pt>
                <c:pt idx="240">
                  <c:v>2640</c:v>
                </c:pt>
                <c:pt idx="241">
                  <c:v>2641</c:v>
                </c:pt>
                <c:pt idx="242">
                  <c:v>2642</c:v>
                </c:pt>
                <c:pt idx="243">
                  <c:v>2643</c:v>
                </c:pt>
                <c:pt idx="244">
                  <c:v>2644</c:v>
                </c:pt>
                <c:pt idx="245">
                  <c:v>2645</c:v>
                </c:pt>
                <c:pt idx="246">
                  <c:v>2646</c:v>
                </c:pt>
                <c:pt idx="247">
                  <c:v>2647</c:v>
                </c:pt>
                <c:pt idx="248">
                  <c:v>2648</c:v>
                </c:pt>
                <c:pt idx="249">
                  <c:v>2649</c:v>
                </c:pt>
                <c:pt idx="250">
                  <c:v>2650</c:v>
                </c:pt>
                <c:pt idx="251">
                  <c:v>2651</c:v>
                </c:pt>
                <c:pt idx="252">
                  <c:v>2652</c:v>
                </c:pt>
                <c:pt idx="253">
                  <c:v>2653</c:v>
                </c:pt>
                <c:pt idx="254">
                  <c:v>2654</c:v>
                </c:pt>
                <c:pt idx="255">
                  <c:v>2655</c:v>
                </c:pt>
                <c:pt idx="256">
                  <c:v>2656</c:v>
                </c:pt>
                <c:pt idx="257">
                  <c:v>2657</c:v>
                </c:pt>
                <c:pt idx="258">
                  <c:v>2658</c:v>
                </c:pt>
                <c:pt idx="259">
                  <c:v>2659</c:v>
                </c:pt>
                <c:pt idx="260">
                  <c:v>2660</c:v>
                </c:pt>
                <c:pt idx="261">
                  <c:v>2661</c:v>
                </c:pt>
                <c:pt idx="262">
                  <c:v>2662</c:v>
                </c:pt>
                <c:pt idx="263">
                  <c:v>2663</c:v>
                </c:pt>
                <c:pt idx="264">
                  <c:v>2664</c:v>
                </c:pt>
                <c:pt idx="265">
                  <c:v>2665</c:v>
                </c:pt>
                <c:pt idx="266">
                  <c:v>2666</c:v>
                </c:pt>
                <c:pt idx="267">
                  <c:v>2667</c:v>
                </c:pt>
                <c:pt idx="268">
                  <c:v>2668</c:v>
                </c:pt>
                <c:pt idx="269">
                  <c:v>2669</c:v>
                </c:pt>
                <c:pt idx="270">
                  <c:v>2670</c:v>
                </c:pt>
                <c:pt idx="271">
                  <c:v>2671</c:v>
                </c:pt>
                <c:pt idx="272">
                  <c:v>2672</c:v>
                </c:pt>
                <c:pt idx="273">
                  <c:v>2673</c:v>
                </c:pt>
                <c:pt idx="274">
                  <c:v>2674</c:v>
                </c:pt>
                <c:pt idx="275">
                  <c:v>2675</c:v>
                </c:pt>
                <c:pt idx="276">
                  <c:v>2676</c:v>
                </c:pt>
                <c:pt idx="277">
                  <c:v>2677</c:v>
                </c:pt>
                <c:pt idx="278">
                  <c:v>2678</c:v>
                </c:pt>
                <c:pt idx="279">
                  <c:v>2679</c:v>
                </c:pt>
                <c:pt idx="280">
                  <c:v>2680</c:v>
                </c:pt>
                <c:pt idx="281">
                  <c:v>2681</c:v>
                </c:pt>
                <c:pt idx="282">
                  <c:v>2682</c:v>
                </c:pt>
                <c:pt idx="283">
                  <c:v>2683</c:v>
                </c:pt>
                <c:pt idx="284">
                  <c:v>2684</c:v>
                </c:pt>
                <c:pt idx="285">
                  <c:v>2685</c:v>
                </c:pt>
                <c:pt idx="286">
                  <c:v>2686</c:v>
                </c:pt>
                <c:pt idx="287">
                  <c:v>2687</c:v>
                </c:pt>
                <c:pt idx="288">
                  <c:v>2688</c:v>
                </c:pt>
                <c:pt idx="289">
                  <c:v>2689</c:v>
                </c:pt>
                <c:pt idx="290">
                  <c:v>2690</c:v>
                </c:pt>
                <c:pt idx="291">
                  <c:v>2691</c:v>
                </c:pt>
                <c:pt idx="292">
                  <c:v>2692</c:v>
                </c:pt>
                <c:pt idx="293">
                  <c:v>2693</c:v>
                </c:pt>
                <c:pt idx="294">
                  <c:v>2694</c:v>
                </c:pt>
                <c:pt idx="295">
                  <c:v>2695</c:v>
                </c:pt>
                <c:pt idx="296">
                  <c:v>2696</c:v>
                </c:pt>
                <c:pt idx="297">
                  <c:v>2697</c:v>
                </c:pt>
                <c:pt idx="298">
                  <c:v>2698</c:v>
                </c:pt>
                <c:pt idx="299">
                  <c:v>2699</c:v>
                </c:pt>
                <c:pt idx="300">
                  <c:v>2700</c:v>
                </c:pt>
                <c:pt idx="301">
                  <c:v>2701</c:v>
                </c:pt>
                <c:pt idx="302">
                  <c:v>2702</c:v>
                </c:pt>
                <c:pt idx="303">
                  <c:v>2703</c:v>
                </c:pt>
                <c:pt idx="304">
                  <c:v>2704</c:v>
                </c:pt>
                <c:pt idx="305">
                  <c:v>2705</c:v>
                </c:pt>
                <c:pt idx="306">
                  <c:v>2706</c:v>
                </c:pt>
                <c:pt idx="307">
                  <c:v>2707</c:v>
                </c:pt>
                <c:pt idx="308">
                  <c:v>2708</c:v>
                </c:pt>
                <c:pt idx="309">
                  <c:v>2709</c:v>
                </c:pt>
                <c:pt idx="310">
                  <c:v>2710</c:v>
                </c:pt>
                <c:pt idx="311">
                  <c:v>2711</c:v>
                </c:pt>
                <c:pt idx="312">
                  <c:v>2712</c:v>
                </c:pt>
                <c:pt idx="313">
                  <c:v>2713</c:v>
                </c:pt>
                <c:pt idx="314">
                  <c:v>2714</c:v>
                </c:pt>
                <c:pt idx="315">
                  <c:v>2715</c:v>
                </c:pt>
                <c:pt idx="316">
                  <c:v>2716</c:v>
                </c:pt>
                <c:pt idx="317">
                  <c:v>2717</c:v>
                </c:pt>
                <c:pt idx="318">
                  <c:v>2718</c:v>
                </c:pt>
                <c:pt idx="319">
                  <c:v>2719</c:v>
                </c:pt>
                <c:pt idx="320">
                  <c:v>2720</c:v>
                </c:pt>
                <c:pt idx="321">
                  <c:v>2721</c:v>
                </c:pt>
                <c:pt idx="322">
                  <c:v>2722</c:v>
                </c:pt>
                <c:pt idx="323">
                  <c:v>2723</c:v>
                </c:pt>
                <c:pt idx="324">
                  <c:v>2724</c:v>
                </c:pt>
                <c:pt idx="325">
                  <c:v>2725</c:v>
                </c:pt>
                <c:pt idx="326">
                  <c:v>2726</c:v>
                </c:pt>
                <c:pt idx="327">
                  <c:v>2727</c:v>
                </c:pt>
                <c:pt idx="328">
                  <c:v>2728</c:v>
                </c:pt>
                <c:pt idx="329">
                  <c:v>2729</c:v>
                </c:pt>
                <c:pt idx="330">
                  <c:v>2730</c:v>
                </c:pt>
                <c:pt idx="331">
                  <c:v>2731</c:v>
                </c:pt>
                <c:pt idx="332">
                  <c:v>2732</c:v>
                </c:pt>
                <c:pt idx="333">
                  <c:v>2733</c:v>
                </c:pt>
                <c:pt idx="334">
                  <c:v>2734</c:v>
                </c:pt>
                <c:pt idx="335">
                  <c:v>2735</c:v>
                </c:pt>
                <c:pt idx="336">
                  <c:v>2736</c:v>
                </c:pt>
                <c:pt idx="337">
                  <c:v>2737</c:v>
                </c:pt>
                <c:pt idx="338">
                  <c:v>2738</c:v>
                </c:pt>
                <c:pt idx="339">
                  <c:v>2739</c:v>
                </c:pt>
                <c:pt idx="340">
                  <c:v>2740</c:v>
                </c:pt>
                <c:pt idx="341">
                  <c:v>2741</c:v>
                </c:pt>
                <c:pt idx="342">
                  <c:v>2742</c:v>
                </c:pt>
                <c:pt idx="343">
                  <c:v>2743</c:v>
                </c:pt>
                <c:pt idx="344">
                  <c:v>2744</c:v>
                </c:pt>
                <c:pt idx="345">
                  <c:v>2745</c:v>
                </c:pt>
                <c:pt idx="346">
                  <c:v>2746</c:v>
                </c:pt>
                <c:pt idx="347">
                  <c:v>2747</c:v>
                </c:pt>
                <c:pt idx="348">
                  <c:v>2748</c:v>
                </c:pt>
                <c:pt idx="349">
                  <c:v>2749</c:v>
                </c:pt>
                <c:pt idx="350">
                  <c:v>2750</c:v>
                </c:pt>
                <c:pt idx="351">
                  <c:v>2751</c:v>
                </c:pt>
                <c:pt idx="352">
                  <c:v>2752</c:v>
                </c:pt>
                <c:pt idx="353">
                  <c:v>2753</c:v>
                </c:pt>
                <c:pt idx="354">
                  <c:v>2754</c:v>
                </c:pt>
                <c:pt idx="355">
                  <c:v>2755</c:v>
                </c:pt>
                <c:pt idx="356">
                  <c:v>2756</c:v>
                </c:pt>
                <c:pt idx="357">
                  <c:v>2757</c:v>
                </c:pt>
                <c:pt idx="358">
                  <c:v>2758</c:v>
                </c:pt>
                <c:pt idx="359">
                  <c:v>2759</c:v>
                </c:pt>
                <c:pt idx="360">
                  <c:v>2760</c:v>
                </c:pt>
                <c:pt idx="361">
                  <c:v>2761</c:v>
                </c:pt>
                <c:pt idx="362">
                  <c:v>2762</c:v>
                </c:pt>
                <c:pt idx="363">
                  <c:v>2763</c:v>
                </c:pt>
                <c:pt idx="364">
                  <c:v>2764</c:v>
                </c:pt>
                <c:pt idx="365">
                  <c:v>2765</c:v>
                </c:pt>
                <c:pt idx="366">
                  <c:v>2766</c:v>
                </c:pt>
                <c:pt idx="367">
                  <c:v>2767</c:v>
                </c:pt>
                <c:pt idx="368">
                  <c:v>2768</c:v>
                </c:pt>
                <c:pt idx="369">
                  <c:v>2769</c:v>
                </c:pt>
                <c:pt idx="370">
                  <c:v>2770</c:v>
                </c:pt>
                <c:pt idx="371">
                  <c:v>2771</c:v>
                </c:pt>
                <c:pt idx="372">
                  <c:v>2772</c:v>
                </c:pt>
                <c:pt idx="373">
                  <c:v>2773</c:v>
                </c:pt>
                <c:pt idx="374">
                  <c:v>2774</c:v>
                </c:pt>
                <c:pt idx="375">
                  <c:v>2775</c:v>
                </c:pt>
                <c:pt idx="376">
                  <c:v>2776</c:v>
                </c:pt>
                <c:pt idx="377">
                  <c:v>2777</c:v>
                </c:pt>
                <c:pt idx="378">
                  <c:v>2778</c:v>
                </c:pt>
                <c:pt idx="379">
                  <c:v>2779</c:v>
                </c:pt>
                <c:pt idx="380">
                  <c:v>2780</c:v>
                </c:pt>
                <c:pt idx="381">
                  <c:v>2781</c:v>
                </c:pt>
                <c:pt idx="382">
                  <c:v>2782</c:v>
                </c:pt>
                <c:pt idx="383">
                  <c:v>2783</c:v>
                </c:pt>
                <c:pt idx="384">
                  <c:v>2784</c:v>
                </c:pt>
                <c:pt idx="385">
                  <c:v>2785</c:v>
                </c:pt>
                <c:pt idx="386">
                  <c:v>2786</c:v>
                </c:pt>
                <c:pt idx="387">
                  <c:v>2787</c:v>
                </c:pt>
                <c:pt idx="388">
                  <c:v>2788</c:v>
                </c:pt>
                <c:pt idx="389">
                  <c:v>2789</c:v>
                </c:pt>
                <c:pt idx="390">
                  <c:v>2790</c:v>
                </c:pt>
                <c:pt idx="391">
                  <c:v>2791</c:v>
                </c:pt>
                <c:pt idx="392">
                  <c:v>2792</c:v>
                </c:pt>
                <c:pt idx="393">
                  <c:v>2793</c:v>
                </c:pt>
                <c:pt idx="394">
                  <c:v>2794</c:v>
                </c:pt>
                <c:pt idx="395">
                  <c:v>2795</c:v>
                </c:pt>
                <c:pt idx="396">
                  <c:v>2796</c:v>
                </c:pt>
                <c:pt idx="397">
                  <c:v>2797</c:v>
                </c:pt>
                <c:pt idx="398">
                  <c:v>2798</c:v>
                </c:pt>
                <c:pt idx="399">
                  <c:v>2799</c:v>
                </c:pt>
                <c:pt idx="400">
                  <c:v>2800</c:v>
                </c:pt>
                <c:pt idx="401">
                  <c:v>2801</c:v>
                </c:pt>
                <c:pt idx="402">
                  <c:v>2802</c:v>
                </c:pt>
                <c:pt idx="403">
                  <c:v>2803</c:v>
                </c:pt>
                <c:pt idx="404">
                  <c:v>2804</c:v>
                </c:pt>
                <c:pt idx="405">
                  <c:v>2805</c:v>
                </c:pt>
                <c:pt idx="406">
                  <c:v>2806</c:v>
                </c:pt>
                <c:pt idx="407">
                  <c:v>2807</c:v>
                </c:pt>
                <c:pt idx="408">
                  <c:v>2808</c:v>
                </c:pt>
                <c:pt idx="409">
                  <c:v>2809</c:v>
                </c:pt>
                <c:pt idx="410">
                  <c:v>2810</c:v>
                </c:pt>
                <c:pt idx="411">
                  <c:v>2811</c:v>
                </c:pt>
                <c:pt idx="412">
                  <c:v>2812</c:v>
                </c:pt>
                <c:pt idx="413">
                  <c:v>2813</c:v>
                </c:pt>
                <c:pt idx="414">
                  <c:v>2814</c:v>
                </c:pt>
                <c:pt idx="415">
                  <c:v>2815</c:v>
                </c:pt>
                <c:pt idx="416">
                  <c:v>2816</c:v>
                </c:pt>
                <c:pt idx="417">
                  <c:v>2817</c:v>
                </c:pt>
                <c:pt idx="418">
                  <c:v>2818</c:v>
                </c:pt>
                <c:pt idx="419">
                  <c:v>2819</c:v>
                </c:pt>
                <c:pt idx="420">
                  <c:v>2820</c:v>
                </c:pt>
                <c:pt idx="421">
                  <c:v>2821</c:v>
                </c:pt>
                <c:pt idx="422">
                  <c:v>2822</c:v>
                </c:pt>
                <c:pt idx="423">
                  <c:v>2823</c:v>
                </c:pt>
                <c:pt idx="424">
                  <c:v>2824</c:v>
                </c:pt>
                <c:pt idx="425">
                  <c:v>2825</c:v>
                </c:pt>
                <c:pt idx="426">
                  <c:v>2826</c:v>
                </c:pt>
                <c:pt idx="427">
                  <c:v>2827</c:v>
                </c:pt>
                <c:pt idx="428">
                  <c:v>2828</c:v>
                </c:pt>
                <c:pt idx="429">
                  <c:v>2829</c:v>
                </c:pt>
                <c:pt idx="430">
                  <c:v>2830</c:v>
                </c:pt>
                <c:pt idx="431">
                  <c:v>2831</c:v>
                </c:pt>
                <c:pt idx="432">
                  <c:v>2832</c:v>
                </c:pt>
                <c:pt idx="433">
                  <c:v>2833</c:v>
                </c:pt>
                <c:pt idx="434">
                  <c:v>2834</c:v>
                </c:pt>
                <c:pt idx="435">
                  <c:v>2835</c:v>
                </c:pt>
                <c:pt idx="436">
                  <c:v>2836</c:v>
                </c:pt>
                <c:pt idx="437">
                  <c:v>2837</c:v>
                </c:pt>
                <c:pt idx="438">
                  <c:v>2838</c:v>
                </c:pt>
                <c:pt idx="439">
                  <c:v>2839</c:v>
                </c:pt>
                <c:pt idx="440">
                  <c:v>2840</c:v>
                </c:pt>
                <c:pt idx="441">
                  <c:v>2841</c:v>
                </c:pt>
                <c:pt idx="442">
                  <c:v>2842</c:v>
                </c:pt>
                <c:pt idx="443">
                  <c:v>2843</c:v>
                </c:pt>
                <c:pt idx="444">
                  <c:v>2844</c:v>
                </c:pt>
                <c:pt idx="445">
                  <c:v>2845</c:v>
                </c:pt>
                <c:pt idx="446">
                  <c:v>2846</c:v>
                </c:pt>
                <c:pt idx="447">
                  <c:v>2847</c:v>
                </c:pt>
                <c:pt idx="448">
                  <c:v>2848</c:v>
                </c:pt>
                <c:pt idx="449">
                  <c:v>2849</c:v>
                </c:pt>
                <c:pt idx="450">
                  <c:v>2850</c:v>
                </c:pt>
                <c:pt idx="451">
                  <c:v>2851</c:v>
                </c:pt>
                <c:pt idx="452">
                  <c:v>2852</c:v>
                </c:pt>
                <c:pt idx="453">
                  <c:v>2853</c:v>
                </c:pt>
                <c:pt idx="454">
                  <c:v>2854</c:v>
                </c:pt>
                <c:pt idx="455">
                  <c:v>2855</c:v>
                </c:pt>
                <c:pt idx="456">
                  <c:v>2856</c:v>
                </c:pt>
                <c:pt idx="457">
                  <c:v>2857</c:v>
                </c:pt>
                <c:pt idx="458">
                  <c:v>2858</c:v>
                </c:pt>
                <c:pt idx="459">
                  <c:v>2859</c:v>
                </c:pt>
                <c:pt idx="460">
                  <c:v>2860</c:v>
                </c:pt>
                <c:pt idx="461">
                  <c:v>2861</c:v>
                </c:pt>
                <c:pt idx="462">
                  <c:v>2862</c:v>
                </c:pt>
                <c:pt idx="463">
                  <c:v>2863</c:v>
                </c:pt>
                <c:pt idx="464">
                  <c:v>2864</c:v>
                </c:pt>
                <c:pt idx="465">
                  <c:v>2865</c:v>
                </c:pt>
                <c:pt idx="466">
                  <c:v>2866</c:v>
                </c:pt>
                <c:pt idx="467">
                  <c:v>2867</c:v>
                </c:pt>
                <c:pt idx="468">
                  <c:v>2868</c:v>
                </c:pt>
                <c:pt idx="469">
                  <c:v>2869</c:v>
                </c:pt>
                <c:pt idx="470">
                  <c:v>2870</c:v>
                </c:pt>
                <c:pt idx="471">
                  <c:v>2871</c:v>
                </c:pt>
                <c:pt idx="472">
                  <c:v>2872</c:v>
                </c:pt>
                <c:pt idx="473">
                  <c:v>2873</c:v>
                </c:pt>
                <c:pt idx="474">
                  <c:v>2874</c:v>
                </c:pt>
                <c:pt idx="475">
                  <c:v>2875</c:v>
                </c:pt>
                <c:pt idx="476">
                  <c:v>2876</c:v>
                </c:pt>
                <c:pt idx="477">
                  <c:v>2877</c:v>
                </c:pt>
                <c:pt idx="478">
                  <c:v>2878</c:v>
                </c:pt>
                <c:pt idx="479">
                  <c:v>2879</c:v>
                </c:pt>
                <c:pt idx="480">
                  <c:v>2880</c:v>
                </c:pt>
                <c:pt idx="481">
                  <c:v>2881</c:v>
                </c:pt>
                <c:pt idx="482">
                  <c:v>2882</c:v>
                </c:pt>
                <c:pt idx="483">
                  <c:v>2883</c:v>
                </c:pt>
                <c:pt idx="484">
                  <c:v>2884</c:v>
                </c:pt>
                <c:pt idx="485">
                  <c:v>2885</c:v>
                </c:pt>
                <c:pt idx="486">
                  <c:v>2886</c:v>
                </c:pt>
                <c:pt idx="487">
                  <c:v>2887</c:v>
                </c:pt>
                <c:pt idx="488">
                  <c:v>2888</c:v>
                </c:pt>
                <c:pt idx="489">
                  <c:v>2889</c:v>
                </c:pt>
                <c:pt idx="490">
                  <c:v>2890</c:v>
                </c:pt>
                <c:pt idx="491">
                  <c:v>2891</c:v>
                </c:pt>
                <c:pt idx="492">
                  <c:v>2892</c:v>
                </c:pt>
                <c:pt idx="493">
                  <c:v>2893</c:v>
                </c:pt>
                <c:pt idx="494">
                  <c:v>2894</c:v>
                </c:pt>
                <c:pt idx="495">
                  <c:v>2895</c:v>
                </c:pt>
                <c:pt idx="496">
                  <c:v>2896</c:v>
                </c:pt>
                <c:pt idx="497">
                  <c:v>2897</c:v>
                </c:pt>
                <c:pt idx="498">
                  <c:v>2898</c:v>
                </c:pt>
                <c:pt idx="499">
                  <c:v>2899</c:v>
                </c:pt>
                <c:pt idx="500">
                  <c:v>2900</c:v>
                </c:pt>
                <c:pt idx="501">
                  <c:v>2901</c:v>
                </c:pt>
                <c:pt idx="502">
                  <c:v>2902</c:v>
                </c:pt>
                <c:pt idx="503">
                  <c:v>2903</c:v>
                </c:pt>
                <c:pt idx="504">
                  <c:v>2904</c:v>
                </c:pt>
                <c:pt idx="505">
                  <c:v>2905</c:v>
                </c:pt>
                <c:pt idx="506">
                  <c:v>2906</c:v>
                </c:pt>
                <c:pt idx="507">
                  <c:v>2907</c:v>
                </c:pt>
                <c:pt idx="508">
                  <c:v>2908</c:v>
                </c:pt>
                <c:pt idx="509">
                  <c:v>2909</c:v>
                </c:pt>
                <c:pt idx="510">
                  <c:v>2910</c:v>
                </c:pt>
                <c:pt idx="511">
                  <c:v>2911</c:v>
                </c:pt>
                <c:pt idx="512">
                  <c:v>2912</c:v>
                </c:pt>
                <c:pt idx="513">
                  <c:v>2913</c:v>
                </c:pt>
                <c:pt idx="514">
                  <c:v>2914</c:v>
                </c:pt>
                <c:pt idx="515">
                  <c:v>2915</c:v>
                </c:pt>
                <c:pt idx="516">
                  <c:v>2916</c:v>
                </c:pt>
                <c:pt idx="517">
                  <c:v>2917</c:v>
                </c:pt>
                <c:pt idx="518">
                  <c:v>2918</c:v>
                </c:pt>
                <c:pt idx="519">
                  <c:v>2919</c:v>
                </c:pt>
                <c:pt idx="520">
                  <c:v>2920</c:v>
                </c:pt>
                <c:pt idx="521">
                  <c:v>2921</c:v>
                </c:pt>
                <c:pt idx="522">
                  <c:v>2922</c:v>
                </c:pt>
                <c:pt idx="523">
                  <c:v>2923</c:v>
                </c:pt>
                <c:pt idx="524">
                  <c:v>2924</c:v>
                </c:pt>
                <c:pt idx="525">
                  <c:v>2925</c:v>
                </c:pt>
                <c:pt idx="526">
                  <c:v>2926</c:v>
                </c:pt>
                <c:pt idx="527">
                  <c:v>2927</c:v>
                </c:pt>
                <c:pt idx="528">
                  <c:v>2928</c:v>
                </c:pt>
                <c:pt idx="529">
                  <c:v>2929</c:v>
                </c:pt>
                <c:pt idx="530">
                  <c:v>2930</c:v>
                </c:pt>
                <c:pt idx="531">
                  <c:v>2931</c:v>
                </c:pt>
                <c:pt idx="532">
                  <c:v>2932</c:v>
                </c:pt>
                <c:pt idx="533">
                  <c:v>2933</c:v>
                </c:pt>
                <c:pt idx="534">
                  <c:v>2934</c:v>
                </c:pt>
                <c:pt idx="535">
                  <c:v>2935</c:v>
                </c:pt>
                <c:pt idx="536">
                  <c:v>2936</c:v>
                </c:pt>
                <c:pt idx="537">
                  <c:v>2937</c:v>
                </c:pt>
                <c:pt idx="538">
                  <c:v>2938</c:v>
                </c:pt>
                <c:pt idx="539">
                  <c:v>2939</c:v>
                </c:pt>
                <c:pt idx="540">
                  <c:v>2940</c:v>
                </c:pt>
                <c:pt idx="541">
                  <c:v>2941</c:v>
                </c:pt>
                <c:pt idx="542">
                  <c:v>2942</c:v>
                </c:pt>
                <c:pt idx="543">
                  <c:v>2943</c:v>
                </c:pt>
                <c:pt idx="544">
                  <c:v>2944</c:v>
                </c:pt>
                <c:pt idx="545">
                  <c:v>2945</c:v>
                </c:pt>
                <c:pt idx="546">
                  <c:v>2946</c:v>
                </c:pt>
                <c:pt idx="547">
                  <c:v>2947</c:v>
                </c:pt>
                <c:pt idx="548">
                  <c:v>2948</c:v>
                </c:pt>
                <c:pt idx="549">
                  <c:v>2949</c:v>
                </c:pt>
                <c:pt idx="550">
                  <c:v>2950</c:v>
                </c:pt>
                <c:pt idx="551">
                  <c:v>2951</c:v>
                </c:pt>
                <c:pt idx="552">
                  <c:v>2952</c:v>
                </c:pt>
                <c:pt idx="553">
                  <c:v>2953</c:v>
                </c:pt>
                <c:pt idx="554">
                  <c:v>2954</c:v>
                </c:pt>
                <c:pt idx="555">
                  <c:v>2955</c:v>
                </c:pt>
                <c:pt idx="556">
                  <c:v>2956</c:v>
                </c:pt>
                <c:pt idx="557">
                  <c:v>2957</c:v>
                </c:pt>
                <c:pt idx="558">
                  <c:v>2958</c:v>
                </c:pt>
                <c:pt idx="559">
                  <c:v>2959</c:v>
                </c:pt>
                <c:pt idx="560">
                  <c:v>2960</c:v>
                </c:pt>
                <c:pt idx="561">
                  <c:v>2961</c:v>
                </c:pt>
                <c:pt idx="562">
                  <c:v>2962</c:v>
                </c:pt>
                <c:pt idx="563">
                  <c:v>2963</c:v>
                </c:pt>
                <c:pt idx="564">
                  <c:v>2964</c:v>
                </c:pt>
                <c:pt idx="565">
                  <c:v>2965</c:v>
                </c:pt>
                <c:pt idx="566">
                  <c:v>2966</c:v>
                </c:pt>
                <c:pt idx="567">
                  <c:v>2967</c:v>
                </c:pt>
                <c:pt idx="568">
                  <c:v>2968</c:v>
                </c:pt>
                <c:pt idx="569">
                  <c:v>2969</c:v>
                </c:pt>
                <c:pt idx="570">
                  <c:v>2970</c:v>
                </c:pt>
                <c:pt idx="571">
                  <c:v>2971</c:v>
                </c:pt>
                <c:pt idx="572">
                  <c:v>2972</c:v>
                </c:pt>
                <c:pt idx="573">
                  <c:v>2973</c:v>
                </c:pt>
                <c:pt idx="574">
                  <c:v>2974</c:v>
                </c:pt>
                <c:pt idx="575">
                  <c:v>2975</c:v>
                </c:pt>
                <c:pt idx="576">
                  <c:v>2976</c:v>
                </c:pt>
                <c:pt idx="577">
                  <c:v>2977</c:v>
                </c:pt>
                <c:pt idx="578">
                  <c:v>2978</c:v>
                </c:pt>
                <c:pt idx="579">
                  <c:v>2979</c:v>
                </c:pt>
                <c:pt idx="580">
                  <c:v>2980</c:v>
                </c:pt>
                <c:pt idx="581">
                  <c:v>2981</c:v>
                </c:pt>
                <c:pt idx="582">
                  <c:v>2982</c:v>
                </c:pt>
                <c:pt idx="583">
                  <c:v>2983</c:v>
                </c:pt>
                <c:pt idx="584">
                  <c:v>2984</c:v>
                </c:pt>
                <c:pt idx="585">
                  <c:v>2985</c:v>
                </c:pt>
                <c:pt idx="586">
                  <c:v>2986</c:v>
                </c:pt>
                <c:pt idx="587">
                  <c:v>2987</c:v>
                </c:pt>
                <c:pt idx="588">
                  <c:v>2988</c:v>
                </c:pt>
                <c:pt idx="589">
                  <c:v>2989</c:v>
                </c:pt>
                <c:pt idx="590">
                  <c:v>2990</c:v>
                </c:pt>
                <c:pt idx="591">
                  <c:v>2991</c:v>
                </c:pt>
                <c:pt idx="592">
                  <c:v>2992</c:v>
                </c:pt>
                <c:pt idx="593">
                  <c:v>2993</c:v>
                </c:pt>
                <c:pt idx="594">
                  <c:v>2994</c:v>
                </c:pt>
                <c:pt idx="595">
                  <c:v>2995</c:v>
                </c:pt>
                <c:pt idx="596">
                  <c:v>2996</c:v>
                </c:pt>
                <c:pt idx="597">
                  <c:v>2997</c:v>
                </c:pt>
                <c:pt idx="598">
                  <c:v>2998</c:v>
                </c:pt>
                <c:pt idx="599">
                  <c:v>2999</c:v>
                </c:pt>
                <c:pt idx="600">
                  <c:v>3000</c:v>
                </c:pt>
                <c:pt idx="601">
                  <c:v>3001</c:v>
                </c:pt>
                <c:pt idx="602">
                  <c:v>3002</c:v>
                </c:pt>
                <c:pt idx="603">
                  <c:v>3003</c:v>
                </c:pt>
                <c:pt idx="604">
                  <c:v>3004</c:v>
                </c:pt>
                <c:pt idx="605">
                  <c:v>3005</c:v>
                </c:pt>
                <c:pt idx="606">
                  <c:v>3006</c:v>
                </c:pt>
                <c:pt idx="607">
                  <c:v>3007</c:v>
                </c:pt>
                <c:pt idx="608">
                  <c:v>3008</c:v>
                </c:pt>
                <c:pt idx="609">
                  <c:v>3009</c:v>
                </c:pt>
                <c:pt idx="610">
                  <c:v>3010</c:v>
                </c:pt>
                <c:pt idx="611">
                  <c:v>3011</c:v>
                </c:pt>
                <c:pt idx="612">
                  <c:v>3012</c:v>
                </c:pt>
                <c:pt idx="613">
                  <c:v>3013</c:v>
                </c:pt>
                <c:pt idx="614">
                  <c:v>3014</c:v>
                </c:pt>
                <c:pt idx="615">
                  <c:v>3015</c:v>
                </c:pt>
                <c:pt idx="616">
                  <c:v>3016</c:v>
                </c:pt>
                <c:pt idx="617">
                  <c:v>3017</c:v>
                </c:pt>
                <c:pt idx="618">
                  <c:v>3018</c:v>
                </c:pt>
                <c:pt idx="619">
                  <c:v>3019</c:v>
                </c:pt>
                <c:pt idx="620">
                  <c:v>3020</c:v>
                </c:pt>
                <c:pt idx="621">
                  <c:v>3021</c:v>
                </c:pt>
                <c:pt idx="622">
                  <c:v>3022</c:v>
                </c:pt>
                <c:pt idx="623">
                  <c:v>3023</c:v>
                </c:pt>
                <c:pt idx="624">
                  <c:v>3024</c:v>
                </c:pt>
                <c:pt idx="625">
                  <c:v>3025</c:v>
                </c:pt>
                <c:pt idx="626">
                  <c:v>3026</c:v>
                </c:pt>
                <c:pt idx="627">
                  <c:v>3027</c:v>
                </c:pt>
                <c:pt idx="628">
                  <c:v>3028</c:v>
                </c:pt>
                <c:pt idx="629">
                  <c:v>3029</c:v>
                </c:pt>
                <c:pt idx="630">
                  <c:v>3030</c:v>
                </c:pt>
                <c:pt idx="631">
                  <c:v>3031</c:v>
                </c:pt>
                <c:pt idx="632">
                  <c:v>3032</c:v>
                </c:pt>
                <c:pt idx="633">
                  <c:v>3033</c:v>
                </c:pt>
                <c:pt idx="634">
                  <c:v>3034</c:v>
                </c:pt>
                <c:pt idx="635">
                  <c:v>3035</c:v>
                </c:pt>
                <c:pt idx="636">
                  <c:v>3036</c:v>
                </c:pt>
                <c:pt idx="637">
                  <c:v>3037</c:v>
                </c:pt>
                <c:pt idx="638">
                  <c:v>3038</c:v>
                </c:pt>
                <c:pt idx="639">
                  <c:v>3039</c:v>
                </c:pt>
                <c:pt idx="640">
                  <c:v>3040</c:v>
                </c:pt>
                <c:pt idx="641">
                  <c:v>3041</c:v>
                </c:pt>
                <c:pt idx="642">
                  <c:v>3042</c:v>
                </c:pt>
                <c:pt idx="643">
                  <c:v>3043</c:v>
                </c:pt>
                <c:pt idx="644">
                  <c:v>3044</c:v>
                </c:pt>
                <c:pt idx="645">
                  <c:v>3045</c:v>
                </c:pt>
                <c:pt idx="646">
                  <c:v>3046</c:v>
                </c:pt>
                <c:pt idx="647">
                  <c:v>3047</c:v>
                </c:pt>
                <c:pt idx="648">
                  <c:v>3048</c:v>
                </c:pt>
                <c:pt idx="649">
                  <c:v>3049</c:v>
                </c:pt>
                <c:pt idx="650">
                  <c:v>3050</c:v>
                </c:pt>
                <c:pt idx="651">
                  <c:v>3051</c:v>
                </c:pt>
                <c:pt idx="652">
                  <c:v>3052</c:v>
                </c:pt>
                <c:pt idx="653">
                  <c:v>3053</c:v>
                </c:pt>
                <c:pt idx="654">
                  <c:v>3054</c:v>
                </c:pt>
                <c:pt idx="655">
                  <c:v>3055</c:v>
                </c:pt>
                <c:pt idx="656">
                  <c:v>3056</c:v>
                </c:pt>
                <c:pt idx="657">
                  <c:v>3057</c:v>
                </c:pt>
                <c:pt idx="658">
                  <c:v>3058</c:v>
                </c:pt>
                <c:pt idx="659">
                  <c:v>3059</c:v>
                </c:pt>
                <c:pt idx="660">
                  <c:v>3060</c:v>
                </c:pt>
                <c:pt idx="661">
                  <c:v>3061</c:v>
                </c:pt>
                <c:pt idx="662">
                  <c:v>3062</c:v>
                </c:pt>
                <c:pt idx="663">
                  <c:v>3063</c:v>
                </c:pt>
                <c:pt idx="664">
                  <c:v>3064</c:v>
                </c:pt>
                <c:pt idx="665">
                  <c:v>3065</c:v>
                </c:pt>
                <c:pt idx="666">
                  <c:v>3066</c:v>
                </c:pt>
                <c:pt idx="667">
                  <c:v>3067</c:v>
                </c:pt>
                <c:pt idx="668">
                  <c:v>3068</c:v>
                </c:pt>
                <c:pt idx="669">
                  <c:v>3069</c:v>
                </c:pt>
                <c:pt idx="670">
                  <c:v>3070</c:v>
                </c:pt>
                <c:pt idx="671">
                  <c:v>3071</c:v>
                </c:pt>
                <c:pt idx="672">
                  <c:v>3072</c:v>
                </c:pt>
                <c:pt idx="673">
                  <c:v>3073</c:v>
                </c:pt>
                <c:pt idx="674">
                  <c:v>3074</c:v>
                </c:pt>
                <c:pt idx="675">
                  <c:v>3075</c:v>
                </c:pt>
                <c:pt idx="676">
                  <c:v>3076</c:v>
                </c:pt>
                <c:pt idx="677">
                  <c:v>3077</c:v>
                </c:pt>
                <c:pt idx="678">
                  <c:v>3078</c:v>
                </c:pt>
                <c:pt idx="679">
                  <c:v>3079</c:v>
                </c:pt>
                <c:pt idx="680">
                  <c:v>3080</c:v>
                </c:pt>
                <c:pt idx="681">
                  <c:v>3081</c:v>
                </c:pt>
                <c:pt idx="682">
                  <c:v>3082</c:v>
                </c:pt>
                <c:pt idx="683">
                  <c:v>3083</c:v>
                </c:pt>
                <c:pt idx="684">
                  <c:v>3084</c:v>
                </c:pt>
                <c:pt idx="685">
                  <c:v>3085</c:v>
                </c:pt>
                <c:pt idx="686">
                  <c:v>3086</c:v>
                </c:pt>
                <c:pt idx="687">
                  <c:v>3087</c:v>
                </c:pt>
                <c:pt idx="688">
                  <c:v>3088</c:v>
                </c:pt>
                <c:pt idx="689">
                  <c:v>3089</c:v>
                </c:pt>
                <c:pt idx="690">
                  <c:v>3090</c:v>
                </c:pt>
                <c:pt idx="691">
                  <c:v>3091</c:v>
                </c:pt>
                <c:pt idx="692">
                  <c:v>3092</c:v>
                </c:pt>
                <c:pt idx="693">
                  <c:v>3093</c:v>
                </c:pt>
                <c:pt idx="694">
                  <c:v>3094</c:v>
                </c:pt>
                <c:pt idx="695">
                  <c:v>3095</c:v>
                </c:pt>
                <c:pt idx="696">
                  <c:v>3096</c:v>
                </c:pt>
                <c:pt idx="697">
                  <c:v>3097</c:v>
                </c:pt>
                <c:pt idx="698">
                  <c:v>3098</c:v>
                </c:pt>
                <c:pt idx="699">
                  <c:v>3099</c:v>
                </c:pt>
                <c:pt idx="700">
                  <c:v>3100</c:v>
                </c:pt>
                <c:pt idx="701">
                  <c:v>3101</c:v>
                </c:pt>
                <c:pt idx="702">
                  <c:v>3102</c:v>
                </c:pt>
                <c:pt idx="703">
                  <c:v>3103</c:v>
                </c:pt>
                <c:pt idx="704">
                  <c:v>3104</c:v>
                </c:pt>
                <c:pt idx="705">
                  <c:v>3105</c:v>
                </c:pt>
                <c:pt idx="706">
                  <c:v>3106</c:v>
                </c:pt>
                <c:pt idx="707">
                  <c:v>3107</c:v>
                </c:pt>
                <c:pt idx="708">
                  <c:v>3108</c:v>
                </c:pt>
                <c:pt idx="709">
                  <c:v>3109</c:v>
                </c:pt>
                <c:pt idx="710">
                  <c:v>3110</c:v>
                </c:pt>
                <c:pt idx="711">
                  <c:v>3111</c:v>
                </c:pt>
                <c:pt idx="712">
                  <c:v>3112</c:v>
                </c:pt>
                <c:pt idx="713">
                  <c:v>3113</c:v>
                </c:pt>
                <c:pt idx="714">
                  <c:v>3114</c:v>
                </c:pt>
                <c:pt idx="715">
                  <c:v>3115</c:v>
                </c:pt>
                <c:pt idx="716">
                  <c:v>3116</c:v>
                </c:pt>
                <c:pt idx="717">
                  <c:v>3117</c:v>
                </c:pt>
                <c:pt idx="718">
                  <c:v>3118</c:v>
                </c:pt>
                <c:pt idx="719">
                  <c:v>3119</c:v>
                </c:pt>
                <c:pt idx="720">
                  <c:v>3120</c:v>
                </c:pt>
                <c:pt idx="721">
                  <c:v>3121</c:v>
                </c:pt>
                <c:pt idx="722">
                  <c:v>3122</c:v>
                </c:pt>
                <c:pt idx="723">
                  <c:v>3123</c:v>
                </c:pt>
                <c:pt idx="724">
                  <c:v>3124</c:v>
                </c:pt>
                <c:pt idx="725">
                  <c:v>3125</c:v>
                </c:pt>
                <c:pt idx="726">
                  <c:v>3126</c:v>
                </c:pt>
                <c:pt idx="727">
                  <c:v>3127</c:v>
                </c:pt>
                <c:pt idx="728">
                  <c:v>3128</c:v>
                </c:pt>
                <c:pt idx="729">
                  <c:v>3129</c:v>
                </c:pt>
                <c:pt idx="730">
                  <c:v>3130</c:v>
                </c:pt>
                <c:pt idx="731">
                  <c:v>3131</c:v>
                </c:pt>
                <c:pt idx="732">
                  <c:v>3132</c:v>
                </c:pt>
                <c:pt idx="733">
                  <c:v>3133</c:v>
                </c:pt>
                <c:pt idx="734">
                  <c:v>3134</c:v>
                </c:pt>
                <c:pt idx="735">
                  <c:v>3135</c:v>
                </c:pt>
                <c:pt idx="736">
                  <c:v>3136</c:v>
                </c:pt>
                <c:pt idx="737">
                  <c:v>3137</c:v>
                </c:pt>
                <c:pt idx="738">
                  <c:v>3138</c:v>
                </c:pt>
                <c:pt idx="739">
                  <c:v>3139</c:v>
                </c:pt>
                <c:pt idx="740">
                  <c:v>3140</c:v>
                </c:pt>
                <c:pt idx="741">
                  <c:v>3141</c:v>
                </c:pt>
                <c:pt idx="742">
                  <c:v>3142</c:v>
                </c:pt>
                <c:pt idx="743">
                  <c:v>3143</c:v>
                </c:pt>
                <c:pt idx="744">
                  <c:v>3144</c:v>
                </c:pt>
                <c:pt idx="745">
                  <c:v>3145</c:v>
                </c:pt>
                <c:pt idx="746">
                  <c:v>3146</c:v>
                </c:pt>
                <c:pt idx="747">
                  <c:v>3147</c:v>
                </c:pt>
                <c:pt idx="748">
                  <c:v>3148</c:v>
                </c:pt>
                <c:pt idx="749">
                  <c:v>3149</c:v>
                </c:pt>
                <c:pt idx="750">
                  <c:v>3150</c:v>
                </c:pt>
                <c:pt idx="751">
                  <c:v>3151</c:v>
                </c:pt>
                <c:pt idx="752">
                  <c:v>3152</c:v>
                </c:pt>
                <c:pt idx="753">
                  <c:v>3153</c:v>
                </c:pt>
                <c:pt idx="754">
                  <c:v>3154</c:v>
                </c:pt>
                <c:pt idx="755">
                  <c:v>3155</c:v>
                </c:pt>
                <c:pt idx="756">
                  <c:v>3156</c:v>
                </c:pt>
                <c:pt idx="757">
                  <c:v>3157</c:v>
                </c:pt>
                <c:pt idx="758">
                  <c:v>3158</c:v>
                </c:pt>
                <c:pt idx="759">
                  <c:v>3159</c:v>
                </c:pt>
                <c:pt idx="760">
                  <c:v>3160</c:v>
                </c:pt>
                <c:pt idx="761">
                  <c:v>3161</c:v>
                </c:pt>
                <c:pt idx="762">
                  <c:v>3162</c:v>
                </c:pt>
                <c:pt idx="763">
                  <c:v>3163</c:v>
                </c:pt>
                <c:pt idx="764">
                  <c:v>3164</c:v>
                </c:pt>
                <c:pt idx="765">
                  <c:v>3165</c:v>
                </c:pt>
                <c:pt idx="766">
                  <c:v>3166</c:v>
                </c:pt>
                <c:pt idx="767">
                  <c:v>3167</c:v>
                </c:pt>
                <c:pt idx="768">
                  <c:v>3168</c:v>
                </c:pt>
                <c:pt idx="769">
                  <c:v>3169</c:v>
                </c:pt>
                <c:pt idx="770">
                  <c:v>3170</c:v>
                </c:pt>
                <c:pt idx="771">
                  <c:v>3171</c:v>
                </c:pt>
                <c:pt idx="772">
                  <c:v>3172</c:v>
                </c:pt>
                <c:pt idx="773">
                  <c:v>3173</c:v>
                </c:pt>
                <c:pt idx="774">
                  <c:v>3174</c:v>
                </c:pt>
                <c:pt idx="775">
                  <c:v>3175</c:v>
                </c:pt>
                <c:pt idx="776">
                  <c:v>3176</c:v>
                </c:pt>
                <c:pt idx="777">
                  <c:v>3177</c:v>
                </c:pt>
                <c:pt idx="778">
                  <c:v>3178</c:v>
                </c:pt>
                <c:pt idx="779">
                  <c:v>3179</c:v>
                </c:pt>
                <c:pt idx="780">
                  <c:v>3180</c:v>
                </c:pt>
                <c:pt idx="781">
                  <c:v>3181</c:v>
                </c:pt>
                <c:pt idx="782">
                  <c:v>3182</c:v>
                </c:pt>
                <c:pt idx="783">
                  <c:v>3183</c:v>
                </c:pt>
                <c:pt idx="784">
                  <c:v>3184</c:v>
                </c:pt>
                <c:pt idx="785">
                  <c:v>3185</c:v>
                </c:pt>
                <c:pt idx="786">
                  <c:v>3186</c:v>
                </c:pt>
                <c:pt idx="787">
                  <c:v>3187</c:v>
                </c:pt>
                <c:pt idx="788">
                  <c:v>3188</c:v>
                </c:pt>
                <c:pt idx="789">
                  <c:v>3189</c:v>
                </c:pt>
                <c:pt idx="790">
                  <c:v>3190</c:v>
                </c:pt>
                <c:pt idx="791">
                  <c:v>3191</c:v>
                </c:pt>
                <c:pt idx="792">
                  <c:v>3192</c:v>
                </c:pt>
                <c:pt idx="793">
                  <c:v>3193</c:v>
                </c:pt>
                <c:pt idx="794">
                  <c:v>3194</c:v>
                </c:pt>
                <c:pt idx="795">
                  <c:v>3195</c:v>
                </c:pt>
                <c:pt idx="796">
                  <c:v>3196</c:v>
                </c:pt>
                <c:pt idx="797">
                  <c:v>3197</c:v>
                </c:pt>
                <c:pt idx="798">
                  <c:v>3198</c:v>
                </c:pt>
                <c:pt idx="799">
                  <c:v>3199</c:v>
                </c:pt>
                <c:pt idx="800">
                  <c:v>3200</c:v>
                </c:pt>
              </c:numCache>
            </c:numRef>
          </c:cat>
          <c:val>
            <c:numRef>
              <c:f>'Run536_1 (2)'!$D$3:$D$804</c:f>
              <c:numCache>
                <c:formatCode>General</c:formatCode>
                <c:ptCount val="802"/>
                <c:pt idx="0">
                  <c:v>21</c:v>
                </c:pt>
                <c:pt idx="1">
                  <c:v>23</c:v>
                </c:pt>
                <c:pt idx="2">
                  <c:v>19</c:v>
                </c:pt>
                <c:pt idx="3">
                  <c:v>21</c:v>
                </c:pt>
                <c:pt idx="4">
                  <c:v>18</c:v>
                </c:pt>
                <c:pt idx="5">
                  <c:v>9</c:v>
                </c:pt>
                <c:pt idx="6">
                  <c:v>23</c:v>
                </c:pt>
                <c:pt idx="7">
                  <c:v>13</c:v>
                </c:pt>
                <c:pt idx="8">
                  <c:v>25</c:v>
                </c:pt>
                <c:pt idx="9">
                  <c:v>18</c:v>
                </c:pt>
                <c:pt idx="10">
                  <c:v>18</c:v>
                </c:pt>
                <c:pt idx="11">
                  <c:v>20</c:v>
                </c:pt>
                <c:pt idx="12">
                  <c:v>22</c:v>
                </c:pt>
                <c:pt idx="13">
                  <c:v>23</c:v>
                </c:pt>
                <c:pt idx="14">
                  <c:v>17</c:v>
                </c:pt>
                <c:pt idx="15">
                  <c:v>24</c:v>
                </c:pt>
                <c:pt idx="16">
                  <c:v>21</c:v>
                </c:pt>
                <c:pt idx="17">
                  <c:v>19</c:v>
                </c:pt>
                <c:pt idx="18">
                  <c:v>17</c:v>
                </c:pt>
                <c:pt idx="19">
                  <c:v>21</c:v>
                </c:pt>
                <c:pt idx="20">
                  <c:v>15</c:v>
                </c:pt>
                <c:pt idx="21">
                  <c:v>16</c:v>
                </c:pt>
                <c:pt idx="22">
                  <c:v>19</c:v>
                </c:pt>
                <c:pt idx="23">
                  <c:v>14</c:v>
                </c:pt>
                <c:pt idx="24">
                  <c:v>22</c:v>
                </c:pt>
                <c:pt idx="25">
                  <c:v>21</c:v>
                </c:pt>
                <c:pt idx="26">
                  <c:v>18</c:v>
                </c:pt>
                <c:pt idx="27">
                  <c:v>14</c:v>
                </c:pt>
                <c:pt idx="28">
                  <c:v>16</c:v>
                </c:pt>
                <c:pt idx="29">
                  <c:v>14</c:v>
                </c:pt>
                <c:pt idx="30">
                  <c:v>18</c:v>
                </c:pt>
                <c:pt idx="31">
                  <c:v>20</c:v>
                </c:pt>
                <c:pt idx="32">
                  <c:v>26</c:v>
                </c:pt>
                <c:pt idx="33">
                  <c:v>16</c:v>
                </c:pt>
                <c:pt idx="34">
                  <c:v>22</c:v>
                </c:pt>
                <c:pt idx="35">
                  <c:v>18</c:v>
                </c:pt>
                <c:pt idx="36">
                  <c:v>17</c:v>
                </c:pt>
                <c:pt idx="37">
                  <c:v>16</c:v>
                </c:pt>
                <c:pt idx="38">
                  <c:v>21</c:v>
                </c:pt>
                <c:pt idx="39">
                  <c:v>14</c:v>
                </c:pt>
                <c:pt idx="40">
                  <c:v>16</c:v>
                </c:pt>
                <c:pt idx="41">
                  <c:v>17</c:v>
                </c:pt>
                <c:pt idx="42">
                  <c:v>20</c:v>
                </c:pt>
                <c:pt idx="43">
                  <c:v>25</c:v>
                </c:pt>
                <c:pt idx="44">
                  <c:v>15</c:v>
                </c:pt>
                <c:pt idx="45">
                  <c:v>18</c:v>
                </c:pt>
                <c:pt idx="46">
                  <c:v>17</c:v>
                </c:pt>
                <c:pt idx="47">
                  <c:v>20</c:v>
                </c:pt>
                <c:pt idx="48">
                  <c:v>21</c:v>
                </c:pt>
                <c:pt idx="49">
                  <c:v>22</c:v>
                </c:pt>
                <c:pt idx="50">
                  <c:v>19</c:v>
                </c:pt>
                <c:pt idx="51">
                  <c:v>18</c:v>
                </c:pt>
                <c:pt idx="52">
                  <c:v>15</c:v>
                </c:pt>
                <c:pt idx="53">
                  <c:v>13</c:v>
                </c:pt>
                <c:pt idx="54">
                  <c:v>21</c:v>
                </c:pt>
                <c:pt idx="55">
                  <c:v>21</c:v>
                </c:pt>
                <c:pt idx="56">
                  <c:v>12</c:v>
                </c:pt>
                <c:pt idx="57">
                  <c:v>13</c:v>
                </c:pt>
                <c:pt idx="58">
                  <c:v>13</c:v>
                </c:pt>
                <c:pt idx="59">
                  <c:v>20</c:v>
                </c:pt>
                <c:pt idx="60">
                  <c:v>19</c:v>
                </c:pt>
                <c:pt idx="61">
                  <c:v>13</c:v>
                </c:pt>
                <c:pt idx="62">
                  <c:v>12</c:v>
                </c:pt>
                <c:pt idx="63">
                  <c:v>13</c:v>
                </c:pt>
                <c:pt idx="64">
                  <c:v>14</c:v>
                </c:pt>
                <c:pt idx="65">
                  <c:v>14</c:v>
                </c:pt>
                <c:pt idx="66">
                  <c:v>17</c:v>
                </c:pt>
                <c:pt idx="67">
                  <c:v>17</c:v>
                </c:pt>
                <c:pt idx="68">
                  <c:v>15</c:v>
                </c:pt>
                <c:pt idx="69">
                  <c:v>47</c:v>
                </c:pt>
                <c:pt idx="70">
                  <c:v>74</c:v>
                </c:pt>
                <c:pt idx="71">
                  <c:v>98</c:v>
                </c:pt>
                <c:pt idx="72">
                  <c:v>101</c:v>
                </c:pt>
                <c:pt idx="73">
                  <c:v>94</c:v>
                </c:pt>
                <c:pt idx="74">
                  <c:v>88</c:v>
                </c:pt>
                <c:pt idx="75">
                  <c:v>75</c:v>
                </c:pt>
                <c:pt idx="76">
                  <c:v>56</c:v>
                </c:pt>
                <c:pt idx="77">
                  <c:v>34</c:v>
                </c:pt>
                <c:pt idx="78">
                  <c:v>12</c:v>
                </c:pt>
                <c:pt idx="79">
                  <c:v>16</c:v>
                </c:pt>
                <c:pt idx="80">
                  <c:v>8</c:v>
                </c:pt>
                <c:pt idx="81">
                  <c:v>12</c:v>
                </c:pt>
                <c:pt idx="82">
                  <c:v>13</c:v>
                </c:pt>
                <c:pt idx="83">
                  <c:v>12</c:v>
                </c:pt>
                <c:pt idx="84">
                  <c:v>13</c:v>
                </c:pt>
                <c:pt idx="85">
                  <c:v>14</c:v>
                </c:pt>
                <c:pt idx="86">
                  <c:v>14</c:v>
                </c:pt>
                <c:pt idx="87">
                  <c:v>17</c:v>
                </c:pt>
                <c:pt idx="88">
                  <c:v>17</c:v>
                </c:pt>
                <c:pt idx="89">
                  <c:v>15</c:v>
                </c:pt>
                <c:pt idx="90">
                  <c:v>6</c:v>
                </c:pt>
                <c:pt idx="91">
                  <c:v>11</c:v>
                </c:pt>
                <c:pt idx="92">
                  <c:v>14</c:v>
                </c:pt>
                <c:pt idx="93">
                  <c:v>9</c:v>
                </c:pt>
                <c:pt idx="94">
                  <c:v>10</c:v>
                </c:pt>
                <c:pt idx="95">
                  <c:v>8</c:v>
                </c:pt>
                <c:pt idx="96">
                  <c:v>10</c:v>
                </c:pt>
                <c:pt idx="97">
                  <c:v>9</c:v>
                </c:pt>
                <c:pt idx="98">
                  <c:v>10</c:v>
                </c:pt>
                <c:pt idx="99">
                  <c:v>12</c:v>
                </c:pt>
                <c:pt idx="100">
                  <c:v>12</c:v>
                </c:pt>
                <c:pt idx="101">
                  <c:v>13</c:v>
                </c:pt>
                <c:pt idx="102">
                  <c:v>15</c:v>
                </c:pt>
                <c:pt idx="103">
                  <c:v>13</c:v>
                </c:pt>
                <c:pt idx="104">
                  <c:v>15</c:v>
                </c:pt>
                <c:pt idx="105">
                  <c:v>14</c:v>
                </c:pt>
                <c:pt idx="106">
                  <c:v>11</c:v>
                </c:pt>
                <c:pt idx="107">
                  <c:v>13</c:v>
                </c:pt>
                <c:pt idx="108">
                  <c:v>11</c:v>
                </c:pt>
                <c:pt idx="109">
                  <c:v>12</c:v>
                </c:pt>
                <c:pt idx="110">
                  <c:v>15</c:v>
                </c:pt>
                <c:pt idx="111">
                  <c:v>11</c:v>
                </c:pt>
                <c:pt idx="112">
                  <c:v>8</c:v>
                </c:pt>
                <c:pt idx="113">
                  <c:v>10</c:v>
                </c:pt>
                <c:pt idx="114">
                  <c:v>11</c:v>
                </c:pt>
                <c:pt idx="115">
                  <c:v>16</c:v>
                </c:pt>
                <c:pt idx="116">
                  <c:v>10</c:v>
                </c:pt>
                <c:pt idx="117">
                  <c:v>10</c:v>
                </c:pt>
                <c:pt idx="118">
                  <c:v>8</c:v>
                </c:pt>
                <c:pt idx="119">
                  <c:v>6</c:v>
                </c:pt>
                <c:pt idx="120">
                  <c:v>3</c:v>
                </c:pt>
                <c:pt idx="121">
                  <c:v>13</c:v>
                </c:pt>
                <c:pt idx="122">
                  <c:v>11</c:v>
                </c:pt>
                <c:pt idx="123">
                  <c:v>14</c:v>
                </c:pt>
                <c:pt idx="124">
                  <c:v>12</c:v>
                </c:pt>
                <c:pt idx="125">
                  <c:v>9</c:v>
                </c:pt>
                <c:pt idx="126">
                  <c:v>10</c:v>
                </c:pt>
                <c:pt idx="127">
                  <c:v>8</c:v>
                </c:pt>
                <c:pt idx="128">
                  <c:v>10</c:v>
                </c:pt>
                <c:pt idx="129">
                  <c:v>6</c:v>
                </c:pt>
                <c:pt idx="130">
                  <c:v>6</c:v>
                </c:pt>
                <c:pt idx="131">
                  <c:v>15</c:v>
                </c:pt>
                <c:pt idx="132">
                  <c:v>22</c:v>
                </c:pt>
                <c:pt idx="133">
                  <c:v>20</c:v>
                </c:pt>
                <c:pt idx="134">
                  <c:v>12</c:v>
                </c:pt>
                <c:pt idx="135">
                  <c:v>9</c:v>
                </c:pt>
                <c:pt idx="136">
                  <c:v>10</c:v>
                </c:pt>
                <c:pt idx="137">
                  <c:v>8</c:v>
                </c:pt>
                <c:pt idx="138">
                  <c:v>10</c:v>
                </c:pt>
                <c:pt idx="139">
                  <c:v>26</c:v>
                </c:pt>
                <c:pt idx="140">
                  <c:v>58</c:v>
                </c:pt>
                <c:pt idx="141">
                  <c:v>78</c:v>
                </c:pt>
                <c:pt idx="142">
                  <c:v>81</c:v>
                </c:pt>
                <c:pt idx="143">
                  <c:v>96</c:v>
                </c:pt>
                <c:pt idx="144">
                  <c:v>102</c:v>
                </c:pt>
                <c:pt idx="145">
                  <c:v>94</c:v>
                </c:pt>
                <c:pt idx="146">
                  <c:v>72</c:v>
                </c:pt>
                <c:pt idx="147">
                  <c:v>11</c:v>
                </c:pt>
                <c:pt idx="148">
                  <c:v>14</c:v>
                </c:pt>
                <c:pt idx="149">
                  <c:v>7</c:v>
                </c:pt>
                <c:pt idx="150">
                  <c:v>11</c:v>
                </c:pt>
                <c:pt idx="151">
                  <c:v>4</c:v>
                </c:pt>
                <c:pt idx="152">
                  <c:v>14</c:v>
                </c:pt>
                <c:pt idx="153">
                  <c:v>13</c:v>
                </c:pt>
                <c:pt idx="154">
                  <c:v>8</c:v>
                </c:pt>
                <c:pt idx="155">
                  <c:v>6</c:v>
                </c:pt>
                <c:pt idx="156">
                  <c:v>8</c:v>
                </c:pt>
                <c:pt idx="157">
                  <c:v>16</c:v>
                </c:pt>
                <c:pt idx="158">
                  <c:v>12</c:v>
                </c:pt>
                <c:pt idx="159">
                  <c:v>11</c:v>
                </c:pt>
                <c:pt idx="160">
                  <c:v>6</c:v>
                </c:pt>
                <c:pt idx="161">
                  <c:v>12</c:v>
                </c:pt>
                <c:pt idx="162">
                  <c:v>9</c:v>
                </c:pt>
                <c:pt idx="163">
                  <c:v>11</c:v>
                </c:pt>
                <c:pt idx="164">
                  <c:v>7</c:v>
                </c:pt>
                <c:pt idx="165">
                  <c:v>7</c:v>
                </c:pt>
                <c:pt idx="166">
                  <c:v>6</c:v>
                </c:pt>
                <c:pt idx="167">
                  <c:v>8</c:v>
                </c:pt>
                <c:pt idx="168">
                  <c:v>8</c:v>
                </c:pt>
                <c:pt idx="169">
                  <c:v>10</c:v>
                </c:pt>
                <c:pt idx="170">
                  <c:v>8</c:v>
                </c:pt>
                <c:pt idx="171">
                  <c:v>9</c:v>
                </c:pt>
                <c:pt idx="172">
                  <c:v>13</c:v>
                </c:pt>
                <c:pt idx="173">
                  <c:v>8</c:v>
                </c:pt>
                <c:pt idx="174">
                  <c:v>15</c:v>
                </c:pt>
                <c:pt idx="175">
                  <c:v>7</c:v>
                </c:pt>
                <c:pt idx="176">
                  <c:v>9</c:v>
                </c:pt>
                <c:pt idx="177">
                  <c:v>13</c:v>
                </c:pt>
                <c:pt idx="178">
                  <c:v>6</c:v>
                </c:pt>
                <c:pt idx="179">
                  <c:v>10</c:v>
                </c:pt>
                <c:pt idx="180">
                  <c:v>7</c:v>
                </c:pt>
                <c:pt idx="181">
                  <c:v>7</c:v>
                </c:pt>
                <c:pt idx="182">
                  <c:v>7</c:v>
                </c:pt>
                <c:pt idx="183">
                  <c:v>9</c:v>
                </c:pt>
                <c:pt idx="184">
                  <c:v>13</c:v>
                </c:pt>
                <c:pt idx="185">
                  <c:v>13</c:v>
                </c:pt>
                <c:pt idx="186">
                  <c:v>9</c:v>
                </c:pt>
                <c:pt idx="187">
                  <c:v>6</c:v>
                </c:pt>
                <c:pt idx="188">
                  <c:v>11</c:v>
                </c:pt>
                <c:pt idx="189">
                  <c:v>10</c:v>
                </c:pt>
                <c:pt idx="190">
                  <c:v>6</c:v>
                </c:pt>
                <c:pt idx="191">
                  <c:v>13</c:v>
                </c:pt>
                <c:pt idx="192">
                  <c:v>7</c:v>
                </c:pt>
                <c:pt idx="193">
                  <c:v>6</c:v>
                </c:pt>
                <c:pt idx="194">
                  <c:v>11</c:v>
                </c:pt>
                <c:pt idx="195">
                  <c:v>7</c:v>
                </c:pt>
                <c:pt idx="196">
                  <c:v>6</c:v>
                </c:pt>
                <c:pt idx="197">
                  <c:v>8</c:v>
                </c:pt>
                <c:pt idx="198">
                  <c:v>7</c:v>
                </c:pt>
                <c:pt idx="199">
                  <c:v>9</c:v>
                </c:pt>
                <c:pt idx="200">
                  <c:v>5</c:v>
                </c:pt>
                <c:pt idx="201">
                  <c:v>6</c:v>
                </c:pt>
                <c:pt idx="202">
                  <c:v>13</c:v>
                </c:pt>
                <c:pt idx="203">
                  <c:v>15</c:v>
                </c:pt>
                <c:pt idx="204">
                  <c:v>7</c:v>
                </c:pt>
                <c:pt idx="205">
                  <c:v>8</c:v>
                </c:pt>
                <c:pt idx="206">
                  <c:v>10</c:v>
                </c:pt>
                <c:pt idx="207">
                  <c:v>7</c:v>
                </c:pt>
                <c:pt idx="208">
                  <c:v>8</c:v>
                </c:pt>
                <c:pt idx="209">
                  <c:v>14</c:v>
                </c:pt>
                <c:pt idx="210">
                  <c:v>13</c:v>
                </c:pt>
                <c:pt idx="211">
                  <c:v>14</c:v>
                </c:pt>
                <c:pt idx="212">
                  <c:v>15</c:v>
                </c:pt>
                <c:pt idx="213">
                  <c:v>12</c:v>
                </c:pt>
                <c:pt idx="214">
                  <c:v>11</c:v>
                </c:pt>
                <c:pt idx="215">
                  <c:v>12</c:v>
                </c:pt>
                <c:pt idx="216">
                  <c:v>9</c:v>
                </c:pt>
                <c:pt idx="217">
                  <c:v>10</c:v>
                </c:pt>
                <c:pt idx="218">
                  <c:v>14</c:v>
                </c:pt>
                <c:pt idx="219">
                  <c:v>13</c:v>
                </c:pt>
                <c:pt idx="220">
                  <c:v>11</c:v>
                </c:pt>
                <c:pt idx="221">
                  <c:v>9</c:v>
                </c:pt>
                <c:pt idx="222">
                  <c:v>7</c:v>
                </c:pt>
                <c:pt idx="223">
                  <c:v>4</c:v>
                </c:pt>
                <c:pt idx="224">
                  <c:v>6</c:v>
                </c:pt>
                <c:pt idx="225">
                  <c:v>7</c:v>
                </c:pt>
                <c:pt idx="226">
                  <c:v>8</c:v>
                </c:pt>
                <c:pt idx="227">
                  <c:v>8</c:v>
                </c:pt>
                <c:pt idx="228">
                  <c:v>6</c:v>
                </c:pt>
                <c:pt idx="229">
                  <c:v>5</c:v>
                </c:pt>
                <c:pt idx="230">
                  <c:v>1</c:v>
                </c:pt>
                <c:pt idx="231">
                  <c:v>10</c:v>
                </c:pt>
                <c:pt idx="232">
                  <c:v>4</c:v>
                </c:pt>
                <c:pt idx="233">
                  <c:v>3</c:v>
                </c:pt>
                <c:pt idx="234">
                  <c:v>2</c:v>
                </c:pt>
                <c:pt idx="235">
                  <c:v>3</c:v>
                </c:pt>
                <c:pt idx="236">
                  <c:v>7</c:v>
                </c:pt>
                <c:pt idx="237">
                  <c:v>4</c:v>
                </c:pt>
                <c:pt idx="238">
                  <c:v>4</c:v>
                </c:pt>
                <c:pt idx="239">
                  <c:v>4</c:v>
                </c:pt>
                <c:pt idx="240">
                  <c:v>2</c:v>
                </c:pt>
                <c:pt idx="241">
                  <c:v>2</c:v>
                </c:pt>
                <c:pt idx="242">
                  <c:v>6</c:v>
                </c:pt>
                <c:pt idx="243">
                  <c:v>4</c:v>
                </c:pt>
                <c:pt idx="244">
                  <c:v>7</c:v>
                </c:pt>
                <c:pt idx="245">
                  <c:v>5</c:v>
                </c:pt>
                <c:pt idx="246">
                  <c:v>4</c:v>
                </c:pt>
                <c:pt idx="247">
                  <c:v>6</c:v>
                </c:pt>
                <c:pt idx="248">
                  <c:v>5</c:v>
                </c:pt>
                <c:pt idx="249">
                  <c:v>1</c:v>
                </c:pt>
                <c:pt idx="250">
                  <c:v>5</c:v>
                </c:pt>
                <c:pt idx="251">
                  <c:v>3</c:v>
                </c:pt>
                <c:pt idx="252">
                  <c:v>4</c:v>
                </c:pt>
                <c:pt idx="253">
                  <c:v>0</c:v>
                </c:pt>
                <c:pt idx="254">
                  <c:v>5</c:v>
                </c:pt>
                <c:pt idx="255">
                  <c:v>5</c:v>
                </c:pt>
                <c:pt idx="256">
                  <c:v>2</c:v>
                </c:pt>
                <c:pt idx="257">
                  <c:v>5</c:v>
                </c:pt>
                <c:pt idx="258">
                  <c:v>3</c:v>
                </c:pt>
                <c:pt idx="259">
                  <c:v>4</c:v>
                </c:pt>
                <c:pt idx="260">
                  <c:v>3</c:v>
                </c:pt>
                <c:pt idx="261">
                  <c:v>6</c:v>
                </c:pt>
                <c:pt idx="262">
                  <c:v>4</c:v>
                </c:pt>
                <c:pt idx="263">
                  <c:v>8</c:v>
                </c:pt>
                <c:pt idx="264">
                  <c:v>5</c:v>
                </c:pt>
                <c:pt idx="265">
                  <c:v>7</c:v>
                </c:pt>
                <c:pt idx="266">
                  <c:v>5</c:v>
                </c:pt>
                <c:pt idx="267">
                  <c:v>3</c:v>
                </c:pt>
                <c:pt idx="268">
                  <c:v>8</c:v>
                </c:pt>
                <c:pt idx="269">
                  <c:v>3</c:v>
                </c:pt>
                <c:pt idx="270">
                  <c:v>1</c:v>
                </c:pt>
                <c:pt idx="271">
                  <c:v>5</c:v>
                </c:pt>
                <c:pt idx="272">
                  <c:v>4</c:v>
                </c:pt>
                <c:pt idx="273">
                  <c:v>0</c:v>
                </c:pt>
                <c:pt idx="274">
                  <c:v>6</c:v>
                </c:pt>
                <c:pt idx="275">
                  <c:v>3</c:v>
                </c:pt>
                <c:pt idx="276">
                  <c:v>7</c:v>
                </c:pt>
                <c:pt idx="277">
                  <c:v>0</c:v>
                </c:pt>
                <c:pt idx="278">
                  <c:v>6</c:v>
                </c:pt>
                <c:pt idx="279">
                  <c:v>4</c:v>
                </c:pt>
                <c:pt idx="280">
                  <c:v>5</c:v>
                </c:pt>
                <c:pt idx="281">
                  <c:v>2</c:v>
                </c:pt>
                <c:pt idx="282">
                  <c:v>2</c:v>
                </c:pt>
                <c:pt idx="283">
                  <c:v>4</c:v>
                </c:pt>
                <c:pt idx="284">
                  <c:v>5</c:v>
                </c:pt>
                <c:pt idx="285">
                  <c:v>4</c:v>
                </c:pt>
                <c:pt idx="286">
                  <c:v>2</c:v>
                </c:pt>
                <c:pt idx="287">
                  <c:v>6</c:v>
                </c:pt>
                <c:pt idx="288">
                  <c:v>4</c:v>
                </c:pt>
                <c:pt idx="289">
                  <c:v>4</c:v>
                </c:pt>
                <c:pt idx="290">
                  <c:v>3</c:v>
                </c:pt>
                <c:pt idx="291">
                  <c:v>5</c:v>
                </c:pt>
                <c:pt idx="292">
                  <c:v>3</c:v>
                </c:pt>
                <c:pt idx="293">
                  <c:v>3</c:v>
                </c:pt>
                <c:pt idx="294">
                  <c:v>4</c:v>
                </c:pt>
                <c:pt idx="295">
                  <c:v>8</c:v>
                </c:pt>
                <c:pt idx="296">
                  <c:v>6</c:v>
                </c:pt>
                <c:pt idx="297">
                  <c:v>4</c:v>
                </c:pt>
                <c:pt idx="298">
                  <c:v>5</c:v>
                </c:pt>
                <c:pt idx="299">
                  <c:v>2</c:v>
                </c:pt>
                <c:pt idx="300">
                  <c:v>3</c:v>
                </c:pt>
                <c:pt idx="301">
                  <c:v>3</c:v>
                </c:pt>
                <c:pt idx="302">
                  <c:v>3</c:v>
                </c:pt>
                <c:pt idx="303">
                  <c:v>4</c:v>
                </c:pt>
                <c:pt idx="304">
                  <c:v>5</c:v>
                </c:pt>
                <c:pt idx="305">
                  <c:v>7</c:v>
                </c:pt>
                <c:pt idx="306">
                  <c:v>4</c:v>
                </c:pt>
                <c:pt idx="307">
                  <c:v>6</c:v>
                </c:pt>
                <c:pt idx="308">
                  <c:v>4</c:v>
                </c:pt>
                <c:pt idx="309">
                  <c:v>8</c:v>
                </c:pt>
                <c:pt idx="310">
                  <c:v>6</c:v>
                </c:pt>
                <c:pt idx="311">
                  <c:v>4</c:v>
                </c:pt>
                <c:pt idx="312">
                  <c:v>2</c:v>
                </c:pt>
                <c:pt idx="313">
                  <c:v>7</c:v>
                </c:pt>
                <c:pt idx="314">
                  <c:v>5</c:v>
                </c:pt>
                <c:pt idx="315">
                  <c:v>4</c:v>
                </c:pt>
                <c:pt idx="316">
                  <c:v>6</c:v>
                </c:pt>
                <c:pt idx="317">
                  <c:v>4</c:v>
                </c:pt>
                <c:pt idx="318">
                  <c:v>3</c:v>
                </c:pt>
                <c:pt idx="319">
                  <c:v>3</c:v>
                </c:pt>
                <c:pt idx="320">
                  <c:v>6</c:v>
                </c:pt>
                <c:pt idx="321">
                  <c:v>2</c:v>
                </c:pt>
                <c:pt idx="322">
                  <c:v>7</c:v>
                </c:pt>
                <c:pt idx="323">
                  <c:v>5</c:v>
                </c:pt>
                <c:pt idx="324">
                  <c:v>4</c:v>
                </c:pt>
                <c:pt idx="325">
                  <c:v>7</c:v>
                </c:pt>
                <c:pt idx="326">
                  <c:v>4</c:v>
                </c:pt>
                <c:pt idx="327">
                  <c:v>4</c:v>
                </c:pt>
                <c:pt idx="328">
                  <c:v>8</c:v>
                </c:pt>
                <c:pt idx="329">
                  <c:v>4</c:v>
                </c:pt>
                <c:pt idx="330">
                  <c:v>3</c:v>
                </c:pt>
                <c:pt idx="331">
                  <c:v>4</c:v>
                </c:pt>
                <c:pt idx="332">
                  <c:v>6</c:v>
                </c:pt>
                <c:pt idx="333">
                  <c:v>4</c:v>
                </c:pt>
                <c:pt idx="334">
                  <c:v>5</c:v>
                </c:pt>
                <c:pt idx="335">
                  <c:v>4</c:v>
                </c:pt>
                <c:pt idx="336">
                  <c:v>5</c:v>
                </c:pt>
                <c:pt idx="337">
                  <c:v>2</c:v>
                </c:pt>
                <c:pt idx="338">
                  <c:v>5</c:v>
                </c:pt>
                <c:pt idx="339">
                  <c:v>4</c:v>
                </c:pt>
                <c:pt idx="340">
                  <c:v>1</c:v>
                </c:pt>
                <c:pt idx="341">
                  <c:v>5</c:v>
                </c:pt>
                <c:pt idx="342">
                  <c:v>5</c:v>
                </c:pt>
                <c:pt idx="343">
                  <c:v>3</c:v>
                </c:pt>
                <c:pt idx="344">
                  <c:v>7</c:v>
                </c:pt>
                <c:pt idx="345">
                  <c:v>5</c:v>
                </c:pt>
                <c:pt idx="346">
                  <c:v>4</c:v>
                </c:pt>
                <c:pt idx="347">
                  <c:v>3</c:v>
                </c:pt>
                <c:pt idx="348">
                  <c:v>5</c:v>
                </c:pt>
                <c:pt idx="349">
                  <c:v>7</c:v>
                </c:pt>
                <c:pt idx="350">
                  <c:v>3</c:v>
                </c:pt>
                <c:pt idx="351">
                  <c:v>1</c:v>
                </c:pt>
                <c:pt idx="352">
                  <c:v>5</c:v>
                </c:pt>
                <c:pt idx="353">
                  <c:v>3</c:v>
                </c:pt>
                <c:pt idx="354">
                  <c:v>1</c:v>
                </c:pt>
                <c:pt idx="355">
                  <c:v>2</c:v>
                </c:pt>
                <c:pt idx="356">
                  <c:v>4</c:v>
                </c:pt>
                <c:pt idx="357">
                  <c:v>5</c:v>
                </c:pt>
                <c:pt idx="358">
                  <c:v>5</c:v>
                </c:pt>
                <c:pt idx="359">
                  <c:v>3</c:v>
                </c:pt>
                <c:pt idx="360">
                  <c:v>8</c:v>
                </c:pt>
                <c:pt idx="361">
                  <c:v>4</c:v>
                </c:pt>
                <c:pt idx="362">
                  <c:v>9</c:v>
                </c:pt>
                <c:pt idx="363">
                  <c:v>7</c:v>
                </c:pt>
                <c:pt idx="364">
                  <c:v>4</c:v>
                </c:pt>
                <c:pt idx="365">
                  <c:v>1</c:v>
                </c:pt>
                <c:pt idx="366">
                  <c:v>2</c:v>
                </c:pt>
                <c:pt idx="367">
                  <c:v>8</c:v>
                </c:pt>
                <c:pt idx="368">
                  <c:v>5</c:v>
                </c:pt>
                <c:pt idx="369">
                  <c:v>3</c:v>
                </c:pt>
                <c:pt idx="370">
                  <c:v>3</c:v>
                </c:pt>
                <c:pt idx="371">
                  <c:v>7</c:v>
                </c:pt>
                <c:pt idx="372">
                  <c:v>6</c:v>
                </c:pt>
                <c:pt idx="373">
                  <c:v>4</c:v>
                </c:pt>
                <c:pt idx="374">
                  <c:v>1</c:v>
                </c:pt>
                <c:pt idx="375">
                  <c:v>4</c:v>
                </c:pt>
                <c:pt idx="376">
                  <c:v>5</c:v>
                </c:pt>
                <c:pt idx="377">
                  <c:v>4</c:v>
                </c:pt>
                <c:pt idx="378">
                  <c:v>0</c:v>
                </c:pt>
                <c:pt idx="379">
                  <c:v>2</c:v>
                </c:pt>
                <c:pt idx="380">
                  <c:v>1</c:v>
                </c:pt>
                <c:pt idx="381">
                  <c:v>3</c:v>
                </c:pt>
                <c:pt idx="382">
                  <c:v>6</c:v>
                </c:pt>
                <c:pt idx="383">
                  <c:v>3</c:v>
                </c:pt>
                <c:pt idx="384">
                  <c:v>2</c:v>
                </c:pt>
                <c:pt idx="385">
                  <c:v>9</c:v>
                </c:pt>
                <c:pt idx="386">
                  <c:v>2</c:v>
                </c:pt>
                <c:pt idx="387">
                  <c:v>3</c:v>
                </c:pt>
                <c:pt idx="388">
                  <c:v>6</c:v>
                </c:pt>
                <c:pt idx="389">
                  <c:v>5</c:v>
                </c:pt>
                <c:pt idx="390">
                  <c:v>3</c:v>
                </c:pt>
                <c:pt idx="391">
                  <c:v>4</c:v>
                </c:pt>
                <c:pt idx="392">
                  <c:v>4</c:v>
                </c:pt>
                <c:pt idx="393">
                  <c:v>4</c:v>
                </c:pt>
                <c:pt idx="394">
                  <c:v>2</c:v>
                </c:pt>
                <c:pt idx="395">
                  <c:v>0</c:v>
                </c:pt>
                <c:pt idx="396">
                  <c:v>1</c:v>
                </c:pt>
                <c:pt idx="397">
                  <c:v>6</c:v>
                </c:pt>
                <c:pt idx="398">
                  <c:v>3</c:v>
                </c:pt>
                <c:pt idx="399">
                  <c:v>8</c:v>
                </c:pt>
                <c:pt idx="400">
                  <c:v>7</c:v>
                </c:pt>
                <c:pt idx="401">
                  <c:v>4</c:v>
                </c:pt>
                <c:pt idx="402">
                  <c:v>4</c:v>
                </c:pt>
                <c:pt idx="403">
                  <c:v>6</c:v>
                </c:pt>
                <c:pt idx="404">
                  <c:v>5</c:v>
                </c:pt>
                <c:pt idx="405">
                  <c:v>1</c:v>
                </c:pt>
                <c:pt idx="406">
                  <c:v>7</c:v>
                </c:pt>
                <c:pt idx="407">
                  <c:v>8</c:v>
                </c:pt>
                <c:pt idx="408">
                  <c:v>4</c:v>
                </c:pt>
                <c:pt idx="409">
                  <c:v>6</c:v>
                </c:pt>
                <c:pt idx="410">
                  <c:v>2</c:v>
                </c:pt>
                <c:pt idx="411">
                  <c:v>5</c:v>
                </c:pt>
                <c:pt idx="412">
                  <c:v>12</c:v>
                </c:pt>
                <c:pt idx="413">
                  <c:v>4</c:v>
                </c:pt>
                <c:pt idx="414">
                  <c:v>1</c:v>
                </c:pt>
                <c:pt idx="415">
                  <c:v>5</c:v>
                </c:pt>
                <c:pt idx="416">
                  <c:v>3</c:v>
                </c:pt>
                <c:pt idx="417">
                  <c:v>5</c:v>
                </c:pt>
                <c:pt idx="418">
                  <c:v>5</c:v>
                </c:pt>
                <c:pt idx="419">
                  <c:v>7</c:v>
                </c:pt>
                <c:pt idx="420">
                  <c:v>2</c:v>
                </c:pt>
                <c:pt idx="421">
                  <c:v>3</c:v>
                </c:pt>
                <c:pt idx="422">
                  <c:v>3</c:v>
                </c:pt>
                <c:pt idx="423">
                  <c:v>3</c:v>
                </c:pt>
                <c:pt idx="424">
                  <c:v>5</c:v>
                </c:pt>
                <c:pt idx="425">
                  <c:v>4</c:v>
                </c:pt>
                <c:pt idx="426">
                  <c:v>5</c:v>
                </c:pt>
                <c:pt idx="427">
                  <c:v>8</c:v>
                </c:pt>
                <c:pt idx="428">
                  <c:v>7</c:v>
                </c:pt>
                <c:pt idx="429">
                  <c:v>3</c:v>
                </c:pt>
                <c:pt idx="430">
                  <c:v>5</c:v>
                </c:pt>
                <c:pt idx="431">
                  <c:v>8</c:v>
                </c:pt>
                <c:pt idx="432">
                  <c:v>7</c:v>
                </c:pt>
                <c:pt idx="433">
                  <c:v>6</c:v>
                </c:pt>
                <c:pt idx="434">
                  <c:v>9</c:v>
                </c:pt>
                <c:pt idx="435">
                  <c:v>3</c:v>
                </c:pt>
                <c:pt idx="436">
                  <c:v>4</c:v>
                </c:pt>
                <c:pt idx="437">
                  <c:v>6</c:v>
                </c:pt>
                <c:pt idx="438">
                  <c:v>6</c:v>
                </c:pt>
                <c:pt idx="439">
                  <c:v>6</c:v>
                </c:pt>
                <c:pt idx="440">
                  <c:v>4</c:v>
                </c:pt>
                <c:pt idx="441">
                  <c:v>8</c:v>
                </c:pt>
                <c:pt idx="442">
                  <c:v>2</c:v>
                </c:pt>
                <c:pt idx="443">
                  <c:v>4</c:v>
                </c:pt>
                <c:pt idx="444">
                  <c:v>6</c:v>
                </c:pt>
                <c:pt idx="445">
                  <c:v>3</c:v>
                </c:pt>
                <c:pt idx="446">
                  <c:v>7</c:v>
                </c:pt>
                <c:pt idx="447">
                  <c:v>5</c:v>
                </c:pt>
                <c:pt idx="448">
                  <c:v>6</c:v>
                </c:pt>
                <c:pt idx="449">
                  <c:v>4</c:v>
                </c:pt>
                <c:pt idx="450">
                  <c:v>4</c:v>
                </c:pt>
                <c:pt idx="451">
                  <c:v>6</c:v>
                </c:pt>
                <c:pt idx="452">
                  <c:v>2</c:v>
                </c:pt>
                <c:pt idx="453">
                  <c:v>4</c:v>
                </c:pt>
                <c:pt idx="454">
                  <c:v>5</c:v>
                </c:pt>
                <c:pt idx="455">
                  <c:v>2</c:v>
                </c:pt>
                <c:pt idx="456">
                  <c:v>7</c:v>
                </c:pt>
                <c:pt idx="457">
                  <c:v>4</c:v>
                </c:pt>
                <c:pt idx="458">
                  <c:v>6</c:v>
                </c:pt>
                <c:pt idx="459">
                  <c:v>5</c:v>
                </c:pt>
                <c:pt idx="460">
                  <c:v>2</c:v>
                </c:pt>
                <c:pt idx="461">
                  <c:v>6</c:v>
                </c:pt>
                <c:pt idx="462">
                  <c:v>4</c:v>
                </c:pt>
                <c:pt idx="463">
                  <c:v>4</c:v>
                </c:pt>
                <c:pt idx="464">
                  <c:v>3</c:v>
                </c:pt>
                <c:pt idx="465">
                  <c:v>4</c:v>
                </c:pt>
                <c:pt idx="466">
                  <c:v>2</c:v>
                </c:pt>
                <c:pt idx="467">
                  <c:v>10</c:v>
                </c:pt>
                <c:pt idx="468">
                  <c:v>5</c:v>
                </c:pt>
                <c:pt idx="469">
                  <c:v>3</c:v>
                </c:pt>
                <c:pt idx="470">
                  <c:v>2</c:v>
                </c:pt>
                <c:pt idx="471">
                  <c:v>3</c:v>
                </c:pt>
                <c:pt idx="472">
                  <c:v>4</c:v>
                </c:pt>
                <c:pt idx="473">
                  <c:v>5</c:v>
                </c:pt>
                <c:pt idx="474">
                  <c:v>2</c:v>
                </c:pt>
                <c:pt idx="475">
                  <c:v>6</c:v>
                </c:pt>
                <c:pt idx="476">
                  <c:v>2</c:v>
                </c:pt>
                <c:pt idx="477">
                  <c:v>7</c:v>
                </c:pt>
                <c:pt idx="478">
                  <c:v>6</c:v>
                </c:pt>
                <c:pt idx="479">
                  <c:v>8</c:v>
                </c:pt>
                <c:pt idx="480">
                  <c:v>5</c:v>
                </c:pt>
                <c:pt idx="481">
                  <c:v>8</c:v>
                </c:pt>
                <c:pt idx="482">
                  <c:v>5</c:v>
                </c:pt>
                <c:pt idx="483">
                  <c:v>3</c:v>
                </c:pt>
                <c:pt idx="484">
                  <c:v>3</c:v>
                </c:pt>
                <c:pt idx="485">
                  <c:v>5</c:v>
                </c:pt>
                <c:pt idx="486">
                  <c:v>6</c:v>
                </c:pt>
                <c:pt idx="487">
                  <c:v>6</c:v>
                </c:pt>
                <c:pt idx="488">
                  <c:v>5</c:v>
                </c:pt>
                <c:pt idx="489">
                  <c:v>4</c:v>
                </c:pt>
                <c:pt idx="490">
                  <c:v>6</c:v>
                </c:pt>
                <c:pt idx="491">
                  <c:v>5</c:v>
                </c:pt>
                <c:pt idx="492">
                  <c:v>5</c:v>
                </c:pt>
                <c:pt idx="493">
                  <c:v>5</c:v>
                </c:pt>
                <c:pt idx="494">
                  <c:v>2</c:v>
                </c:pt>
                <c:pt idx="495">
                  <c:v>1</c:v>
                </c:pt>
                <c:pt idx="496">
                  <c:v>7</c:v>
                </c:pt>
                <c:pt idx="497">
                  <c:v>6</c:v>
                </c:pt>
                <c:pt idx="498">
                  <c:v>2</c:v>
                </c:pt>
                <c:pt idx="499">
                  <c:v>5</c:v>
                </c:pt>
                <c:pt idx="500">
                  <c:v>3</c:v>
                </c:pt>
                <c:pt idx="501">
                  <c:v>2</c:v>
                </c:pt>
                <c:pt idx="502">
                  <c:v>7</c:v>
                </c:pt>
                <c:pt idx="503">
                  <c:v>5</c:v>
                </c:pt>
                <c:pt idx="504">
                  <c:v>5</c:v>
                </c:pt>
                <c:pt idx="505">
                  <c:v>2</c:v>
                </c:pt>
                <c:pt idx="506">
                  <c:v>7</c:v>
                </c:pt>
                <c:pt idx="507">
                  <c:v>4</c:v>
                </c:pt>
                <c:pt idx="508">
                  <c:v>2</c:v>
                </c:pt>
                <c:pt idx="509">
                  <c:v>2</c:v>
                </c:pt>
                <c:pt idx="510">
                  <c:v>7</c:v>
                </c:pt>
                <c:pt idx="511">
                  <c:v>2</c:v>
                </c:pt>
                <c:pt idx="512">
                  <c:v>4</c:v>
                </c:pt>
                <c:pt idx="513">
                  <c:v>1</c:v>
                </c:pt>
                <c:pt idx="514">
                  <c:v>2</c:v>
                </c:pt>
                <c:pt idx="515">
                  <c:v>2</c:v>
                </c:pt>
                <c:pt idx="516">
                  <c:v>4</c:v>
                </c:pt>
                <c:pt idx="517">
                  <c:v>0</c:v>
                </c:pt>
                <c:pt idx="518">
                  <c:v>2</c:v>
                </c:pt>
                <c:pt idx="519">
                  <c:v>2</c:v>
                </c:pt>
                <c:pt idx="520">
                  <c:v>5</c:v>
                </c:pt>
                <c:pt idx="521">
                  <c:v>6</c:v>
                </c:pt>
                <c:pt idx="522">
                  <c:v>6</c:v>
                </c:pt>
                <c:pt idx="523">
                  <c:v>3</c:v>
                </c:pt>
                <c:pt idx="524">
                  <c:v>2</c:v>
                </c:pt>
                <c:pt idx="525">
                  <c:v>5</c:v>
                </c:pt>
                <c:pt idx="526">
                  <c:v>4</c:v>
                </c:pt>
                <c:pt idx="527">
                  <c:v>9</c:v>
                </c:pt>
                <c:pt idx="528">
                  <c:v>3</c:v>
                </c:pt>
                <c:pt idx="529">
                  <c:v>2</c:v>
                </c:pt>
                <c:pt idx="530">
                  <c:v>6</c:v>
                </c:pt>
                <c:pt idx="531">
                  <c:v>2</c:v>
                </c:pt>
                <c:pt idx="532">
                  <c:v>6</c:v>
                </c:pt>
                <c:pt idx="533">
                  <c:v>4</c:v>
                </c:pt>
                <c:pt idx="534">
                  <c:v>5</c:v>
                </c:pt>
                <c:pt idx="535">
                  <c:v>3</c:v>
                </c:pt>
                <c:pt idx="536">
                  <c:v>0</c:v>
                </c:pt>
                <c:pt idx="537">
                  <c:v>4</c:v>
                </c:pt>
                <c:pt idx="538">
                  <c:v>5</c:v>
                </c:pt>
                <c:pt idx="539">
                  <c:v>6</c:v>
                </c:pt>
                <c:pt idx="540">
                  <c:v>8</c:v>
                </c:pt>
                <c:pt idx="541">
                  <c:v>5</c:v>
                </c:pt>
                <c:pt idx="542">
                  <c:v>1</c:v>
                </c:pt>
                <c:pt idx="543">
                  <c:v>5</c:v>
                </c:pt>
                <c:pt idx="544">
                  <c:v>6</c:v>
                </c:pt>
                <c:pt idx="545">
                  <c:v>3</c:v>
                </c:pt>
                <c:pt idx="546">
                  <c:v>1</c:v>
                </c:pt>
                <c:pt idx="547">
                  <c:v>1</c:v>
                </c:pt>
                <c:pt idx="548">
                  <c:v>2</c:v>
                </c:pt>
                <c:pt idx="549">
                  <c:v>6</c:v>
                </c:pt>
                <c:pt idx="550">
                  <c:v>7</c:v>
                </c:pt>
                <c:pt idx="551">
                  <c:v>2</c:v>
                </c:pt>
                <c:pt idx="552">
                  <c:v>6</c:v>
                </c:pt>
                <c:pt idx="553">
                  <c:v>3</c:v>
                </c:pt>
                <c:pt idx="554">
                  <c:v>1</c:v>
                </c:pt>
                <c:pt idx="555">
                  <c:v>4</c:v>
                </c:pt>
                <c:pt idx="556">
                  <c:v>1</c:v>
                </c:pt>
                <c:pt idx="557">
                  <c:v>4</c:v>
                </c:pt>
                <c:pt idx="558">
                  <c:v>9</c:v>
                </c:pt>
                <c:pt idx="559">
                  <c:v>4</c:v>
                </c:pt>
                <c:pt idx="560">
                  <c:v>2</c:v>
                </c:pt>
                <c:pt idx="561">
                  <c:v>1</c:v>
                </c:pt>
                <c:pt idx="562">
                  <c:v>6</c:v>
                </c:pt>
                <c:pt idx="563">
                  <c:v>2</c:v>
                </c:pt>
                <c:pt idx="564">
                  <c:v>5</c:v>
                </c:pt>
                <c:pt idx="565">
                  <c:v>2</c:v>
                </c:pt>
                <c:pt idx="566">
                  <c:v>2</c:v>
                </c:pt>
                <c:pt idx="567">
                  <c:v>6</c:v>
                </c:pt>
                <c:pt idx="568">
                  <c:v>5</c:v>
                </c:pt>
                <c:pt idx="569">
                  <c:v>3</c:v>
                </c:pt>
                <c:pt idx="570">
                  <c:v>2</c:v>
                </c:pt>
                <c:pt idx="571">
                  <c:v>2</c:v>
                </c:pt>
                <c:pt idx="572">
                  <c:v>3</c:v>
                </c:pt>
                <c:pt idx="573">
                  <c:v>5</c:v>
                </c:pt>
                <c:pt idx="574">
                  <c:v>5</c:v>
                </c:pt>
                <c:pt idx="575">
                  <c:v>6</c:v>
                </c:pt>
                <c:pt idx="576">
                  <c:v>2</c:v>
                </c:pt>
                <c:pt idx="577">
                  <c:v>1</c:v>
                </c:pt>
                <c:pt idx="578">
                  <c:v>3</c:v>
                </c:pt>
                <c:pt idx="579">
                  <c:v>0</c:v>
                </c:pt>
                <c:pt idx="580">
                  <c:v>4</c:v>
                </c:pt>
                <c:pt idx="581">
                  <c:v>4</c:v>
                </c:pt>
                <c:pt idx="582">
                  <c:v>3</c:v>
                </c:pt>
                <c:pt idx="583">
                  <c:v>4</c:v>
                </c:pt>
                <c:pt idx="584">
                  <c:v>3</c:v>
                </c:pt>
                <c:pt idx="585">
                  <c:v>1</c:v>
                </c:pt>
                <c:pt idx="586">
                  <c:v>2</c:v>
                </c:pt>
                <c:pt idx="587">
                  <c:v>2</c:v>
                </c:pt>
                <c:pt idx="588">
                  <c:v>2</c:v>
                </c:pt>
                <c:pt idx="589">
                  <c:v>9</c:v>
                </c:pt>
                <c:pt idx="590">
                  <c:v>4</c:v>
                </c:pt>
                <c:pt idx="591">
                  <c:v>8</c:v>
                </c:pt>
                <c:pt idx="592">
                  <c:v>2</c:v>
                </c:pt>
                <c:pt idx="593">
                  <c:v>2</c:v>
                </c:pt>
                <c:pt idx="594">
                  <c:v>3</c:v>
                </c:pt>
                <c:pt idx="595">
                  <c:v>8</c:v>
                </c:pt>
                <c:pt idx="596">
                  <c:v>4</c:v>
                </c:pt>
                <c:pt idx="597">
                  <c:v>3</c:v>
                </c:pt>
                <c:pt idx="598">
                  <c:v>3</c:v>
                </c:pt>
                <c:pt idx="599">
                  <c:v>5</c:v>
                </c:pt>
                <c:pt idx="600">
                  <c:v>3</c:v>
                </c:pt>
                <c:pt idx="601">
                  <c:v>2</c:v>
                </c:pt>
                <c:pt idx="602">
                  <c:v>3</c:v>
                </c:pt>
                <c:pt idx="603">
                  <c:v>4</c:v>
                </c:pt>
                <c:pt idx="604">
                  <c:v>3</c:v>
                </c:pt>
                <c:pt idx="605">
                  <c:v>5</c:v>
                </c:pt>
                <c:pt idx="606">
                  <c:v>3</c:v>
                </c:pt>
                <c:pt idx="607">
                  <c:v>4</c:v>
                </c:pt>
                <c:pt idx="608">
                  <c:v>5</c:v>
                </c:pt>
                <c:pt idx="609">
                  <c:v>6</c:v>
                </c:pt>
                <c:pt idx="610">
                  <c:v>1</c:v>
                </c:pt>
                <c:pt idx="611">
                  <c:v>2</c:v>
                </c:pt>
                <c:pt idx="612">
                  <c:v>3</c:v>
                </c:pt>
                <c:pt idx="613">
                  <c:v>1</c:v>
                </c:pt>
                <c:pt idx="614">
                  <c:v>3</c:v>
                </c:pt>
                <c:pt idx="615">
                  <c:v>2</c:v>
                </c:pt>
                <c:pt idx="616">
                  <c:v>2</c:v>
                </c:pt>
                <c:pt idx="617">
                  <c:v>8</c:v>
                </c:pt>
                <c:pt idx="618">
                  <c:v>3</c:v>
                </c:pt>
                <c:pt idx="619">
                  <c:v>2</c:v>
                </c:pt>
                <c:pt idx="620">
                  <c:v>2</c:v>
                </c:pt>
                <c:pt idx="621">
                  <c:v>2</c:v>
                </c:pt>
                <c:pt idx="622">
                  <c:v>2</c:v>
                </c:pt>
                <c:pt idx="623">
                  <c:v>2</c:v>
                </c:pt>
                <c:pt idx="624">
                  <c:v>2</c:v>
                </c:pt>
                <c:pt idx="625">
                  <c:v>5</c:v>
                </c:pt>
                <c:pt idx="626">
                  <c:v>3</c:v>
                </c:pt>
                <c:pt idx="627">
                  <c:v>3</c:v>
                </c:pt>
                <c:pt idx="628">
                  <c:v>1</c:v>
                </c:pt>
                <c:pt idx="629">
                  <c:v>1</c:v>
                </c:pt>
                <c:pt idx="630">
                  <c:v>0</c:v>
                </c:pt>
                <c:pt idx="631">
                  <c:v>1</c:v>
                </c:pt>
                <c:pt idx="632">
                  <c:v>4</c:v>
                </c:pt>
                <c:pt idx="633">
                  <c:v>3</c:v>
                </c:pt>
                <c:pt idx="634">
                  <c:v>8</c:v>
                </c:pt>
                <c:pt idx="635">
                  <c:v>5</c:v>
                </c:pt>
                <c:pt idx="636">
                  <c:v>5</c:v>
                </c:pt>
                <c:pt idx="637">
                  <c:v>7</c:v>
                </c:pt>
                <c:pt idx="638">
                  <c:v>4</c:v>
                </c:pt>
                <c:pt idx="639">
                  <c:v>1</c:v>
                </c:pt>
                <c:pt idx="640">
                  <c:v>2</c:v>
                </c:pt>
                <c:pt idx="641">
                  <c:v>6</c:v>
                </c:pt>
                <c:pt idx="642">
                  <c:v>1</c:v>
                </c:pt>
                <c:pt idx="643">
                  <c:v>5</c:v>
                </c:pt>
                <c:pt idx="644">
                  <c:v>3</c:v>
                </c:pt>
                <c:pt idx="645">
                  <c:v>1</c:v>
                </c:pt>
                <c:pt idx="646">
                  <c:v>4</c:v>
                </c:pt>
                <c:pt idx="647">
                  <c:v>3</c:v>
                </c:pt>
                <c:pt idx="648">
                  <c:v>6</c:v>
                </c:pt>
                <c:pt idx="649">
                  <c:v>7</c:v>
                </c:pt>
                <c:pt idx="650">
                  <c:v>1</c:v>
                </c:pt>
                <c:pt idx="651">
                  <c:v>5</c:v>
                </c:pt>
                <c:pt idx="652">
                  <c:v>5</c:v>
                </c:pt>
                <c:pt idx="653">
                  <c:v>9</c:v>
                </c:pt>
                <c:pt idx="654">
                  <c:v>5</c:v>
                </c:pt>
                <c:pt idx="655">
                  <c:v>9</c:v>
                </c:pt>
                <c:pt idx="656">
                  <c:v>11</c:v>
                </c:pt>
                <c:pt idx="657">
                  <c:v>20</c:v>
                </c:pt>
                <c:pt idx="658">
                  <c:v>31</c:v>
                </c:pt>
                <c:pt idx="659">
                  <c:v>44</c:v>
                </c:pt>
                <c:pt idx="660">
                  <c:v>61</c:v>
                </c:pt>
                <c:pt idx="661">
                  <c:v>39</c:v>
                </c:pt>
                <c:pt idx="662">
                  <c:v>31</c:v>
                </c:pt>
                <c:pt idx="663">
                  <c:v>24</c:v>
                </c:pt>
                <c:pt idx="664">
                  <c:v>13</c:v>
                </c:pt>
                <c:pt idx="665">
                  <c:v>9</c:v>
                </c:pt>
                <c:pt idx="666">
                  <c:v>1</c:v>
                </c:pt>
                <c:pt idx="667">
                  <c:v>4</c:v>
                </c:pt>
                <c:pt idx="668">
                  <c:v>4</c:v>
                </c:pt>
                <c:pt idx="669">
                  <c:v>3</c:v>
                </c:pt>
                <c:pt idx="670">
                  <c:v>4</c:v>
                </c:pt>
                <c:pt idx="671">
                  <c:v>2</c:v>
                </c:pt>
                <c:pt idx="672">
                  <c:v>2</c:v>
                </c:pt>
                <c:pt idx="673">
                  <c:v>2</c:v>
                </c:pt>
                <c:pt idx="674">
                  <c:v>9</c:v>
                </c:pt>
                <c:pt idx="675">
                  <c:v>3</c:v>
                </c:pt>
                <c:pt idx="676">
                  <c:v>2</c:v>
                </c:pt>
                <c:pt idx="677">
                  <c:v>4</c:v>
                </c:pt>
                <c:pt idx="678">
                  <c:v>4</c:v>
                </c:pt>
                <c:pt idx="679">
                  <c:v>0</c:v>
                </c:pt>
                <c:pt idx="680">
                  <c:v>1</c:v>
                </c:pt>
                <c:pt idx="681">
                  <c:v>3</c:v>
                </c:pt>
                <c:pt idx="682">
                  <c:v>4</c:v>
                </c:pt>
                <c:pt idx="683">
                  <c:v>2</c:v>
                </c:pt>
                <c:pt idx="684">
                  <c:v>2</c:v>
                </c:pt>
                <c:pt idx="685">
                  <c:v>4</c:v>
                </c:pt>
                <c:pt idx="686">
                  <c:v>4</c:v>
                </c:pt>
                <c:pt idx="687">
                  <c:v>1</c:v>
                </c:pt>
                <c:pt idx="688">
                  <c:v>2</c:v>
                </c:pt>
                <c:pt idx="689">
                  <c:v>1</c:v>
                </c:pt>
                <c:pt idx="690">
                  <c:v>4</c:v>
                </c:pt>
                <c:pt idx="691">
                  <c:v>4</c:v>
                </c:pt>
                <c:pt idx="692">
                  <c:v>3</c:v>
                </c:pt>
                <c:pt idx="693">
                  <c:v>1</c:v>
                </c:pt>
                <c:pt idx="694">
                  <c:v>4</c:v>
                </c:pt>
                <c:pt idx="695">
                  <c:v>1</c:v>
                </c:pt>
                <c:pt idx="696">
                  <c:v>2</c:v>
                </c:pt>
                <c:pt idx="697">
                  <c:v>0</c:v>
                </c:pt>
                <c:pt idx="698">
                  <c:v>1</c:v>
                </c:pt>
                <c:pt idx="699">
                  <c:v>2</c:v>
                </c:pt>
                <c:pt idx="700">
                  <c:v>2</c:v>
                </c:pt>
                <c:pt idx="701">
                  <c:v>1</c:v>
                </c:pt>
                <c:pt idx="702">
                  <c:v>2</c:v>
                </c:pt>
                <c:pt idx="703">
                  <c:v>3</c:v>
                </c:pt>
                <c:pt idx="704">
                  <c:v>3</c:v>
                </c:pt>
                <c:pt idx="705">
                  <c:v>1</c:v>
                </c:pt>
                <c:pt idx="706">
                  <c:v>2</c:v>
                </c:pt>
                <c:pt idx="707">
                  <c:v>5</c:v>
                </c:pt>
                <c:pt idx="708">
                  <c:v>6</c:v>
                </c:pt>
                <c:pt idx="709">
                  <c:v>4</c:v>
                </c:pt>
                <c:pt idx="710">
                  <c:v>3</c:v>
                </c:pt>
                <c:pt idx="711">
                  <c:v>3</c:v>
                </c:pt>
                <c:pt idx="712">
                  <c:v>3</c:v>
                </c:pt>
                <c:pt idx="713">
                  <c:v>4</c:v>
                </c:pt>
                <c:pt idx="714">
                  <c:v>2</c:v>
                </c:pt>
                <c:pt idx="715">
                  <c:v>3</c:v>
                </c:pt>
                <c:pt idx="716">
                  <c:v>1</c:v>
                </c:pt>
                <c:pt idx="717">
                  <c:v>5</c:v>
                </c:pt>
                <c:pt idx="718">
                  <c:v>1</c:v>
                </c:pt>
                <c:pt idx="719">
                  <c:v>4</c:v>
                </c:pt>
                <c:pt idx="720">
                  <c:v>2</c:v>
                </c:pt>
                <c:pt idx="721">
                  <c:v>2</c:v>
                </c:pt>
                <c:pt idx="722">
                  <c:v>4</c:v>
                </c:pt>
                <c:pt idx="723">
                  <c:v>2</c:v>
                </c:pt>
                <c:pt idx="724">
                  <c:v>4</c:v>
                </c:pt>
                <c:pt idx="725">
                  <c:v>0</c:v>
                </c:pt>
                <c:pt idx="726">
                  <c:v>6</c:v>
                </c:pt>
                <c:pt idx="727">
                  <c:v>6</c:v>
                </c:pt>
                <c:pt idx="728">
                  <c:v>7</c:v>
                </c:pt>
                <c:pt idx="729">
                  <c:v>7</c:v>
                </c:pt>
                <c:pt idx="730">
                  <c:v>2</c:v>
                </c:pt>
                <c:pt idx="731">
                  <c:v>4</c:v>
                </c:pt>
                <c:pt idx="732">
                  <c:v>4</c:v>
                </c:pt>
                <c:pt idx="733">
                  <c:v>3</c:v>
                </c:pt>
                <c:pt idx="734">
                  <c:v>6</c:v>
                </c:pt>
                <c:pt idx="735">
                  <c:v>9</c:v>
                </c:pt>
                <c:pt idx="736">
                  <c:v>10</c:v>
                </c:pt>
                <c:pt idx="737">
                  <c:v>14</c:v>
                </c:pt>
                <c:pt idx="738">
                  <c:v>19</c:v>
                </c:pt>
                <c:pt idx="739">
                  <c:v>41</c:v>
                </c:pt>
                <c:pt idx="740">
                  <c:v>49</c:v>
                </c:pt>
                <c:pt idx="741">
                  <c:v>42</c:v>
                </c:pt>
                <c:pt idx="742">
                  <c:v>33</c:v>
                </c:pt>
                <c:pt idx="743">
                  <c:v>19</c:v>
                </c:pt>
                <c:pt idx="744">
                  <c:v>16</c:v>
                </c:pt>
                <c:pt idx="745">
                  <c:v>5</c:v>
                </c:pt>
                <c:pt idx="746">
                  <c:v>2</c:v>
                </c:pt>
                <c:pt idx="747">
                  <c:v>3</c:v>
                </c:pt>
                <c:pt idx="748">
                  <c:v>4</c:v>
                </c:pt>
                <c:pt idx="749">
                  <c:v>5</c:v>
                </c:pt>
                <c:pt idx="750">
                  <c:v>2</c:v>
                </c:pt>
                <c:pt idx="751">
                  <c:v>2</c:v>
                </c:pt>
                <c:pt idx="752">
                  <c:v>1</c:v>
                </c:pt>
                <c:pt idx="753">
                  <c:v>1</c:v>
                </c:pt>
                <c:pt idx="754">
                  <c:v>1</c:v>
                </c:pt>
                <c:pt idx="755">
                  <c:v>5</c:v>
                </c:pt>
                <c:pt idx="756">
                  <c:v>3</c:v>
                </c:pt>
                <c:pt idx="757">
                  <c:v>1</c:v>
                </c:pt>
                <c:pt idx="758">
                  <c:v>0</c:v>
                </c:pt>
                <c:pt idx="759">
                  <c:v>1</c:v>
                </c:pt>
                <c:pt idx="760">
                  <c:v>2</c:v>
                </c:pt>
                <c:pt idx="761">
                  <c:v>0</c:v>
                </c:pt>
                <c:pt idx="762">
                  <c:v>3</c:v>
                </c:pt>
                <c:pt idx="763">
                  <c:v>2</c:v>
                </c:pt>
                <c:pt idx="764">
                  <c:v>4</c:v>
                </c:pt>
                <c:pt idx="765">
                  <c:v>2</c:v>
                </c:pt>
                <c:pt idx="766">
                  <c:v>3</c:v>
                </c:pt>
                <c:pt idx="767">
                  <c:v>1</c:v>
                </c:pt>
                <c:pt idx="768">
                  <c:v>2</c:v>
                </c:pt>
                <c:pt idx="769">
                  <c:v>3</c:v>
                </c:pt>
                <c:pt idx="770">
                  <c:v>3</c:v>
                </c:pt>
                <c:pt idx="771">
                  <c:v>0</c:v>
                </c:pt>
                <c:pt idx="772">
                  <c:v>1</c:v>
                </c:pt>
                <c:pt idx="773">
                  <c:v>5</c:v>
                </c:pt>
                <c:pt idx="774">
                  <c:v>0</c:v>
                </c:pt>
                <c:pt idx="775">
                  <c:v>2</c:v>
                </c:pt>
                <c:pt idx="776">
                  <c:v>2</c:v>
                </c:pt>
                <c:pt idx="777">
                  <c:v>8</c:v>
                </c:pt>
                <c:pt idx="778">
                  <c:v>3</c:v>
                </c:pt>
                <c:pt idx="779">
                  <c:v>2</c:v>
                </c:pt>
                <c:pt idx="780">
                  <c:v>4</c:v>
                </c:pt>
                <c:pt idx="781">
                  <c:v>2</c:v>
                </c:pt>
                <c:pt idx="782">
                  <c:v>4</c:v>
                </c:pt>
                <c:pt idx="783">
                  <c:v>2</c:v>
                </c:pt>
                <c:pt idx="784">
                  <c:v>3</c:v>
                </c:pt>
                <c:pt idx="785">
                  <c:v>1</c:v>
                </c:pt>
                <c:pt idx="786">
                  <c:v>4</c:v>
                </c:pt>
                <c:pt idx="787">
                  <c:v>1</c:v>
                </c:pt>
                <c:pt idx="788">
                  <c:v>4</c:v>
                </c:pt>
                <c:pt idx="789">
                  <c:v>5</c:v>
                </c:pt>
                <c:pt idx="790">
                  <c:v>4</c:v>
                </c:pt>
                <c:pt idx="791">
                  <c:v>2</c:v>
                </c:pt>
                <c:pt idx="792">
                  <c:v>3</c:v>
                </c:pt>
                <c:pt idx="793">
                  <c:v>2</c:v>
                </c:pt>
                <c:pt idx="794">
                  <c:v>2</c:v>
                </c:pt>
                <c:pt idx="795">
                  <c:v>3</c:v>
                </c:pt>
                <c:pt idx="796">
                  <c:v>2</c:v>
                </c:pt>
                <c:pt idx="797">
                  <c:v>4</c:v>
                </c:pt>
                <c:pt idx="798">
                  <c:v>3</c:v>
                </c:pt>
                <c:pt idx="799">
                  <c:v>2</c:v>
                </c:pt>
                <c:pt idx="800">
                  <c:v>2</c:v>
                </c:pt>
                <c:pt idx="80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CF-4CA4-B901-EF890543EE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38757055"/>
        <c:axId val="138759135"/>
      </c:barChart>
      <c:catAx>
        <c:axId val="138757055"/>
        <c:scaling>
          <c:orientation val="minMax"/>
        </c:scaling>
        <c:delete val="0"/>
        <c:axPos val="b"/>
        <c:numFmt formatCode="0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138759135"/>
        <c:crosses val="autoZero"/>
        <c:auto val="1"/>
        <c:lblAlgn val="ctr"/>
        <c:lblOffset val="100"/>
        <c:tickLblSkip val="100"/>
        <c:tickMarkSkip val="100"/>
        <c:noMultiLvlLbl val="0"/>
      </c:catAx>
      <c:valAx>
        <c:axId val="138759135"/>
        <c:scaling>
          <c:orientation val="minMax"/>
          <c:max val="105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  <c:crossAx val="138757055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EB35E-45D4-466D-B503-3D90F754E6D1}" type="datetimeFigureOut">
              <a:rPr lang="de-DE" smtClean="0"/>
              <a:t>07.10.2024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750C-7784-4117-AA5A-BBA0859E5C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830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0C39008-DF48-43F4-B767-C96E37EBB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9654000"/>
            <a:ext cx="4586288" cy="25200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TU Dresden: Professur für Didaktik der Informatik, Katja </a:t>
            </a:r>
            <a:r>
              <a:rPr lang="de-DE" dirty="0" err="1"/>
              <a:t>Michalowski</a:t>
            </a:r>
            <a:r>
              <a:rPr lang="de-DE" dirty="0"/>
              <a:t> | Markus Sprenger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C803BDC-0061-4923-B898-BF0F0029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654000"/>
            <a:ext cx="1543050" cy="252000"/>
          </a:xfrm>
          <a:prstGeom prst="rect">
            <a:avLst/>
          </a:prstGeom>
        </p:spPr>
        <p:txBody>
          <a:bodyPr/>
          <a:lstStyle/>
          <a:p>
            <a:fld id="{96BBF2D3-91B6-4ED7-9E76-4A88DDFBBD94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9EE1424-0669-4435-8DFF-DA872E31CB83}"/>
              </a:ext>
            </a:extLst>
          </p:cNvPr>
          <p:cNvSpPr/>
          <p:nvPr userDrawn="1"/>
        </p:nvSpPr>
        <p:spPr>
          <a:xfrm>
            <a:off x="0" y="258793"/>
            <a:ext cx="6858000" cy="641208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E673EF0-C11D-424C-BF02-122830825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513" y="1039547"/>
            <a:ext cx="5400000" cy="8342578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9D84E1E-E214-4026-9CEB-970762588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513" y="155575"/>
            <a:ext cx="540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ÜBERSCHRIFT / 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710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5D6490A-813E-45F1-889E-4475E9242A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" y="9654000"/>
            <a:ext cx="45862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de-DE"/>
              <a:t>TU Dresden: Professur für Didaktik der Informatik, Katja Michalowski | Markus Sprenger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1D4B0CD-0BAF-470F-B77E-333F642A77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654000"/>
            <a:ext cx="154305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96BBF2D3-91B6-4ED7-9E76-4A88DDFBBD9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A5C3C38-DE55-430E-9AAB-C78057644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039547"/>
            <a:ext cx="5400000" cy="8342578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E3247460-9416-4B3E-9D7E-18985B8C4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155575"/>
            <a:ext cx="540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ÜBERSCHRIFT / 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668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0C39008-DF48-43F4-B767-C96E37EBB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TU Dresden: Professur für Didaktik der Informatik, Katja </a:t>
            </a:r>
            <a:r>
              <a:rPr lang="de-DE" dirty="0" err="1"/>
              <a:t>Michalowski</a:t>
            </a:r>
            <a:r>
              <a:rPr lang="de-DE" dirty="0"/>
              <a:t> | Markus Sprenger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C803BDC-0061-4923-B898-BF0F0029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F2D3-91B6-4ED7-9E76-4A88DDFBBD94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9EE1424-0669-4435-8DFF-DA872E31CB83}"/>
              </a:ext>
            </a:extLst>
          </p:cNvPr>
          <p:cNvSpPr/>
          <p:nvPr userDrawn="1"/>
        </p:nvSpPr>
        <p:spPr>
          <a:xfrm>
            <a:off x="0" y="258793"/>
            <a:ext cx="6858000" cy="641208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E673EF0-C11D-424C-BF02-122830825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513" y="1039547"/>
            <a:ext cx="5400000" cy="8342578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9D84E1E-E214-4026-9CEB-970762588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513" y="155575"/>
            <a:ext cx="540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ÜBERSCHRIFT / 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02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A353619B-C9C3-4D80-A285-0A97FD8D17CA}"/>
              </a:ext>
            </a:extLst>
          </p:cNvPr>
          <p:cNvSpPr/>
          <p:nvPr userDrawn="1"/>
        </p:nvSpPr>
        <p:spPr>
          <a:xfrm>
            <a:off x="0" y="258793"/>
            <a:ext cx="6858000" cy="641208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AC5275FA-4629-45C6-9C35-FFBBD1BD954E}"/>
              </a:ext>
            </a:extLst>
          </p:cNvPr>
          <p:cNvSpPr/>
          <p:nvPr userDrawn="1"/>
        </p:nvSpPr>
        <p:spPr>
          <a:xfrm>
            <a:off x="0" y="9474000"/>
            <a:ext cx="6858000" cy="432000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513" y="1039547"/>
            <a:ext cx="5400000" cy="8342578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30" name="Title Placeholder 1">
            <a:extLst>
              <a:ext uri="{FF2B5EF4-FFF2-40B4-BE49-F238E27FC236}">
                <a16:creationId xmlns:a16="http://schemas.microsoft.com/office/drawing/2014/main" id="{94748425-6E2F-431D-BAB1-6BA1295D3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513" y="155575"/>
            <a:ext cx="540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ÜBERSCHRIFT / 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93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kern="1200" cap="all" baseline="0">
          <a:solidFill>
            <a:schemeClr val="bg1"/>
          </a:solidFill>
          <a:latin typeface="Nexa Bold" panose="02000000000000000000" pitchFamily="50" charset="0"/>
          <a:ea typeface="Source Sans Pro ExtraLight" panose="020B0303030403020204" pitchFamily="34" charset="0"/>
          <a:cs typeface="+mj-cs"/>
        </a:defRPr>
      </a:lvl1pPr>
    </p:titleStyle>
    <p:bodyStyle>
      <a:lvl1pPr marL="0" indent="0" algn="just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B986D128-AEC5-4BB9-B801-26CF85451482}"/>
              </a:ext>
            </a:extLst>
          </p:cNvPr>
          <p:cNvSpPr txBox="1">
            <a:spLocks/>
          </p:cNvSpPr>
          <p:nvPr userDrawn="1"/>
        </p:nvSpPr>
        <p:spPr>
          <a:xfrm>
            <a:off x="6038850" y="5210836"/>
            <a:ext cx="819150" cy="391345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300000"/>
              </a:lnSpc>
            </a:pPr>
            <a:endParaRPr lang="en-US" sz="800" cap="small" baseline="0" dirty="0">
              <a:solidFill>
                <a:schemeClr val="tx1"/>
              </a:solidFill>
              <a:latin typeface="Nexa Text Demo Bold" panose="00000700000000000000" pitchFamily="2" charset="0"/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3EEB901F-9F27-4E5E-901F-B46DD130DEE5}"/>
              </a:ext>
            </a:extLst>
          </p:cNvPr>
          <p:cNvCxnSpPr>
            <a:cxnSpLocks/>
          </p:cNvCxnSpPr>
          <p:nvPr userDrawn="1"/>
        </p:nvCxnSpPr>
        <p:spPr>
          <a:xfrm>
            <a:off x="6022316" y="900001"/>
            <a:ext cx="0" cy="8482124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>
            <a:extLst>
              <a:ext uri="{FF2B5EF4-FFF2-40B4-BE49-F238E27FC236}">
                <a16:creationId xmlns:a16="http://schemas.microsoft.com/office/drawing/2014/main" id="{FBA7D63F-01FA-4248-84AD-AD6DC1392310}"/>
              </a:ext>
            </a:extLst>
          </p:cNvPr>
          <p:cNvSpPr/>
          <p:nvPr userDrawn="1"/>
        </p:nvSpPr>
        <p:spPr>
          <a:xfrm>
            <a:off x="0" y="258793"/>
            <a:ext cx="6858000" cy="641208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6F6B8876-E827-46A7-B6F0-13D7B6859125}"/>
              </a:ext>
            </a:extLst>
          </p:cNvPr>
          <p:cNvSpPr/>
          <p:nvPr userDrawn="1"/>
        </p:nvSpPr>
        <p:spPr>
          <a:xfrm>
            <a:off x="0" y="9653998"/>
            <a:ext cx="6858000" cy="252001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340449BD-684B-49BD-A86B-423A8F02B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1039547"/>
            <a:ext cx="5400000" cy="8342578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987A220C-BE76-4D33-AA83-674A0911C9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" y="9654000"/>
            <a:ext cx="45862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de-DE"/>
              <a:t>TU Dresden: Professur für Didaktik der Informatik, Katja Michalowski | Markus Sprenger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CFE5ED7D-95D8-45E3-9C7C-80BB9412B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654000"/>
            <a:ext cx="154305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96BBF2D3-91B6-4ED7-9E76-4A88DDFBBD9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5" name="Title Placeholder 1">
            <a:extLst>
              <a:ext uri="{FF2B5EF4-FFF2-40B4-BE49-F238E27FC236}">
                <a16:creationId xmlns:a16="http://schemas.microsoft.com/office/drawing/2014/main" id="{CE1AA5C6-3963-4261-B297-D867960A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155575"/>
            <a:ext cx="540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ÜBERSCHRIFT / TITEL</a:t>
            </a:r>
            <a:endParaRPr lang="en-US" dirty="0"/>
          </a:p>
        </p:txBody>
      </p:sp>
      <p:pic>
        <p:nvPicPr>
          <p:cNvPr id="3074" name="Picture 2" descr="Bildergebnis für lego boost logo">
            <a:extLst>
              <a:ext uri="{FF2B5EF4-FFF2-40B4-BE49-F238E27FC236}">
                <a16:creationId xmlns:a16="http://schemas.microsoft.com/office/drawing/2014/main" id="{BCE9B6EC-8839-4B09-8546-CC1C64FE83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5043" y="501625"/>
            <a:ext cx="626763" cy="172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3630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6" r:id="rId2"/>
  </p:sldLayoutIdLst>
  <p:hf hdr="0" dt="0"/>
  <p:txStyles>
    <p:titleStyle>
      <a:lvl1pPr algn="r" defTabSz="685800" rtl="0" eaLnBrk="1" latinLnBrk="0" hangingPunct="1">
        <a:lnSpc>
          <a:spcPct val="90000"/>
        </a:lnSpc>
        <a:spcBef>
          <a:spcPct val="0"/>
        </a:spcBef>
        <a:buNone/>
        <a:defRPr sz="2800" kern="1200" cap="all" baseline="0">
          <a:solidFill>
            <a:schemeClr val="bg1"/>
          </a:solidFill>
          <a:latin typeface="Nexa Bold" panose="02000000000000000000" pitchFamily="50" charset="0"/>
          <a:ea typeface="Source Sans Pro ExtraLight" panose="020B0303030403020204" pitchFamily="34" charset="0"/>
          <a:cs typeface="+mj-cs"/>
        </a:defRPr>
      </a:lvl1pPr>
    </p:titleStyle>
    <p:bodyStyle>
      <a:lvl1pPr marL="0" indent="0" algn="just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9.png"/><Relationship Id="rId5" Type="http://schemas.openxmlformats.org/officeDocument/2006/relationships/image" Target="../media/image5.png"/><Relationship Id="rId10" Type="http://schemas.openxmlformats.org/officeDocument/2006/relationships/hyperlink" Target="https://creativecommons.org/licenses/by-sa/4.0/" TargetMode="External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13" Type="http://schemas.openxmlformats.org/officeDocument/2006/relationships/image" Target="../media/image9.png"/><Relationship Id="rId3" Type="http://schemas.openxmlformats.org/officeDocument/2006/relationships/image" Target="../media/image11.png"/><Relationship Id="rId7" Type="http://schemas.openxmlformats.org/officeDocument/2006/relationships/image" Target="../media/image120.png"/><Relationship Id="rId12" Type="http://schemas.openxmlformats.org/officeDocument/2006/relationships/hyperlink" Target="https://creativecommons.org/licenses/by-sa/4.0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8.png"/><Relationship Id="rId5" Type="http://schemas.openxmlformats.org/officeDocument/2006/relationships/image" Target="../media/image13.png"/><Relationship Id="rId10" Type="http://schemas.openxmlformats.org/officeDocument/2006/relationships/image" Target="../media/image7.png"/><Relationship Id="rId4" Type="http://schemas.openxmlformats.org/officeDocument/2006/relationships/image" Target="../media/image12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12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hyperlink" Target="https://creativecommons.org/licenses/by-sa/4.0/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17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12" Type="http://schemas.openxmlformats.org/officeDocument/2006/relationships/image" Target="../media/image9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11" Type="http://schemas.openxmlformats.org/officeDocument/2006/relationships/hyperlink" Target="https://creativecommons.org/licenses/by-sa/4.0/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23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image" Target="../media/image28.png"/><Relationship Id="rId7" Type="http://schemas.openxmlformats.org/officeDocument/2006/relationships/image" Target="../media/image9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reativecommons.org/licenses/by-sa/4.0/" TargetMode="External"/><Relationship Id="rId5" Type="http://schemas.openxmlformats.org/officeDocument/2006/relationships/image" Target="../media/image8.png"/><Relationship Id="rId10" Type="http://schemas.openxmlformats.org/officeDocument/2006/relationships/image" Target="../media/image70.png"/><Relationship Id="rId4" Type="http://schemas.openxmlformats.org/officeDocument/2006/relationships/image" Target="../media/image7.png"/><Relationship Id="rId9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-sa/4.0/" TargetMode="External"/><Relationship Id="rId3" Type="http://schemas.openxmlformats.org/officeDocument/2006/relationships/image" Target="../media/image90.png"/><Relationship Id="rId7" Type="http://schemas.openxmlformats.org/officeDocument/2006/relationships/image" Target="../media/image7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1.png"/><Relationship Id="rId5" Type="http://schemas.openxmlformats.org/officeDocument/2006/relationships/image" Target="../media/image111.png"/><Relationship Id="rId4" Type="http://schemas.openxmlformats.org/officeDocument/2006/relationships/image" Target="../media/image10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3" Type="http://schemas.openxmlformats.org/officeDocument/2006/relationships/image" Target="../media/image8.png"/><Relationship Id="rId7" Type="http://schemas.openxmlformats.org/officeDocument/2006/relationships/image" Target="../media/image14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1.png"/><Relationship Id="rId11" Type="http://schemas.openxmlformats.org/officeDocument/2006/relationships/image" Target="../media/image180.png"/><Relationship Id="rId5" Type="http://schemas.openxmlformats.org/officeDocument/2006/relationships/image" Target="../media/image9.png"/><Relationship Id="rId10" Type="http://schemas.openxmlformats.org/officeDocument/2006/relationships/image" Target="../media/image170.png"/><Relationship Id="rId4" Type="http://schemas.openxmlformats.org/officeDocument/2006/relationships/hyperlink" Target="https://creativecommons.org/licenses/by-sa/4.0/" TargetMode="External"/><Relationship Id="rId9" Type="http://schemas.openxmlformats.org/officeDocument/2006/relationships/image" Target="../media/image16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hyperlink" Target="https://creativecommons.org/licenses/by-sa/4.0/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cs-CZ" sz="1400" b="1" cap="none" dirty="0">
                <a:solidFill>
                  <a:srgbClr val="7BDB8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Group</a:t>
            </a:r>
            <a:r>
              <a:rPr lang="de-DE" sz="1400" b="1" cap="none" dirty="0">
                <a:solidFill>
                  <a:srgbClr val="7BDB8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puzzle | </a:t>
            </a:r>
            <a:r>
              <a:rPr lang="de-DE" sz="1400" b="1" cap="none" dirty="0" err="1">
                <a:solidFill>
                  <a:srgbClr val="7BDB8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Jaderné</a:t>
            </a:r>
            <a:r>
              <a:rPr lang="de-DE" sz="1400" b="1" cap="none" dirty="0">
                <a:solidFill>
                  <a:srgbClr val="7BDB8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400" b="1" cap="none" dirty="0" err="1">
                <a:solidFill>
                  <a:srgbClr val="7BDB8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reakce</a:t>
            </a:r>
            <a:r>
              <a:rPr lang="cs-CZ" sz="1400" b="1" cap="none" dirty="0">
                <a:solidFill>
                  <a:srgbClr val="7BDB8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de-DE" sz="1400" b="1" dirty="0">
              <a:solidFill>
                <a:srgbClr val="7BDB8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0B982EB-C5CC-45D0-AEEA-A235E8FE9A5F}"/>
              </a:ext>
            </a:extLst>
          </p:cNvPr>
          <p:cNvSpPr/>
          <p:nvPr/>
        </p:nvSpPr>
        <p:spPr>
          <a:xfrm>
            <a:off x="618313" y="1064204"/>
            <a:ext cx="5520546" cy="2959489"/>
          </a:xfrm>
          <a:prstGeom prst="roundRect">
            <a:avLst>
              <a:gd name="adj" fmla="val 0"/>
            </a:avLst>
          </a:prstGeom>
          <a:noFill/>
          <a:ln>
            <a:solidFill>
              <a:srgbClr val="9AD8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br>
              <a:rPr lang="de-DE" sz="900" dirty="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</a:br>
            <a:endParaRPr lang="de-DE" sz="900" dirty="0">
              <a:solidFill>
                <a:schemeClr val="tx1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53EF3D3-9136-4F88-91F7-5FAA5A20880C}"/>
              </a:ext>
            </a:extLst>
          </p:cNvPr>
          <p:cNvSpPr txBox="1"/>
          <p:nvPr/>
        </p:nvSpPr>
        <p:spPr>
          <a:xfrm>
            <a:off x="629263" y="4125052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Úkol pro pokročilé | Jaderná medicína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79D62FE-0BAB-4BE1-A866-5853F165A1C6}"/>
              </a:ext>
            </a:extLst>
          </p:cNvPr>
          <p:cNvSpPr txBox="1"/>
          <p:nvPr/>
        </p:nvSpPr>
        <p:spPr>
          <a:xfrm>
            <a:off x="618313" y="4417701"/>
            <a:ext cx="5520542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/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 medicíně jsou radioaktivní nuklidy využívány k ozařování (radioterapii). Beta mínus (β</a:t>
            </a:r>
            <a:r>
              <a:rPr lang="cs-CZ" sz="850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zářiče jsou například zavedeny do organismu, kde se rozpadají a uvolňují záření. Typickým příkladem je </a:t>
            </a:r>
            <a:r>
              <a:rPr lang="cs-CZ" sz="8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jod I-131</a:t>
            </a: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který se hromadí ve štítné žláze a podléhá zde beta mínus přeměně (β</a:t>
            </a:r>
            <a:r>
              <a:rPr lang="cs-CZ" sz="850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).</a:t>
            </a:r>
            <a:endParaRPr lang="cs-CZ" sz="85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E397BDB8-0F9F-4CBF-8EA5-954FED3147B5}"/>
              </a:ext>
            </a:extLst>
          </p:cNvPr>
          <p:cNvSpPr txBox="1"/>
          <p:nvPr/>
        </p:nvSpPr>
        <p:spPr>
          <a:xfrm>
            <a:off x="618311" y="5082660"/>
            <a:ext cx="5520545" cy="365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Sestavte reakční rovnici pro jod I-131 a zjistěte, jaký prvek vzniká. Použijte tabulku nuklidů a obecný vztah uvedený ve Shrnutí.</a:t>
            </a:r>
            <a:endParaRPr lang="cs-CZ" sz="85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48A547E8-3BDC-43BE-9DEA-AE7AC38A2E06}"/>
              </a:ext>
            </a:extLst>
          </p:cNvPr>
          <p:cNvSpPr/>
          <p:nvPr/>
        </p:nvSpPr>
        <p:spPr>
          <a:xfrm>
            <a:off x="990598" y="5521363"/>
            <a:ext cx="5148258" cy="381771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5308FA15-E4AA-4096-A663-155C1885A42E}"/>
              </a:ext>
            </a:extLst>
          </p:cNvPr>
          <p:cNvSpPr txBox="1"/>
          <p:nvPr/>
        </p:nvSpPr>
        <p:spPr>
          <a:xfrm>
            <a:off x="618310" y="5925992"/>
            <a:ext cx="5520545" cy="536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spcAft>
                <a:spcPts val="400"/>
              </a:spcAft>
              <a:buFont typeface="+mj-lt"/>
              <a:buAutoNum type="alphaLcParenR" startAt="2"/>
            </a:pP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Zavést do lidského těla radioaktivní materiál, jako je jod I-131, skutečně může být z hlediska medicíny přínosné. Sepište předpoklady ke zodpovězení následující otázky:</a:t>
            </a:r>
            <a:endParaRPr lang="cs-CZ" sz="85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8100" lvl="1" algn="ctr"/>
            <a:r>
              <a:rPr lang="cs-CZ" sz="85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Jaký lékařský přínos by mohl mít radioaktivní jod I-131?</a:t>
            </a:r>
            <a:endParaRPr lang="cs-CZ" sz="850" i="1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2800BA20-96F6-4800-9E8E-022FC5C2E52B}"/>
              </a:ext>
            </a:extLst>
          </p:cNvPr>
          <p:cNvSpPr/>
          <p:nvPr/>
        </p:nvSpPr>
        <p:spPr>
          <a:xfrm>
            <a:off x="990598" y="6496780"/>
            <a:ext cx="5148263" cy="531961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6">
            <a:extLst>
              <a:ext uri="{FF2B5EF4-FFF2-40B4-BE49-F238E27FC236}">
                <a16:creationId xmlns:a16="http://schemas.microsoft.com/office/drawing/2014/main" id="{E4E0BABF-F88B-4E2F-9185-CAFC05248D9F}"/>
              </a:ext>
            </a:extLst>
          </p:cNvPr>
          <p:cNvSpPr txBox="1"/>
          <p:nvPr/>
        </p:nvSpPr>
        <p:spPr>
          <a:xfrm>
            <a:off x="4565570" y="2208302"/>
            <a:ext cx="1520667" cy="323165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Díky přeměně beta mínus (β</a:t>
            </a:r>
            <a:r>
              <a:rPr lang="cs-CZ" sz="700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cs-CZ" sz="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může z jádra hélia s přebytkem neutronů vzniknout stabilní jádro lithia.</a:t>
            </a:r>
            <a:endParaRPr lang="cs-CZ" sz="7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3" name="Rechteck: abgerundete Ecken 42">
            <a:extLst>
              <a:ext uri="{FF2B5EF4-FFF2-40B4-BE49-F238E27FC236}">
                <a16:creationId xmlns:a16="http://schemas.microsoft.com/office/drawing/2014/main" id="{CCDEA1EA-83FA-45A8-99FA-96A697546CA4}"/>
              </a:ext>
            </a:extLst>
          </p:cNvPr>
          <p:cNvSpPr/>
          <p:nvPr/>
        </p:nvSpPr>
        <p:spPr>
          <a:xfrm>
            <a:off x="618311" y="1073013"/>
            <a:ext cx="5520542" cy="217350"/>
          </a:xfrm>
          <a:prstGeom prst="roundRect">
            <a:avLst>
              <a:gd name="adj" fmla="val 0"/>
            </a:avLst>
          </a:prstGeom>
          <a:solidFill>
            <a:srgbClr val="9AD8A4"/>
          </a:solidFill>
          <a:ln>
            <a:solidFill>
              <a:srgbClr val="9AD8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00B050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82D2F8D-7F59-49F2-B1F1-81A92852E3D3}"/>
              </a:ext>
            </a:extLst>
          </p:cNvPr>
          <p:cNvSpPr txBox="1"/>
          <p:nvPr/>
        </p:nvSpPr>
        <p:spPr>
          <a:xfrm>
            <a:off x="640379" y="1047749"/>
            <a:ext cx="54751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Profil: </a:t>
            </a:r>
            <a:r>
              <a:rPr lang="cs-CZ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Přeměna beta mínus (</a:t>
            </a:r>
            <a:r>
              <a:rPr lang="el-G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β</a:t>
            </a:r>
            <a:r>
              <a:rPr lang="el-GR" sz="1200" b="1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el-GR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5D7814D-9D10-448B-BAC8-B670114CEC88}"/>
                  </a:ext>
                </a:extLst>
              </p:cNvPr>
              <p:cNvSpPr txBox="1"/>
              <p:nvPr/>
            </p:nvSpPr>
            <p:spPr>
              <a:xfrm>
                <a:off x="640384" y="1312593"/>
                <a:ext cx="3882562" cy="270796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>
                  <a:lnSpc>
                    <a:spcPct val="107000"/>
                  </a:lnSpc>
                  <a:spcBef>
                    <a:spcPts val="600"/>
                  </a:spcBef>
                </a:pP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Přeměna beta mínus (β</a:t>
                </a:r>
                <a:r>
                  <a:rPr lang="cs-CZ" sz="850" baseline="30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je jaderný rozpad, ke kterému dochází, když má atom v jádře malý počet protonů a vyšší počet neutronů. Aby jádro ve stavu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 přebytkem neutronů 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dosáhlo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stabilního stavu 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(stabilního jaderného uspořádání), dojde k přeměně neutronu na proton. Při této reakci vznikají také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elektron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85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cs-CZ" sz="850" b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𝐞</m:t>
                        </m:r>
                      </m:e>
                      <m:sup>
                        <m:r>
                          <a:rPr lang="cs-CZ" sz="850" b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a </a:t>
                </a:r>
                <a:r>
                  <a:rPr lang="cs-CZ" sz="850" b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neutrino </a:t>
                </a:r>
                <a14:m>
                  <m:oMath xmlns:m="http://schemas.openxmlformats.org/officeDocument/2006/math">
                    <m:r>
                      <a:rPr lang="cs-CZ" sz="85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𝛎</m:t>
                    </m:r>
                  </m:oMath>
                </a14:m>
                <a:r>
                  <a:rPr lang="cs-CZ" sz="850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které se z jádra uvolňují. V našich úvahách můžeme neutrina zanedbat, ale unikající elektrony označujeme jako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záření beta mínus 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(β</a:t>
                </a:r>
                <a:r>
                  <a:rPr lang="cs-CZ" sz="850" baseline="30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). Přestože pronikavost tohoto záření je poměrně nízká, ve velkých dávkách je škodlivé pro lidský organizmus.</a:t>
                </a:r>
              </a:p>
              <a:p>
                <a:pPr algn="just">
                  <a:lnSpc>
                    <a:spcPct val="107000"/>
                  </a:lnSpc>
                  <a:spcBef>
                    <a:spcPts val="600"/>
                  </a:spcBef>
                </a:pP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Stručně řečeno, v jádře dochází k této reakci:</a:t>
                </a:r>
                <a:endParaRPr lang="cs-CZ" sz="850" dirty="0">
                  <a:solidFill>
                    <a:schemeClr val="tx1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just">
                  <a:lnSpc>
                    <a:spcPct val="107000"/>
                  </a:lnSpc>
                  <a:spcBef>
                    <a:spcPts val="600"/>
                  </a:spcBef>
                </a:pPr>
                <a:endParaRPr lang="cs-CZ" sz="850" dirty="0">
                  <a:solidFill>
                    <a:schemeClr val="tx1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cs-CZ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</m:t>
                          </m:r>
                        </m:e>
                      </m:sPre>
                      <m:r>
                        <a:rPr lang="cs-CZ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cs-CZ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p</m:t>
                          </m:r>
                        </m:e>
                      </m:sPre>
                      <m:r>
                        <a:rPr lang="cs-CZ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lang="cs-CZ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  <m:e>
                          <m:sSup>
                            <m:sSupPr>
                              <m:ctrlPr>
                                <a:rPr lang="cs-CZ" sz="9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sz="900" i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cs-CZ" sz="900" b="0" i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</m:sup>
                          </m:sSup>
                        </m:e>
                      </m:sPre>
                      <m:r>
                        <a:rPr lang="cs-CZ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lang="cs-CZ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ν</m:t>
                          </m:r>
                        </m:e>
                      </m:sPre>
                    </m:oMath>
                  </m:oMathPara>
                </a14:m>
                <a:endParaRPr lang="cs-CZ" sz="900" dirty="0">
                  <a:solidFill>
                    <a:schemeClr val="tx1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70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Neutron se přeměňuje na proton, uvolňuje se elektron a neutrino.</a:t>
                </a: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Pro jádro to znamená, že vzniká nový chemický prvek (protože dceřiné jádro má o jeden proton víc než původní). Nukleonové (hmotnostní) číslo se při této reakci zachovává. </a:t>
                </a:r>
                <a:endParaRPr lang="cs-CZ" sz="850" dirty="0">
                  <a:solidFill>
                    <a:schemeClr val="tx1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5D7814D-9D10-448B-BAC8-B670114CEC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384" y="1312593"/>
                <a:ext cx="3882562" cy="27079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355CD7F8-C2D9-416E-B4E0-A24646031CDE}"/>
              </a:ext>
            </a:extLst>
          </p:cNvPr>
          <p:cNvGrpSpPr/>
          <p:nvPr/>
        </p:nvGrpSpPr>
        <p:grpSpPr>
          <a:xfrm>
            <a:off x="4522947" y="2602414"/>
            <a:ext cx="1615912" cy="1427665"/>
            <a:chOff x="724122" y="6674251"/>
            <a:chExt cx="2104802" cy="1427665"/>
          </a:xfrm>
          <a:noFill/>
        </p:grpSpPr>
        <p:sp>
          <p:nvSpPr>
            <p:cNvPr id="29" name="Rechteck: abgerundete Ecken 28">
              <a:extLst>
                <a:ext uri="{FF2B5EF4-FFF2-40B4-BE49-F238E27FC236}">
                  <a16:creationId xmlns:a16="http://schemas.microsoft.com/office/drawing/2014/main" id="{005CA72C-ED06-4CF5-A14F-0E40722080CD}"/>
                </a:ext>
              </a:extLst>
            </p:cNvPr>
            <p:cNvSpPr/>
            <p:nvPr/>
          </p:nvSpPr>
          <p:spPr>
            <a:xfrm>
              <a:off x="724125" y="6682045"/>
              <a:ext cx="2074411" cy="1419871"/>
            </a:xfrm>
            <a:prstGeom prst="roundRect">
              <a:avLst>
                <a:gd name="adj" fmla="val 107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feld 29">
                  <a:extLst>
                    <a:ext uri="{FF2B5EF4-FFF2-40B4-BE49-F238E27FC236}">
                      <a16:creationId xmlns:a16="http://schemas.microsoft.com/office/drawing/2014/main" id="{0A11F302-DB0C-485C-85CB-A503D23698FB}"/>
                    </a:ext>
                  </a:extLst>
                </p:cNvPr>
                <p:cNvSpPr txBox="1"/>
                <p:nvPr/>
              </p:nvSpPr>
              <p:spPr>
                <a:xfrm>
                  <a:off x="724122" y="6903994"/>
                  <a:ext cx="2074414" cy="1069332"/>
                </a:xfrm>
                <a:prstGeom prst="rect">
                  <a:avLst/>
                </a:prstGeom>
                <a:grpFill/>
              </p:spPr>
              <p:txBody>
                <a:bodyPr wrap="square" numCol="1" spcCol="108000" rtlCol="0">
                  <a:spAutoFit/>
                </a:bodyPr>
                <a:lstStyle/>
                <a:p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cs-CZ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Obecný zápis reakce:</a:t>
                  </a:r>
                  <a:br>
                    <a:rPr lang="cs-CZ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14:m>
                    <m:oMath xmlns:m="http://schemas.openxmlformats.org/officeDocument/2006/math">
                      <m:sPre>
                        <m:sPrePr>
                          <m:ctrlPr>
                            <a:rPr lang="cs-CZ" sz="9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cs-CZ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𝐙</m:t>
                          </m:r>
                        </m:sub>
                        <m:sup>
                          <m:r>
                            <a:rPr lang="cs-CZ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𝐀</m:t>
                          </m:r>
                        </m:sup>
                        <m:e>
                          <m:r>
                            <a:rPr lang="cs-CZ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𝐗</m:t>
                          </m:r>
                        </m:e>
                      </m:sPre>
                      <m:r>
                        <a:rPr lang="cs-CZ" sz="900" b="1" i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cs-CZ" sz="9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cs-CZ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𝐙</m:t>
                          </m:r>
                          <m:r>
                            <a:rPr lang="cs-CZ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cs-CZ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cs-CZ" sz="9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𝑨</m:t>
                          </m:r>
                        </m:sup>
                        <m:e>
                          <m:r>
                            <a:rPr lang="cs-CZ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𝐘</m:t>
                          </m:r>
                        </m:e>
                      </m:sPre>
                      <m:r>
                        <a:rPr lang="cs-CZ" sz="900" b="1" i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lang="cs-CZ" sz="9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cs-CZ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cs-CZ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cs-CZ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sup>
                        <m:e>
                          <m:r>
                            <a:rPr lang="cs-CZ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𝐞</m:t>
                          </m:r>
                        </m:e>
                      </m:sPre>
                      <m:r>
                        <a:rPr lang="cs-CZ" sz="900" b="1" i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lang="cs-CZ" sz="9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cs-CZ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cs-CZ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sup>
                        <m:e>
                          <m:r>
                            <a:rPr lang="cs-CZ" sz="900" b="1" i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𝛎</m:t>
                          </m:r>
                        </m:e>
                      </m:sPre>
                    </m:oMath>
                  </a14:m>
                  <a:endParaRPr lang="cs-CZ" sz="900" b="1" dirty="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  <a:p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cs-CZ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K přeměně dochází:</a:t>
                  </a:r>
                  <a:br>
                    <a:rPr lang="cs-CZ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:r>
                    <a:rPr lang="cs-CZ" sz="900" b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při přebytku neutronů</a:t>
                  </a:r>
                  <a:endParaRPr lang="cs-CZ" sz="900" dirty="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  <a:p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cs-CZ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Uvolněné záření:</a:t>
                  </a:r>
                  <a:br>
                    <a:rPr lang="cs-CZ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:r>
                    <a:rPr lang="cs-CZ" sz="900" b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e</a:t>
                  </a:r>
                  <a:r>
                    <a:rPr lang="cs-CZ" sz="900" b="1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lektron</a:t>
                  </a:r>
                  <a:r>
                    <a:rPr lang="cs-CZ" sz="900" b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y</a:t>
                  </a:r>
                  <a:endParaRPr lang="cs-CZ" sz="900" b="1" dirty="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mc:Choice>
          <mc:Fallback xmlns="">
            <p:sp>
              <p:nvSpPr>
                <p:cNvPr id="30" name="Textfeld 29">
                  <a:extLst>
                    <a:ext uri="{FF2B5EF4-FFF2-40B4-BE49-F238E27FC236}">
                      <a16:creationId xmlns:a16="http://schemas.microsoft.com/office/drawing/2014/main" id="{0A11F302-DB0C-485C-85CB-A503D23698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122" y="6903994"/>
                  <a:ext cx="2074414" cy="1069332"/>
                </a:xfrm>
                <a:prstGeom prst="rect">
                  <a:avLst/>
                </a:prstGeom>
                <a:blipFill>
                  <a:blip r:embed="rId3"/>
                  <a:stretch>
                    <a:fillRect b="-1143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Rechteck: abgerundete Ecken 30">
              <a:extLst>
                <a:ext uri="{FF2B5EF4-FFF2-40B4-BE49-F238E27FC236}">
                  <a16:creationId xmlns:a16="http://schemas.microsoft.com/office/drawing/2014/main" id="{F75A3ECA-D137-46A5-BD8C-BC1099BFA19E}"/>
                </a:ext>
              </a:extLst>
            </p:cNvPr>
            <p:cNvSpPr/>
            <p:nvPr/>
          </p:nvSpPr>
          <p:spPr>
            <a:xfrm>
              <a:off x="724124" y="6681132"/>
              <a:ext cx="2104800" cy="217350"/>
            </a:xfrm>
            <a:prstGeom prst="roundRect">
              <a:avLst>
                <a:gd name="adj" fmla="val 8283"/>
              </a:avLst>
            </a:prstGeom>
            <a:solidFill>
              <a:srgbClr val="9AD8A4"/>
            </a:solidFill>
            <a:ln>
              <a:solidFill>
                <a:srgbClr val="9AD8A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rgbClr val="FF6565"/>
                </a:solidFill>
              </a:endParaRPr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8D63B0D8-F1C0-408E-BBFE-39786E3D5193}"/>
                </a:ext>
              </a:extLst>
            </p:cNvPr>
            <p:cNvSpPr/>
            <p:nvPr/>
          </p:nvSpPr>
          <p:spPr>
            <a:xfrm>
              <a:off x="773769" y="6717301"/>
              <a:ext cx="187567" cy="14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 dirty="0">
                  <a:solidFill>
                    <a:srgbClr val="7BDB80"/>
                  </a:solidFill>
                  <a:latin typeface="Tw Cen MT Condensed" panose="020B0606020104020203" pitchFamily="34" charset="0"/>
                </a:rPr>
                <a:t>!</a:t>
              </a:r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7B9FCACC-1F09-4224-80F1-F4BD343B7719}"/>
                </a:ext>
              </a:extLst>
            </p:cNvPr>
            <p:cNvSpPr txBox="1"/>
            <p:nvPr/>
          </p:nvSpPr>
          <p:spPr>
            <a:xfrm>
              <a:off x="936519" y="6674251"/>
              <a:ext cx="1682063" cy="246221"/>
            </a:xfrm>
            <a:prstGeom prst="rect">
              <a:avLst/>
            </a:prstGeom>
            <a:grpFill/>
          </p:spPr>
          <p:txBody>
            <a:bodyPr wrap="square" numCol="1" spcCol="108000" rtlCol="0">
              <a:spAutoFit/>
            </a:bodyPr>
            <a:lstStyle/>
            <a:p>
              <a:r>
                <a:rPr lang="cs-CZ" sz="1000" b="1" dirty="0">
                  <a:latin typeface="Nexa Bold" panose="02000000000000000000" pitchFamily="50" charset="0"/>
                  <a:ea typeface="Source Sans Pro" panose="020B0503030403020204" pitchFamily="34" charset="0"/>
                </a:rPr>
                <a:t>Shrnutí</a:t>
              </a:r>
              <a:endParaRPr lang="de-DE" sz="1000" dirty="0">
                <a:latin typeface="Nexa Bold" panose="02000000000000000000" pitchFamily="50" charset="0"/>
                <a:ea typeface="Source Sans Pro" panose="020B0503030403020204" pitchFamily="34" charset="0"/>
              </a:endParaRPr>
            </a:p>
          </p:txBody>
        </p:sp>
      </p:grp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CE366669-0125-435B-8736-5586175CB68E}"/>
              </a:ext>
            </a:extLst>
          </p:cNvPr>
          <p:cNvCxnSpPr/>
          <p:nvPr/>
        </p:nvCxnSpPr>
        <p:spPr>
          <a:xfrm>
            <a:off x="4522946" y="1064204"/>
            <a:ext cx="0" cy="2956352"/>
          </a:xfrm>
          <a:prstGeom prst="line">
            <a:avLst/>
          </a:prstGeom>
          <a:ln w="12700">
            <a:solidFill>
              <a:srgbClr val="9AD8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>
            <a:extLst>
              <a:ext uri="{FF2B5EF4-FFF2-40B4-BE49-F238E27FC236}">
                <a16:creationId xmlns:a16="http://schemas.microsoft.com/office/drawing/2014/main" id="{0E116CB0-D2AD-4DC6-BFB6-69394736CDBB}"/>
              </a:ext>
            </a:extLst>
          </p:cNvPr>
          <p:cNvSpPr txBox="1"/>
          <p:nvPr/>
        </p:nvSpPr>
        <p:spPr>
          <a:xfrm>
            <a:off x="629263" y="7122897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Skupinová úloha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46A1DBAB-2340-474F-A764-CDFE227448EA}"/>
              </a:ext>
            </a:extLst>
          </p:cNvPr>
          <p:cNvSpPr txBox="1"/>
          <p:nvPr/>
        </p:nvSpPr>
        <p:spPr>
          <a:xfrm>
            <a:off x="618313" y="7367916"/>
            <a:ext cx="5520542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/>
            <a:r>
              <a:rPr lang="cs-CZ" sz="8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 máte vysvětlit:</a:t>
            </a:r>
            <a:endParaRPr lang="cs-CZ" sz="850" b="1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Vyberte si jakýkoli radioaktivní nuklid z tabulky nuklidů a zapište pro něj reakční rovnici. Pomocí rovnice krátce popište přeměnu beta mínus (β</a:t>
            </a:r>
            <a:r>
              <a:rPr lang="cs-CZ" sz="850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a její vlastnosti. </a:t>
            </a: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Stručně shrňte princip radionuklidové terapie. Prodiskutujte své domněnky z bodu b) s členy vaší skupiny a v případě potřeby své nápady ověřte vyhledáním informací o radioterapii na internetu.</a:t>
            </a:r>
          </a:p>
          <a:p>
            <a:pPr marL="38100" lvl="1"/>
            <a:r>
              <a:rPr lang="cs-CZ" sz="8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 musíte zjistit:</a:t>
            </a: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 pomocí skupiny II porovnejte přeměnu beta mínus (β</a:t>
            </a:r>
            <a:r>
              <a:rPr lang="cs-CZ" sz="850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), přeměnu beta plus (β</a:t>
            </a:r>
            <a:r>
              <a:rPr lang="cs-CZ" sz="850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</a:t>
            </a: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a záchyt elektronů. Srovnejte jejich reakční rovnice a popište vztah mezi těmito třemi reakcemi.</a:t>
            </a:r>
          </a:p>
          <a:p>
            <a:pPr marL="209550" lvl="1" indent="-171450">
              <a:buFont typeface="Arial" panose="020B0604020202020204" pitchFamily="34" charset="0"/>
              <a:buChar char="•"/>
            </a:pPr>
            <a:endParaRPr lang="cs-CZ" sz="85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04B179F1-B359-4296-9C2D-E9917F4C2214}"/>
              </a:ext>
            </a:extLst>
          </p:cNvPr>
          <p:cNvSpPr/>
          <p:nvPr/>
        </p:nvSpPr>
        <p:spPr>
          <a:xfrm>
            <a:off x="895350" y="8568240"/>
            <a:ext cx="5243506" cy="773458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30B65FE8-1684-55DA-C61E-5BFCB9A44FC6}"/>
              </a:ext>
            </a:extLst>
          </p:cNvPr>
          <p:cNvGrpSpPr/>
          <p:nvPr/>
        </p:nvGrpSpPr>
        <p:grpSpPr>
          <a:xfrm>
            <a:off x="4686781" y="1292185"/>
            <a:ext cx="1219739" cy="759295"/>
            <a:chOff x="4686781" y="1230268"/>
            <a:chExt cx="1219739" cy="759295"/>
          </a:xfrm>
        </p:grpSpPr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CF476064-38D6-7FB4-3F71-E53AC07E1205}"/>
                </a:ext>
              </a:extLst>
            </p:cNvPr>
            <p:cNvSpPr/>
            <p:nvPr/>
          </p:nvSpPr>
          <p:spPr>
            <a:xfrm>
              <a:off x="4925441" y="1512250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321E0AF1-61E8-6F52-6B24-6238C091520B}"/>
                </a:ext>
              </a:extLst>
            </p:cNvPr>
            <p:cNvSpPr/>
            <p:nvPr/>
          </p:nvSpPr>
          <p:spPr>
            <a:xfrm>
              <a:off x="4809527" y="151039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EA916CEF-CB11-48B9-DF23-CADC88C1AE1E}"/>
                </a:ext>
              </a:extLst>
            </p:cNvPr>
            <p:cNvSpPr/>
            <p:nvPr/>
          </p:nvSpPr>
          <p:spPr>
            <a:xfrm>
              <a:off x="4767850" y="1621088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7D43D091-8D00-9FB8-1860-BE11E9B82815}"/>
                </a:ext>
              </a:extLst>
            </p:cNvPr>
            <p:cNvSpPr/>
            <p:nvPr/>
          </p:nvSpPr>
          <p:spPr>
            <a:xfrm>
              <a:off x="4953441" y="1626525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E6BCFDBA-DA7C-7D5A-B1E8-739892FC5235}"/>
                </a:ext>
              </a:extLst>
            </p:cNvPr>
            <p:cNvSpPr/>
            <p:nvPr/>
          </p:nvSpPr>
          <p:spPr>
            <a:xfrm>
              <a:off x="4863963" y="1700334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09189342-1745-4851-48BE-80EF16383DF4}"/>
                </a:ext>
              </a:extLst>
            </p:cNvPr>
            <p:cNvSpPr/>
            <p:nvPr/>
          </p:nvSpPr>
          <p:spPr>
            <a:xfrm>
              <a:off x="4863441" y="1593012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DB55B08D-639D-8005-A5D5-ACA2F722C849}"/>
                </a:ext>
              </a:extLst>
            </p:cNvPr>
            <p:cNvSpPr/>
            <p:nvPr/>
          </p:nvSpPr>
          <p:spPr>
            <a:xfrm>
              <a:off x="5569742" y="1702364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33B3BC3B-1094-816D-D63E-5F7F480B721B}"/>
                </a:ext>
              </a:extLst>
            </p:cNvPr>
            <p:cNvSpPr/>
            <p:nvPr/>
          </p:nvSpPr>
          <p:spPr>
            <a:xfrm>
              <a:off x="5631220" y="1514280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6E196AAD-86AD-54D1-F45D-31B61B753C44}"/>
                </a:ext>
              </a:extLst>
            </p:cNvPr>
            <p:cNvSpPr/>
            <p:nvPr/>
          </p:nvSpPr>
          <p:spPr>
            <a:xfrm>
              <a:off x="5473629" y="1623118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34D6C7CC-F44A-A781-1E36-770B669CF5C7}"/>
                </a:ext>
              </a:extLst>
            </p:cNvPr>
            <p:cNvSpPr/>
            <p:nvPr/>
          </p:nvSpPr>
          <p:spPr>
            <a:xfrm>
              <a:off x="5515306" y="151242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Ellipse 56">
              <a:extLst>
                <a:ext uri="{FF2B5EF4-FFF2-40B4-BE49-F238E27FC236}">
                  <a16:creationId xmlns:a16="http://schemas.microsoft.com/office/drawing/2014/main" id="{EB25B3D4-2F53-F4E7-58B3-7B8B61FD33CB}"/>
                </a:ext>
              </a:extLst>
            </p:cNvPr>
            <p:cNvSpPr/>
            <p:nvPr/>
          </p:nvSpPr>
          <p:spPr>
            <a:xfrm>
              <a:off x="5659220" y="1628555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Ellipse 57">
              <a:extLst>
                <a:ext uri="{FF2B5EF4-FFF2-40B4-BE49-F238E27FC236}">
                  <a16:creationId xmlns:a16="http://schemas.microsoft.com/office/drawing/2014/main" id="{CCF03407-A977-6381-BB5D-88F50205D4DC}"/>
                </a:ext>
              </a:extLst>
            </p:cNvPr>
            <p:cNvSpPr/>
            <p:nvPr/>
          </p:nvSpPr>
          <p:spPr>
            <a:xfrm>
              <a:off x="5569220" y="1595042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" name="Gerade Verbindung mit Pfeil 7">
              <a:extLst>
                <a:ext uri="{FF2B5EF4-FFF2-40B4-BE49-F238E27FC236}">
                  <a16:creationId xmlns:a16="http://schemas.microsoft.com/office/drawing/2014/main" id="{CC894B0D-4978-D235-66B3-5CA7F37EE316}"/>
                </a:ext>
              </a:extLst>
            </p:cNvPr>
            <p:cNvCxnSpPr/>
            <p:nvPr/>
          </p:nvCxnSpPr>
          <p:spPr>
            <a:xfrm>
              <a:off x="5181601" y="1707599"/>
              <a:ext cx="242887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Ellipse 58">
              <a:extLst>
                <a:ext uri="{FF2B5EF4-FFF2-40B4-BE49-F238E27FC236}">
                  <a16:creationId xmlns:a16="http://schemas.microsoft.com/office/drawing/2014/main" id="{3FEF71A9-2797-C5FF-8F47-04EE3D3D6291}"/>
                </a:ext>
              </a:extLst>
            </p:cNvPr>
            <p:cNvSpPr/>
            <p:nvPr/>
          </p:nvSpPr>
          <p:spPr>
            <a:xfrm>
              <a:off x="5122737" y="1935563"/>
              <a:ext cx="54000" cy="54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0" name="Gerader Verbinder 59">
              <a:extLst>
                <a:ext uri="{FF2B5EF4-FFF2-40B4-BE49-F238E27FC236}">
                  <a16:creationId xmlns:a16="http://schemas.microsoft.com/office/drawing/2014/main" id="{B5B162C0-2FB1-CEB7-0E37-07D43B5C2342}"/>
                </a:ext>
              </a:extLst>
            </p:cNvPr>
            <p:cNvCxnSpPr>
              <a:cxnSpLocks/>
            </p:cNvCxnSpPr>
            <p:nvPr/>
          </p:nvCxnSpPr>
          <p:spPr>
            <a:xfrm>
              <a:off x="5071644" y="1881055"/>
              <a:ext cx="54000" cy="5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r Verbinder 61">
              <a:extLst>
                <a:ext uri="{FF2B5EF4-FFF2-40B4-BE49-F238E27FC236}">
                  <a16:creationId xmlns:a16="http://schemas.microsoft.com/office/drawing/2014/main" id="{803D06CD-F1BE-2FD5-ADD2-EFFD32BF94E0}"/>
                </a:ext>
              </a:extLst>
            </p:cNvPr>
            <p:cNvCxnSpPr>
              <a:cxnSpLocks/>
            </p:cNvCxnSpPr>
            <p:nvPr/>
          </p:nvCxnSpPr>
          <p:spPr>
            <a:xfrm>
              <a:off x="5076265" y="1909649"/>
              <a:ext cx="36000" cy="3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r Verbinder 62">
              <a:extLst>
                <a:ext uri="{FF2B5EF4-FFF2-40B4-BE49-F238E27FC236}">
                  <a16:creationId xmlns:a16="http://schemas.microsoft.com/office/drawing/2014/main" id="{42E4E085-CC10-BEBB-E29B-AED2C99A7E31}"/>
                </a:ext>
              </a:extLst>
            </p:cNvPr>
            <p:cNvCxnSpPr>
              <a:cxnSpLocks/>
            </p:cNvCxnSpPr>
            <p:nvPr/>
          </p:nvCxnSpPr>
          <p:spPr>
            <a:xfrm>
              <a:off x="5100081" y="1888216"/>
              <a:ext cx="36000" cy="3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feld 63">
                  <a:extLst>
                    <a:ext uri="{FF2B5EF4-FFF2-40B4-BE49-F238E27FC236}">
                      <a16:creationId xmlns:a16="http://schemas.microsoft.com/office/drawing/2014/main" id="{62D178C3-FD26-BA02-390C-93BF2A1ED88F}"/>
                    </a:ext>
                  </a:extLst>
                </p:cNvPr>
                <p:cNvSpPr txBox="1"/>
                <p:nvPr/>
              </p:nvSpPr>
              <p:spPr>
                <a:xfrm>
                  <a:off x="4686781" y="1230268"/>
                  <a:ext cx="529774" cy="25693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  <m:sup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</m:sup>
                          <m:e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𝐇𝐞</m:t>
                            </m:r>
                          </m:e>
                        </m:sPre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64" name="Textfeld 63">
                  <a:extLst>
                    <a:ext uri="{FF2B5EF4-FFF2-40B4-BE49-F238E27FC236}">
                      <a16:creationId xmlns:a16="http://schemas.microsoft.com/office/drawing/2014/main" id="{62D178C3-FD26-BA02-390C-93BF2A1ED88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86781" y="1230268"/>
                  <a:ext cx="529774" cy="25693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feld 64">
                  <a:extLst>
                    <a:ext uri="{FF2B5EF4-FFF2-40B4-BE49-F238E27FC236}">
                      <a16:creationId xmlns:a16="http://schemas.microsoft.com/office/drawing/2014/main" id="{424C72F5-22D3-6297-3DFD-5772888D971A}"/>
                    </a:ext>
                  </a:extLst>
                </p:cNvPr>
                <p:cNvSpPr txBox="1"/>
                <p:nvPr/>
              </p:nvSpPr>
              <p:spPr>
                <a:xfrm>
                  <a:off x="5376746" y="1231396"/>
                  <a:ext cx="529774" cy="25763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b>
                          <m:sup>
                            <m:r>
                              <a:rPr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</m:sup>
                          <m:e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𝐋𝐢</m:t>
                            </m:r>
                          </m:e>
                        </m:sPre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65" name="Textfeld 64">
                  <a:extLst>
                    <a:ext uri="{FF2B5EF4-FFF2-40B4-BE49-F238E27FC236}">
                      <a16:creationId xmlns:a16="http://schemas.microsoft.com/office/drawing/2014/main" id="{424C72F5-22D3-6297-3DFD-5772888D971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76746" y="1231396"/>
                  <a:ext cx="529774" cy="25763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feld 65">
                <a:extLst>
                  <a:ext uri="{FF2B5EF4-FFF2-40B4-BE49-F238E27FC236}">
                    <a16:creationId xmlns:a16="http://schemas.microsoft.com/office/drawing/2014/main" id="{D87D213D-9FAD-DEF6-683E-DB881B6C78AB}"/>
                  </a:ext>
                </a:extLst>
              </p:cNvPr>
              <p:cNvSpPr txBox="1"/>
              <p:nvPr/>
            </p:nvSpPr>
            <p:spPr>
              <a:xfrm>
                <a:off x="4993526" y="1955667"/>
                <a:ext cx="529774" cy="2154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8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DE" sz="800" b="1" i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𝐞</m:t>
                          </m:r>
                        </m:e>
                        <m:sup>
                          <m:r>
                            <a:rPr lang="de-DE" sz="800" b="1" i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de-DE" sz="1000" dirty="0"/>
              </a:p>
            </p:txBody>
          </p:sp>
        </mc:Choice>
        <mc:Fallback xmlns="">
          <p:sp>
            <p:nvSpPr>
              <p:cNvPr id="66" name="Textfeld 65">
                <a:extLst>
                  <a:ext uri="{FF2B5EF4-FFF2-40B4-BE49-F238E27FC236}">
                    <a16:creationId xmlns:a16="http://schemas.microsoft.com/office/drawing/2014/main" id="{D87D213D-9FAD-DEF6-683E-DB881B6C78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526" y="1955667"/>
                <a:ext cx="529774" cy="2154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>
            <a:extLst>
              <a:ext uri="{FF2B5EF4-FFF2-40B4-BE49-F238E27FC236}">
                <a16:creationId xmlns:a16="http://schemas.microsoft.com/office/drawing/2014/main" id="{BC565D50-8706-AF04-CCB6-9163BE801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con CC BY SA">
            <a:extLst>
              <a:ext uri="{FF2B5EF4-FFF2-40B4-BE49-F238E27FC236}">
                <a16:creationId xmlns:a16="http://schemas.microsoft.com/office/drawing/2014/main" id="{B5ABBD6A-7522-FB49-CFAB-2962A3524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13BDFC0A-8791-83D1-CC1E-028891C9C5B5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Materials created by Hannes Nitsche</a:t>
            </a:r>
            <a:br>
              <a:rPr lang="en-GB" sz="600" dirty="0">
                <a:solidFill>
                  <a:schemeClr val="bg1"/>
                </a:solidFill>
              </a:rPr>
            </a:br>
            <a:r>
              <a:rPr lang="en-GB" sz="600" dirty="0">
                <a:solidFill>
                  <a:schemeClr val="bg1"/>
                </a:solidFill>
                <a:hlinkClick r:id="rId10"/>
              </a:rPr>
              <a:t>Creative Commons Attribution-</a:t>
            </a:r>
            <a:r>
              <a:rPr lang="en-GB" sz="600" dirty="0" err="1">
                <a:solidFill>
                  <a:schemeClr val="bg1"/>
                </a:solidFill>
                <a:hlinkClick r:id="rId10"/>
              </a:rPr>
              <a:t>ShareAlike</a:t>
            </a:r>
            <a:r>
              <a:rPr lang="en-GB" sz="600" dirty="0">
                <a:solidFill>
                  <a:schemeClr val="bg1"/>
                </a:solidFill>
                <a:hlinkClick r:id="rId10"/>
              </a:rPr>
              <a:t> 4.0 International (CC-BY-SA 4.0)</a:t>
            </a:r>
            <a:r>
              <a:rPr lang="en-GB" sz="6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2" name="Picture 6">
            <a:extLst>
              <a:ext uri="{FF2B5EF4-FFF2-40B4-BE49-F238E27FC236}">
                <a16:creationId xmlns:a16="http://schemas.microsoft.com/office/drawing/2014/main" id="{E4CD33F9-696F-8137-8840-BD9826B1F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el 2">
            <a:extLst>
              <a:ext uri="{FF2B5EF4-FFF2-40B4-BE49-F238E27FC236}">
                <a16:creationId xmlns:a16="http://schemas.microsoft.com/office/drawing/2014/main" id="{3A2D1D31-0D4F-FBDB-A677-0D40CC5A292A}"/>
              </a:ext>
            </a:extLst>
          </p:cNvPr>
          <p:cNvSpPr txBox="1">
            <a:spLocks/>
          </p:cNvSpPr>
          <p:nvPr/>
        </p:nvSpPr>
        <p:spPr>
          <a:xfrm>
            <a:off x="618312" y="314788"/>
            <a:ext cx="5768201" cy="6112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cs-CZ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Skupina</a:t>
            </a:r>
            <a:r>
              <a:rPr lang="de-DE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</a:t>
            </a:r>
            <a:r>
              <a:rPr lang="cs-CZ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cs-CZ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Přeměna beta mínus (</a:t>
            </a:r>
            <a:r>
              <a:rPr lang="el-GR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β</a:t>
            </a:r>
            <a:r>
              <a:rPr lang="de-DE" sz="2000" cap="none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cs-CZ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de-DE" sz="2000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448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93C833E8-3453-4819-98F6-9ECE7047E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314788"/>
            <a:ext cx="5768201" cy="611241"/>
          </a:xfrm>
        </p:spPr>
        <p:txBody>
          <a:bodyPr/>
          <a:lstStyle/>
          <a:p>
            <a:r>
              <a:rPr lang="cs-CZ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Skupina</a:t>
            </a:r>
            <a:r>
              <a:rPr lang="de-DE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II : </a:t>
            </a:r>
            <a:r>
              <a:rPr lang="cs-CZ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Přeměna beta plus (</a:t>
            </a:r>
            <a:r>
              <a:rPr lang="el-GR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β</a:t>
            </a:r>
            <a:r>
              <a:rPr lang="de-DE" sz="2000" cap="none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</a:t>
            </a:r>
            <a:r>
              <a:rPr lang="cs-CZ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de-DE" sz="2000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cs-CZ" sz="1400" b="1" cap="none" dirty="0">
                <a:solidFill>
                  <a:srgbClr val="5DC4D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Group </a:t>
            </a:r>
            <a:r>
              <a:rPr lang="de-DE" sz="1400" b="1" cap="none" dirty="0">
                <a:solidFill>
                  <a:srgbClr val="5DC4D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Puzzle | </a:t>
            </a:r>
            <a:r>
              <a:rPr lang="cs-CZ" sz="1400" b="1" cap="none" dirty="0">
                <a:solidFill>
                  <a:srgbClr val="5DC4D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Jaderné reakce</a:t>
            </a:r>
            <a:endParaRPr lang="de-DE" sz="1400" b="1" cap="none" dirty="0">
              <a:solidFill>
                <a:srgbClr val="5DC4D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0B982EB-C5CC-45D0-AEEA-A235E8FE9A5F}"/>
              </a:ext>
            </a:extLst>
          </p:cNvPr>
          <p:cNvSpPr/>
          <p:nvPr/>
        </p:nvSpPr>
        <p:spPr>
          <a:xfrm>
            <a:off x="618313" y="1064204"/>
            <a:ext cx="5520546" cy="3591465"/>
          </a:xfrm>
          <a:prstGeom prst="roundRect">
            <a:avLst>
              <a:gd name="adj" fmla="val 0"/>
            </a:avLst>
          </a:prstGeom>
          <a:noFill/>
          <a:ln>
            <a:solidFill>
              <a:srgbClr val="7BCF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br>
              <a:rPr lang="de-DE" sz="900" dirty="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</a:br>
            <a:endParaRPr lang="de-DE" sz="900" dirty="0">
              <a:solidFill>
                <a:schemeClr val="tx1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53EF3D3-9136-4F88-91F7-5FAA5A20880C}"/>
              </a:ext>
            </a:extLst>
          </p:cNvPr>
          <p:cNvSpPr txBox="1"/>
          <p:nvPr/>
        </p:nvSpPr>
        <p:spPr>
          <a:xfrm>
            <a:off x="629263" y="4738462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Úloha pro pokročilé | Zůstat pozitivní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E397BDB8-0F9F-4CBF-8EA5-954FED3147B5}"/>
              </a:ext>
            </a:extLst>
          </p:cNvPr>
          <p:cNvSpPr txBox="1"/>
          <p:nvPr/>
        </p:nvSpPr>
        <p:spPr>
          <a:xfrm>
            <a:off x="618311" y="4991215"/>
            <a:ext cx="5520545" cy="372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Zapište reakční rovnici pro </a:t>
            </a:r>
            <a:r>
              <a:rPr lang="cs-CZ" sz="8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fluor F-18 </a:t>
            </a: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zjistěte, jaký chemický prvek vzniká. Použijte tabulku nuklidů a obecný vztah uvedený ve shrnutí.</a:t>
            </a:r>
            <a:endParaRPr lang="cs-CZ" sz="85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48A547E8-3BDC-43BE-9DEA-AE7AC38A2E06}"/>
              </a:ext>
            </a:extLst>
          </p:cNvPr>
          <p:cNvSpPr/>
          <p:nvPr/>
        </p:nvSpPr>
        <p:spPr>
          <a:xfrm>
            <a:off x="990598" y="5434681"/>
            <a:ext cx="5148258" cy="381771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38">
                <a:extLst>
                  <a:ext uri="{FF2B5EF4-FFF2-40B4-BE49-F238E27FC236}">
                    <a16:creationId xmlns:a16="http://schemas.microsoft.com/office/drawing/2014/main" id="{5308FA15-E4AA-4096-A663-155C1885A42E}"/>
                  </a:ext>
                </a:extLst>
              </p:cNvPr>
              <p:cNvSpPr txBox="1"/>
              <p:nvPr/>
            </p:nvSpPr>
            <p:spPr>
              <a:xfrm>
                <a:off x="618310" y="5839310"/>
                <a:ext cx="5520545" cy="3572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66700" lvl="1" indent="-228600">
                  <a:spcAft>
                    <a:spcPts val="400"/>
                  </a:spcAft>
                  <a:buFont typeface="+mj-lt"/>
                  <a:buAutoNum type="alphaLcParenR" startAt="2"/>
                </a:pP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Izotop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draslík K-40 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cs-CZ" sz="85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PrePr>
                      <m:sub>
                        <m:r>
                          <a:rPr lang="cs-CZ" sz="85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19</m:t>
                        </m:r>
                      </m:sub>
                      <m:sup>
                        <m:r>
                          <a:rPr lang="cs-CZ" sz="85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40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cs-CZ" sz="85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K</m:t>
                        </m:r>
                      </m:e>
                    </m:sPre>
                  </m:oMath>
                </a14:m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se může přeměnit jak zachycením elektronu tak beta plus přeměnou (β</a:t>
                </a:r>
                <a:r>
                  <a:rPr lang="cs-CZ" sz="850" baseline="30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). Zapište obě reakční rovnice pro draslík.</a:t>
                </a:r>
                <a:endParaRPr lang="cs-CZ" sz="85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39" name="Textfeld 38">
                <a:extLst>
                  <a:ext uri="{FF2B5EF4-FFF2-40B4-BE49-F238E27FC236}">
                    <a16:creationId xmlns:a16="http://schemas.microsoft.com/office/drawing/2014/main" id="{5308FA15-E4AA-4096-A663-155C1885A4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10" y="5839310"/>
                <a:ext cx="5520545" cy="357214"/>
              </a:xfrm>
              <a:prstGeom prst="rect">
                <a:avLst/>
              </a:prstGeom>
              <a:blipFill>
                <a:blip r:embed="rId2"/>
                <a:stretch>
                  <a:fillRect t="-1724" b="-68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2800BA20-96F6-4800-9E8E-022FC5C2E52B}"/>
              </a:ext>
            </a:extLst>
          </p:cNvPr>
          <p:cNvSpPr/>
          <p:nvPr/>
        </p:nvSpPr>
        <p:spPr>
          <a:xfrm>
            <a:off x="990598" y="6264048"/>
            <a:ext cx="5148263" cy="531961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: abgerundete Ecken 42">
            <a:extLst>
              <a:ext uri="{FF2B5EF4-FFF2-40B4-BE49-F238E27FC236}">
                <a16:creationId xmlns:a16="http://schemas.microsoft.com/office/drawing/2014/main" id="{CCDEA1EA-83FA-45A8-99FA-96A697546CA4}"/>
              </a:ext>
            </a:extLst>
          </p:cNvPr>
          <p:cNvSpPr/>
          <p:nvPr/>
        </p:nvSpPr>
        <p:spPr>
          <a:xfrm>
            <a:off x="618311" y="1077776"/>
            <a:ext cx="5520542" cy="217350"/>
          </a:xfrm>
          <a:prstGeom prst="roundRect">
            <a:avLst>
              <a:gd name="adj" fmla="val 0"/>
            </a:avLst>
          </a:prstGeom>
          <a:solidFill>
            <a:srgbClr val="7BCFE0"/>
          </a:solidFill>
          <a:ln>
            <a:solidFill>
              <a:srgbClr val="7BCF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00B050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82D2F8D-7F59-49F2-B1F1-81A92852E3D3}"/>
              </a:ext>
            </a:extLst>
          </p:cNvPr>
          <p:cNvSpPr txBox="1"/>
          <p:nvPr/>
        </p:nvSpPr>
        <p:spPr>
          <a:xfrm>
            <a:off x="635819" y="1052512"/>
            <a:ext cx="5479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Profil: </a:t>
            </a:r>
            <a:r>
              <a:rPr lang="cs-CZ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</a:t>
            </a:r>
            <a:r>
              <a:rPr lang="cs-CZ" sz="1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řeměna beta plus (</a:t>
            </a:r>
            <a:r>
              <a:rPr lang="el-GR" sz="1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β</a:t>
            </a:r>
            <a:r>
              <a:rPr lang="de-DE" sz="1200" b="1" cap="none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</a:t>
            </a:r>
            <a:r>
              <a:rPr lang="cs-CZ" sz="1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de-DE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5D7814D-9D10-448B-BAC8-B670114CEC88}"/>
                  </a:ext>
                </a:extLst>
              </p:cNvPr>
              <p:cNvSpPr txBox="1"/>
              <p:nvPr/>
            </p:nvSpPr>
            <p:spPr>
              <a:xfrm>
                <a:off x="640383" y="1312593"/>
                <a:ext cx="5475139" cy="87436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>
                  <a:lnSpc>
                    <a:spcPct val="107000"/>
                  </a:lnSpc>
                  <a:spcBef>
                    <a:spcPts val="600"/>
                  </a:spcBef>
                </a:pP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Přeměna beta plus (β</a:t>
                </a:r>
                <a:r>
                  <a:rPr lang="cs-CZ" sz="850" baseline="30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je jaderný rozpad, který nastává vždy, když má atom velký počet protonů a příliš málo neutronů. Aby jádro ze stavu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 nedostatkem neutronů 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dosáhlo stabilního uspořádání (stabilní jaderné konfigurace) dojde k přeměně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protonu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na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neutron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Při této reakci dochází ke vzniku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pozitronu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85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cs-CZ" sz="850" b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𝐞</m:t>
                        </m:r>
                      </m:e>
                      <m:sup>
                        <m:r>
                          <a:rPr lang="cs-CZ" sz="850" b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a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neutrina </a:t>
                </a:r>
                <a14:m>
                  <m:oMath xmlns:m="http://schemas.openxmlformats.org/officeDocument/2006/math">
                    <m:r>
                      <a:rPr lang="cs-CZ" sz="850" b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𝛎</m:t>
                    </m:r>
                  </m:oMath>
                </a14:m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které se z jádra uvolňují. V našich úvahách můžeme neutrina zanedbat, ale unikající pozitrony tvoří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záření beta (β</a:t>
                </a:r>
                <a:r>
                  <a:rPr lang="cs-CZ" sz="850" b="1" baseline="30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5D7814D-9D10-448B-BAC8-B670114CEC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383" y="1312593"/>
                <a:ext cx="5475139" cy="8743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355CD7F8-C2D9-416E-B4E0-A24646031CDE}"/>
              </a:ext>
            </a:extLst>
          </p:cNvPr>
          <p:cNvGrpSpPr/>
          <p:nvPr/>
        </p:nvGrpSpPr>
        <p:grpSpPr>
          <a:xfrm>
            <a:off x="4523666" y="3257008"/>
            <a:ext cx="1815222" cy="1427665"/>
            <a:chOff x="724122" y="6674251"/>
            <a:chExt cx="2364413" cy="1427665"/>
          </a:xfrm>
        </p:grpSpPr>
        <p:sp>
          <p:nvSpPr>
            <p:cNvPr id="29" name="Rechteck: abgerundete Ecken 28">
              <a:extLst>
                <a:ext uri="{FF2B5EF4-FFF2-40B4-BE49-F238E27FC236}">
                  <a16:creationId xmlns:a16="http://schemas.microsoft.com/office/drawing/2014/main" id="{005CA72C-ED06-4CF5-A14F-0E40722080CD}"/>
                </a:ext>
              </a:extLst>
            </p:cNvPr>
            <p:cNvSpPr/>
            <p:nvPr/>
          </p:nvSpPr>
          <p:spPr>
            <a:xfrm>
              <a:off x="724125" y="6682045"/>
              <a:ext cx="2074411" cy="1419871"/>
            </a:xfrm>
            <a:prstGeom prst="roundRect">
              <a:avLst>
                <a:gd name="adj" fmla="val 1079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feld 29">
                  <a:extLst>
                    <a:ext uri="{FF2B5EF4-FFF2-40B4-BE49-F238E27FC236}">
                      <a16:creationId xmlns:a16="http://schemas.microsoft.com/office/drawing/2014/main" id="{0A11F302-DB0C-485C-85CB-A503D23698FB}"/>
                    </a:ext>
                  </a:extLst>
                </p:cNvPr>
                <p:cNvSpPr txBox="1"/>
                <p:nvPr/>
              </p:nvSpPr>
              <p:spPr>
                <a:xfrm>
                  <a:off x="724122" y="6880179"/>
                  <a:ext cx="2364413" cy="1215141"/>
                </a:xfrm>
                <a:prstGeom prst="rect">
                  <a:avLst/>
                </a:prstGeom>
                <a:noFill/>
              </p:spPr>
              <p:txBody>
                <a:bodyPr wrap="square" numCol="1" spcCol="108000" rtlCol="0">
                  <a:spAutoFit/>
                </a:bodyPr>
                <a:lstStyle/>
                <a:p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cs-CZ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Obecný zápis přeměny:</a:t>
                  </a:r>
                  <a:br>
                    <a:rPr lang="cs-CZ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14:m>
                    <m:oMath xmlns:m="http://schemas.openxmlformats.org/officeDocument/2006/math">
                      <m:sSup>
                        <m:sSup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cs-CZ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  </m:t>
                      </m:r>
                      <m:sPre>
                        <m:sPre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sub>
                        <m:sup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p>
                        <m:e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</m:sPre>
                      <m:r>
                        <a:rPr lang="cs-CZ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cs-CZ" sz="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p>
                        <m:e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</m:sPre>
                      <m:r>
                        <a:rPr lang="cs-CZ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</m:sPre>
                      <m:r>
                        <a:rPr lang="cs-CZ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e>
                      </m:sPre>
                    </m:oMath>
                  </a14:m>
                  <a:br>
                    <a:rPr lang="cs-CZ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14:m>
                    <m:oMath xmlns:m="http://schemas.openxmlformats.org/officeDocument/2006/math">
                      <m:r>
                        <a:rPr lang="cs-CZ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  <m:r>
                        <a:rPr lang="cs-CZ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 </m:t>
                      </m:r>
                      <m:sPre>
                        <m:sPre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sub>
                        <m:sup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p>
                        <m:e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</m:sPre>
                      <m:r>
                        <a:rPr lang="cs-CZ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</m:sPre>
                      <m:r>
                        <a:rPr lang="cs-CZ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cs-CZ" sz="9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p>
                        <m:e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</m:sPre>
                      <m:r>
                        <a:rPr lang="cs-CZ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e>
                      </m:sPre>
                    </m:oMath>
                  </a14:m>
                  <a:endParaRPr lang="cs-CZ" sz="900" b="1" dirty="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  <a:p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cs-CZ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K přeměně dochází:</a:t>
                  </a:r>
                  <a:br>
                    <a:rPr lang="cs-CZ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:r>
                    <a:rPr lang="cs-CZ" sz="900" b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při nedostatku neutronů</a:t>
                  </a:r>
                  <a:endParaRPr lang="cs-CZ" sz="900" dirty="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  <a:p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cs-CZ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Uvolněné záření:</a:t>
                  </a:r>
                  <a:br>
                    <a:rPr lang="cs-CZ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:r>
                    <a:rPr lang="cs-CZ" sz="900" b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p</a:t>
                  </a:r>
                  <a:r>
                    <a:rPr lang="cs-CZ" sz="900" b="1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o</a:t>
                  </a:r>
                  <a:r>
                    <a:rPr lang="cs-CZ" sz="900" b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z</a:t>
                  </a:r>
                  <a:r>
                    <a:rPr lang="cs-CZ" sz="900" b="1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itron</a:t>
                  </a:r>
                  <a:r>
                    <a:rPr lang="cs-CZ" sz="900" b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y</a:t>
                  </a:r>
                  <a:endParaRPr lang="cs-CZ" sz="900" b="1" dirty="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mc:Choice>
          <mc:Fallback xmlns="">
            <p:sp>
              <p:nvSpPr>
                <p:cNvPr id="30" name="Textfeld 29">
                  <a:extLst>
                    <a:ext uri="{FF2B5EF4-FFF2-40B4-BE49-F238E27FC236}">
                      <a16:creationId xmlns:a16="http://schemas.microsoft.com/office/drawing/2014/main" id="{0A11F302-DB0C-485C-85CB-A503D23698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122" y="6880179"/>
                  <a:ext cx="2364413" cy="1215141"/>
                </a:xfrm>
                <a:prstGeom prst="rect">
                  <a:avLst/>
                </a:prstGeom>
                <a:blipFill>
                  <a:blip r:embed="rId4"/>
                  <a:stretch>
                    <a:fillRect b="-100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Rechteck: abgerundete Ecken 30">
              <a:extLst>
                <a:ext uri="{FF2B5EF4-FFF2-40B4-BE49-F238E27FC236}">
                  <a16:creationId xmlns:a16="http://schemas.microsoft.com/office/drawing/2014/main" id="{F75A3ECA-D137-46A5-BD8C-BC1099BFA19E}"/>
                </a:ext>
              </a:extLst>
            </p:cNvPr>
            <p:cNvSpPr/>
            <p:nvPr/>
          </p:nvSpPr>
          <p:spPr>
            <a:xfrm>
              <a:off x="724124" y="6681132"/>
              <a:ext cx="2104800" cy="217350"/>
            </a:xfrm>
            <a:prstGeom prst="roundRect">
              <a:avLst>
                <a:gd name="adj" fmla="val 8283"/>
              </a:avLst>
            </a:prstGeom>
            <a:solidFill>
              <a:srgbClr val="7BCFE0"/>
            </a:solidFill>
            <a:ln>
              <a:solidFill>
                <a:srgbClr val="7BCFE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rgbClr val="FF6565"/>
                </a:solidFill>
              </a:endParaRPr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8D63B0D8-F1C0-408E-BBFE-39786E3D5193}"/>
                </a:ext>
              </a:extLst>
            </p:cNvPr>
            <p:cNvSpPr/>
            <p:nvPr/>
          </p:nvSpPr>
          <p:spPr>
            <a:xfrm>
              <a:off x="773769" y="6717301"/>
              <a:ext cx="187567" cy="14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 dirty="0">
                  <a:solidFill>
                    <a:srgbClr val="5DC4D9"/>
                  </a:solidFill>
                  <a:latin typeface="Tw Cen MT Condensed" panose="020B0606020104020203" pitchFamily="34" charset="0"/>
                </a:rPr>
                <a:t>!</a:t>
              </a:r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7B9FCACC-1F09-4224-80F1-F4BD343B7719}"/>
                </a:ext>
              </a:extLst>
            </p:cNvPr>
            <p:cNvSpPr txBox="1"/>
            <p:nvPr/>
          </p:nvSpPr>
          <p:spPr>
            <a:xfrm>
              <a:off x="936519" y="6674251"/>
              <a:ext cx="1682063" cy="246221"/>
            </a:xfrm>
            <a:prstGeom prst="rect">
              <a:avLst/>
            </a:prstGeom>
            <a:noFill/>
          </p:spPr>
          <p:txBody>
            <a:bodyPr wrap="square" numCol="1" spcCol="108000" rtlCol="0">
              <a:spAutoFit/>
            </a:bodyPr>
            <a:lstStyle/>
            <a:p>
              <a:r>
                <a:rPr lang="cs-CZ" sz="1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Shrnutí</a:t>
              </a:r>
              <a:endPara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CE366669-0125-435B-8736-5586175CB68E}"/>
              </a:ext>
            </a:extLst>
          </p:cNvPr>
          <p:cNvCxnSpPr>
            <a:cxnSpLocks/>
          </p:cNvCxnSpPr>
          <p:nvPr/>
        </p:nvCxnSpPr>
        <p:spPr>
          <a:xfrm flipH="1">
            <a:off x="4518380" y="2119311"/>
            <a:ext cx="4566" cy="2536358"/>
          </a:xfrm>
          <a:prstGeom prst="line">
            <a:avLst/>
          </a:prstGeom>
          <a:ln w="12700">
            <a:solidFill>
              <a:srgbClr val="7BCF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>
            <a:extLst>
              <a:ext uri="{FF2B5EF4-FFF2-40B4-BE49-F238E27FC236}">
                <a16:creationId xmlns:a16="http://schemas.microsoft.com/office/drawing/2014/main" id="{0E116CB0-D2AD-4DC6-BFB6-69394736CDBB}"/>
              </a:ext>
            </a:extLst>
          </p:cNvPr>
          <p:cNvSpPr txBox="1"/>
          <p:nvPr/>
        </p:nvSpPr>
        <p:spPr>
          <a:xfrm>
            <a:off x="629263" y="6904457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Skupinová úloha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46A1DBAB-2340-474F-A764-CDFE227448EA}"/>
              </a:ext>
            </a:extLst>
          </p:cNvPr>
          <p:cNvSpPr txBox="1"/>
          <p:nvPr/>
        </p:nvSpPr>
        <p:spPr>
          <a:xfrm>
            <a:off x="618313" y="7182178"/>
            <a:ext cx="5520542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/>
            <a:r>
              <a:rPr lang="cs-CZ" sz="8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 máte vysvětlit:</a:t>
            </a:r>
            <a:endParaRPr lang="cs-CZ" sz="850" b="1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Vyberte z tabulky nuklidů jakýkoliv radioaktivní nuklid, který podléhá přeměně beta plus (β</a:t>
            </a:r>
            <a:r>
              <a:rPr lang="cs-CZ" sz="850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</a:t>
            </a: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nebo zachycení elektronu a zapište pro něj obě reakční rovnice. S jejich pomocí krátce popište proces beta plus přeměny (β</a:t>
            </a:r>
            <a:r>
              <a:rPr lang="cs-CZ" sz="850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</a:t>
            </a: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i zachycení elektronu a diskutujte jejich vlastnosti. </a:t>
            </a:r>
          </a:p>
          <a:p>
            <a:pPr marL="38100" lvl="1"/>
            <a:r>
              <a:rPr lang="cs-CZ" sz="8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 musíte zjistit:</a:t>
            </a:r>
          </a:p>
          <a:p>
            <a:pPr marL="2095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Draslík K-40 z úlohy b) může projít ještě jinou jadernou přeměnou. Zjistěte podle tabulky nuklidů a poznamenejte si tuto další jadernou reakci. Prodiskutujte společně následující otázku:</a:t>
            </a:r>
          </a:p>
          <a:p>
            <a:pPr marL="38100" lvl="1" algn="ctr"/>
            <a:r>
              <a:rPr lang="cs-CZ" sz="85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Jak je možné, že se jeden nuklid může přeměnit na různá dceřiná jádra?</a:t>
            </a:r>
          </a:p>
        </p:txBody>
      </p:sp>
      <p:sp>
        <p:nvSpPr>
          <p:cNvPr id="49" name="Rechteck: abgerundete Ecken 48">
            <a:extLst>
              <a:ext uri="{FF2B5EF4-FFF2-40B4-BE49-F238E27FC236}">
                <a16:creationId xmlns:a16="http://schemas.microsoft.com/office/drawing/2014/main" id="{F17C305C-4997-4091-8864-6EE548D7EC07}"/>
              </a:ext>
            </a:extLst>
          </p:cNvPr>
          <p:cNvSpPr/>
          <p:nvPr/>
        </p:nvSpPr>
        <p:spPr>
          <a:xfrm>
            <a:off x="895350" y="8433889"/>
            <a:ext cx="5148263" cy="895002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feld 60">
                <a:extLst>
                  <a:ext uri="{FF2B5EF4-FFF2-40B4-BE49-F238E27FC236}">
                    <a16:creationId xmlns:a16="http://schemas.microsoft.com/office/drawing/2014/main" id="{30DC0B6A-CB6C-FF46-0725-485F423ECAFD}"/>
                  </a:ext>
                </a:extLst>
              </p:cNvPr>
              <p:cNvSpPr txBox="1"/>
              <p:nvPr/>
            </p:nvSpPr>
            <p:spPr>
              <a:xfrm>
                <a:off x="635818" y="2041900"/>
                <a:ext cx="3882562" cy="262546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Přestože pronikavost záření beta plus β</a:t>
                </a:r>
                <a:r>
                  <a:rPr lang="cs-CZ" sz="850" baseline="30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je poměrně nízká, ve velkých dávkách je škodlivé pro lidský organizmus. </a:t>
                </a:r>
                <a:endParaRPr lang="cs-CZ" sz="900" i="1" dirty="0">
                  <a:solidFill>
                    <a:schemeClr val="tx1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cs-CZ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cs-CZ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p</m:t>
                          </m:r>
                        </m:e>
                      </m:sPre>
                      <m:r>
                        <a:rPr lang="cs-CZ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cs-CZ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cs-CZ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</m:t>
                          </m:r>
                        </m:e>
                      </m:sPre>
                      <m:r>
                        <a:rPr lang="cs-CZ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lang="cs-CZ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  <m:e>
                          <m:sSup>
                            <m:sSupPr>
                              <m:ctrlPr>
                                <a:rPr lang="cs-CZ" sz="9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sz="900" i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cs-CZ" sz="900" b="0" i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sPre>
                      <m:r>
                        <a:rPr lang="cs-CZ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lang="cs-CZ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ν</m:t>
                          </m:r>
                        </m:e>
                      </m:sPre>
                    </m:oMath>
                  </m:oMathPara>
                </a14:m>
                <a:endParaRPr lang="cs-CZ" sz="900" dirty="0">
                  <a:solidFill>
                    <a:schemeClr val="tx1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70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Proton se přeměňuje na neutron, uvolňuje se pozitron a neutrino.</a:t>
                </a:r>
                <a:endParaRPr lang="cs-CZ" sz="700" i="1" dirty="0">
                  <a:solidFill>
                    <a:schemeClr val="tx1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1200"/>
                  </a:spcAft>
                </a:pP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Pro jádro to znamená, že vzniká nový chemický prvek (dceřiné jádro má o jeden proton méně než původní). Nukleonové číslo se při této přeměně zachovává. Kromě beta plus přeměny (β</a:t>
                </a:r>
                <a:r>
                  <a:rPr lang="cs-CZ" sz="850" baseline="30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může případě nedostatku neutronů dojít také k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zachycení elektronu 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(𝜖). Při tomto procesu vzniká stejné jádro, ale na rozdíl od přeměny (β</a:t>
                </a:r>
                <a:r>
                  <a:rPr lang="cs-CZ" sz="850" baseline="30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dochází k absorpci elektronu a nikoliv k emisi pozitronu. Zachycení elektronu tak lze považovat za alternativní mechanizmus beta plus přeměny (β</a:t>
                </a:r>
                <a:r>
                  <a:rPr lang="cs-CZ" sz="850" baseline="30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). </a:t>
                </a:r>
              </a:p>
              <a:p>
                <a:pPr algn="just">
                  <a:lnSpc>
                    <a:spcPct val="107000"/>
                  </a:lnSpc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cs-CZ" sz="90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cs-CZ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p</m:t>
                          </m:r>
                          <m:r>
                            <a:rPr lang="cs-CZ" sz="9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Pre>
                            <m:sPrePr>
                              <m:ctrlPr>
                                <a:rPr lang="cs-CZ" sz="9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PrePr>
                            <m:sub>
                              <m:r>
                                <a:rPr lang="cs-CZ" sz="9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sz="9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cs-CZ" sz="9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 sz="900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e</m:t>
                                  </m:r>
                                </m:e>
                                <m:sup>
                                  <m:r>
                                    <a:rPr lang="cs-CZ" sz="900" b="0" i="0" smtClean="0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e>
                          </m:sPre>
                        </m:e>
                      </m:sPre>
                      <m:r>
                        <a:rPr lang="cs-CZ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cs-CZ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cs-CZ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 sz="9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</m:t>
                          </m:r>
                        </m:e>
                      </m:sPre>
                      <m:r>
                        <a:rPr lang="cs-CZ" sz="90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Pre>
                        <m:sPrePr>
                          <m:ctrlPr>
                            <a:rPr lang="cs-CZ" sz="9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 sz="90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ν</m:t>
                          </m:r>
                        </m:e>
                      </m:sPre>
                    </m:oMath>
                  </m:oMathPara>
                </a14:m>
                <a:endParaRPr lang="cs-CZ" sz="900" dirty="0">
                  <a:solidFill>
                    <a:schemeClr val="tx1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70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Proton se přeměňuje na neutron absorpcí elektronu.</a:t>
                </a:r>
                <a:endParaRPr lang="cs-CZ" sz="900" dirty="0"/>
              </a:p>
            </p:txBody>
          </p:sp>
        </mc:Choice>
        <mc:Fallback xmlns="">
          <p:sp>
            <p:nvSpPr>
              <p:cNvPr id="61" name="Textfeld 60">
                <a:extLst>
                  <a:ext uri="{FF2B5EF4-FFF2-40B4-BE49-F238E27FC236}">
                    <a16:creationId xmlns:a16="http://schemas.microsoft.com/office/drawing/2014/main" id="{30DC0B6A-CB6C-FF46-0725-485F423ECA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818" y="2041900"/>
                <a:ext cx="3882562" cy="26254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Gerader Verbinder 65">
            <a:extLst>
              <a:ext uri="{FF2B5EF4-FFF2-40B4-BE49-F238E27FC236}">
                <a16:creationId xmlns:a16="http://schemas.microsoft.com/office/drawing/2014/main" id="{F5911BF2-2665-3940-DEB0-B97742D726DE}"/>
              </a:ext>
            </a:extLst>
          </p:cNvPr>
          <p:cNvCxnSpPr>
            <a:cxnSpLocks/>
          </p:cNvCxnSpPr>
          <p:nvPr/>
        </p:nvCxnSpPr>
        <p:spPr>
          <a:xfrm flipH="1">
            <a:off x="4518380" y="2119311"/>
            <a:ext cx="1620473" cy="0"/>
          </a:xfrm>
          <a:prstGeom prst="line">
            <a:avLst/>
          </a:prstGeom>
          <a:ln w="12700">
            <a:solidFill>
              <a:srgbClr val="7BCF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14EDE986-CC4E-06ED-6EA8-DE6FCFD7022E}"/>
              </a:ext>
            </a:extLst>
          </p:cNvPr>
          <p:cNvGrpSpPr/>
          <p:nvPr/>
        </p:nvGrpSpPr>
        <p:grpSpPr>
          <a:xfrm>
            <a:off x="4546277" y="2138323"/>
            <a:ext cx="1523053" cy="1083088"/>
            <a:chOff x="4546277" y="2157375"/>
            <a:chExt cx="1523053" cy="1083088"/>
          </a:xfrm>
        </p:grpSpPr>
        <p:sp>
          <p:nvSpPr>
            <p:cNvPr id="41" name="Textfeld 6">
              <a:extLst>
                <a:ext uri="{FF2B5EF4-FFF2-40B4-BE49-F238E27FC236}">
                  <a16:creationId xmlns:a16="http://schemas.microsoft.com/office/drawing/2014/main" id="{E4E0BABF-F88B-4E2F-9185-CAFC05248D9F}"/>
                </a:ext>
              </a:extLst>
            </p:cNvPr>
            <p:cNvSpPr txBox="1"/>
            <p:nvPr/>
          </p:nvSpPr>
          <p:spPr>
            <a:xfrm>
              <a:off x="4546277" y="2963464"/>
              <a:ext cx="1523053" cy="276999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cs-CZ" sz="6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Stabilní jádro lithia může vzniknout z nuklidu </a:t>
              </a:r>
              <a:r>
                <a:rPr lang="cs-CZ" sz="6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berilia</a:t>
              </a:r>
              <a:r>
                <a:rPr lang="cs-CZ" sz="6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s deficitem neutronů beta plus přeměnou (β</a:t>
              </a:r>
              <a:r>
                <a:rPr lang="cs-CZ" sz="600" baseline="30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+</a:t>
              </a:r>
              <a:r>
                <a:rPr lang="cs-CZ" sz="6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).</a:t>
              </a:r>
              <a:endParaRPr lang="cs-CZ" sz="6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CF476064-38D6-7FB4-3F71-E53AC07E1205}"/>
                </a:ext>
              </a:extLst>
            </p:cNvPr>
            <p:cNvSpPr/>
            <p:nvPr/>
          </p:nvSpPr>
          <p:spPr>
            <a:xfrm>
              <a:off x="4867601" y="2399077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321E0AF1-61E8-6F52-6B24-6238C091520B}"/>
                </a:ext>
              </a:extLst>
            </p:cNvPr>
            <p:cNvSpPr/>
            <p:nvPr/>
          </p:nvSpPr>
          <p:spPr>
            <a:xfrm>
              <a:off x="4756125" y="2443725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EA916CEF-CB11-48B9-DF23-CADC88C1AE1E}"/>
                </a:ext>
              </a:extLst>
            </p:cNvPr>
            <p:cNvSpPr/>
            <p:nvPr/>
          </p:nvSpPr>
          <p:spPr>
            <a:xfrm>
              <a:off x="4749823" y="2569245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E6BCFDBA-DA7C-7D5A-B1E8-739892FC5235}"/>
                </a:ext>
              </a:extLst>
            </p:cNvPr>
            <p:cNvSpPr/>
            <p:nvPr/>
          </p:nvSpPr>
          <p:spPr>
            <a:xfrm>
              <a:off x="4863963" y="2627441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" name="Gerade Verbindung mit Pfeil 7">
              <a:extLst>
                <a:ext uri="{FF2B5EF4-FFF2-40B4-BE49-F238E27FC236}">
                  <a16:creationId xmlns:a16="http://schemas.microsoft.com/office/drawing/2014/main" id="{CC894B0D-4978-D235-66B3-5CA7F37EE316}"/>
                </a:ext>
              </a:extLst>
            </p:cNvPr>
            <p:cNvCxnSpPr/>
            <p:nvPr/>
          </p:nvCxnSpPr>
          <p:spPr>
            <a:xfrm>
              <a:off x="5181601" y="2634706"/>
              <a:ext cx="242887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Ellipse 58">
              <a:extLst>
                <a:ext uri="{FF2B5EF4-FFF2-40B4-BE49-F238E27FC236}">
                  <a16:creationId xmlns:a16="http://schemas.microsoft.com/office/drawing/2014/main" id="{3FEF71A9-2797-C5FF-8F47-04EE3D3D6291}"/>
                </a:ext>
              </a:extLst>
            </p:cNvPr>
            <p:cNvSpPr/>
            <p:nvPr/>
          </p:nvSpPr>
          <p:spPr>
            <a:xfrm>
              <a:off x="5122737" y="2862670"/>
              <a:ext cx="54000" cy="54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0" name="Gerader Verbinder 59">
              <a:extLst>
                <a:ext uri="{FF2B5EF4-FFF2-40B4-BE49-F238E27FC236}">
                  <a16:creationId xmlns:a16="http://schemas.microsoft.com/office/drawing/2014/main" id="{B5B162C0-2FB1-CEB7-0E37-07D43B5C2342}"/>
                </a:ext>
              </a:extLst>
            </p:cNvPr>
            <p:cNvCxnSpPr>
              <a:cxnSpLocks/>
            </p:cNvCxnSpPr>
            <p:nvPr/>
          </p:nvCxnSpPr>
          <p:spPr>
            <a:xfrm>
              <a:off x="5071644" y="2808162"/>
              <a:ext cx="54000" cy="5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r Verbinder 61">
              <a:extLst>
                <a:ext uri="{FF2B5EF4-FFF2-40B4-BE49-F238E27FC236}">
                  <a16:creationId xmlns:a16="http://schemas.microsoft.com/office/drawing/2014/main" id="{803D06CD-F1BE-2FD5-ADD2-EFFD32BF94E0}"/>
                </a:ext>
              </a:extLst>
            </p:cNvPr>
            <p:cNvCxnSpPr>
              <a:cxnSpLocks/>
            </p:cNvCxnSpPr>
            <p:nvPr/>
          </p:nvCxnSpPr>
          <p:spPr>
            <a:xfrm>
              <a:off x="5076265" y="2836756"/>
              <a:ext cx="36000" cy="3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r Verbinder 62">
              <a:extLst>
                <a:ext uri="{FF2B5EF4-FFF2-40B4-BE49-F238E27FC236}">
                  <a16:creationId xmlns:a16="http://schemas.microsoft.com/office/drawing/2014/main" id="{42E4E085-CC10-BEBB-E29B-AED2C99A7E31}"/>
                </a:ext>
              </a:extLst>
            </p:cNvPr>
            <p:cNvCxnSpPr>
              <a:cxnSpLocks/>
            </p:cNvCxnSpPr>
            <p:nvPr/>
          </p:nvCxnSpPr>
          <p:spPr>
            <a:xfrm>
              <a:off x="5100081" y="2815323"/>
              <a:ext cx="36000" cy="3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feld 63">
                  <a:extLst>
                    <a:ext uri="{FF2B5EF4-FFF2-40B4-BE49-F238E27FC236}">
                      <a16:creationId xmlns:a16="http://schemas.microsoft.com/office/drawing/2014/main" id="{62D178C3-FD26-BA02-390C-93BF2A1ED88F}"/>
                    </a:ext>
                  </a:extLst>
                </p:cNvPr>
                <p:cNvSpPr txBox="1"/>
                <p:nvPr/>
              </p:nvSpPr>
              <p:spPr>
                <a:xfrm>
                  <a:off x="4686781" y="2157375"/>
                  <a:ext cx="529774" cy="2652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b>
                          <m:sup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𝟕</m:t>
                            </m:r>
                          </m:sup>
                          <m:e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𝐁𝐞</m:t>
                            </m:r>
                          </m:e>
                        </m:sPre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64" name="Textfeld 63">
                  <a:extLst>
                    <a:ext uri="{FF2B5EF4-FFF2-40B4-BE49-F238E27FC236}">
                      <a16:creationId xmlns:a16="http://schemas.microsoft.com/office/drawing/2014/main" id="{62D178C3-FD26-BA02-390C-93BF2A1ED88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86781" y="2157375"/>
                  <a:ext cx="529774" cy="26526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feld 64">
                  <a:extLst>
                    <a:ext uri="{FF2B5EF4-FFF2-40B4-BE49-F238E27FC236}">
                      <a16:creationId xmlns:a16="http://schemas.microsoft.com/office/drawing/2014/main" id="{424C72F5-22D3-6297-3DFD-5772888D971A}"/>
                    </a:ext>
                  </a:extLst>
                </p:cNvPr>
                <p:cNvSpPr txBox="1"/>
                <p:nvPr/>
              </p:nvSpPr>
              <p:spPr>
                <a:xfrm>
                  <a:off x="5412820" y="2158541"/>
                  <a:ext cx="529774" cy="25628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b>
                          <m:sup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𝟕</m:t>
                            </m:r>
                          </m:sup>
                          <m:e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𝐋𝐢</m:t>
                            </m:r>
                          </m:e>
                        </m:sPre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65" name="Textfeld 64">
                  <a:extLst>
                    <a:ext uri="{FF2B5EF4-FFF2-40B4-BE49-F238E27FC236}">
                      <a16:creationId xmlns:a16="http://schemas.microsoft.com/office/drawing/2014/main" id="{424C72F5-22D3-6297-3DFD-5772888D971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12820" y="2158541"/>
                  <a:ext cx="529774" cy="256289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7" name="Ellipse 66">
              <a:extLst>
                <a:ext uri="{FF2B5EF4-FFF2-40B4-BE49-F238E27FC236}">
                  <a16:creationId xmlns:a16="http://schemas.microsoft.com/office/drawing/2014/main" id="{F25FFF96-0DFF-EFF0-98C5-B4482F342A64}"/>
                </a:ext>
              </a:extLst>
            </p:cNvPr>
            <p:cNvSpPr/>
            <p:nvPr/>
          </p:nvSpPr>
          <p:spPr>
            <a:xfrm>
              <a:off x="4966557" y="2466132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7D43D091-8D00-9FB8-1860-BE11E9B82815}"/>
                </a:ext>
              </a:extLst>
            </p:cNvPr>
            <p:cNvSpPr/>
            <p:nvPr/>
          </p:nvSpPr>
          <p:spPr>
            <a:xfrm>
              <a:off x="4975113" y="2591774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09189342-1745-4851-48BE-80EF16383DF4}"/>
                </a:ext>
              </a:extLst>
            </p:cNvPr>
            <p:cNvSpPr/>
            <p:nvPr/>
          </p:nvSpPr>
          <p:spPr>
            <a:xfrm>
              <a:off x="4863441" y="252011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feld 67">
                  <a:extLst>
                    <a:ext uri="{FF2B5EF4-FFF2-40B4-BE49-F238E27FC236}">
                      <a16:creationId xmlns:a16="http://schemas.microsoft.com/office/drawing/2014/main" id="{735AFAAD-94D9-9AE3-BFAD-BB4C132B9C3D}"/>
                    </a:ext>
                  </a:extLst>
                </p:cNvPr>
                <p:cNvSpPr txBox="1"/>
                <p:nvPr/>
              </p:nvSpPr>
              <p:spPr>
                <a:xfrm>
                  <a:off x="5024438" y="2768148"/>
                  <a:ext cx="503542" cy="21544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sz="8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de-DE" sz="8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𝐞</m:t>
                            </m:r>
                          </m:e>
                          <m:sup>
                            <m:r>
                              <a:rPr lang="de-DE" sz="8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</m:sup>
                        </m:sSup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68" name="Textfeld 67">
                  <a:extLst>
                    <a:ext uri="{FF2B5EF4-FFF2-40B4-BE49-F238E27FC236}">
                      <a16:creationId xmlns:a16="http://schemas.microsoft.com/office/drawing/2014/main" id="{735AFAAD-94D9-9AE3-BFAD-BB4C132B9C3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24438" y="2768148"/>
                  <a:ext cx="503542" cy="21544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6" name="Ellipse 75">
              <a:extLst>
                <a:ext uri="{FF2B5EF4-FFF2-40B4-BE49-F238E27FC236}">
                  <a16:creationId xmlns:a16="http://schemas.microsoft.com/office/drawing/2014/main" id="{C1A560A4-3A22-3F80-FC66-91149412D36E}"/>
                </a:ext>
              </a:extLst>
            </p:cNvPr>
            <p:cNvSpPr/>
            <p:nvPr/>
          </p:nvSpPr>
          <p:spPr>
            <a:xfrm>
              <a:off x="5600932" y="2422025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D726BC63-9CE5-9153-EAB9-503F0099A058}"/>
                </a:ext>
              </a:extLst>
            </p:cNvPr>
            <p:cNvSpPr/>
            <p:nvPr/>
          </p:nvSpPr>
          <p:spPr>
            <a:xfrm>
              <a:off x="5489456" y="2466673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8" name="Ellipse 77">
              <a:extLst>
                <a:ext uri="{FF2B5EF4-FFF2-40B4-BE49-F238E27FC236}">
                  <a16:creationId xmlns:a16="http://schemas.microsoft.com/office/drawing/2014/main" id="{AE1B4F8F-0541-8202-E780-DFD854EB4D12}"/>
                </a:ext>
              </a:extLst>
            </p:cNvPr>
            <p:cNvSpPr/>
            <p:nvPr/>
          </p:nvSpPr>
          <p:spPr>
            <a:xfrm>
              <a:off x="5483154" y="2592193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9" name="Ellipse 78">
              <a:extLst>
                <a:ext uri="{FF2B5EF4-FFF2-40B4-BE49-F238E27FC236}">
                  <a16:creationId xmlns:a16="http://schemas.microsoft.com/office/drawing/2014/main" id="{56D7749B-E5E8-04EC-E604-242239A3A54C}"/>
                </a:ext>
              </a:extLst>
            </p:cNvPr>
            <p:cNvSpPr/>
            <p:nvPr/>
          </p:nvSpPr>
          <p:spPr>
            <a:xfrm>
              <a:off x="5597294" y="265038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" name="Ellipse 79">
              <a:extLst>
                <a:ext uri="{FF2B5EF4-FFF2-40B4-BE49-F238E27FC236}">
                  <a16:creationId xmlns:a16="http://schemas.microsoft.com/office/drawing/2014/main" id="{8E9BFC9C-47EE-8D8F-E8EB-26164B8BE6D1}"/>
                </a:ext>
              </a:extLst>
            </p:cNvPr>
            <p:cNvSpPr/>
            <p:nvPr/>
          </p:nvSpPr>
          <p:spPr>
            <a:xfrm>
              <a:off x="5699888" y="2489080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" name="Ellipse 80">
              <a:extLst>
                <a:ext uri="{FF2B5EF4-FFF2-40B4-BE49-F238E27FC236}">
                  <a16:creationId xmlns:a16="http://schemas.microsoft.com/office/drawing/2014/main" id="{1E495037-9B33-41CD-CF37-291C026A2272}"/>
                </a:ext>
              </a:extLst>
            </p:cNvPr>
            <p:cNvSpPr/>
            <p:nvPr/>
          </p:nvSpPr>
          <p:spPr>
            <a:xfrm>
              <a:off x="5708444" y="2614722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2" name="Ellipse 81">
              <a:extLst>
                <a:ext uri="{FF2B5EF4-FFF2-40B4-BE49-F238E27FC236}">
                  <a16:creationId xmlns:a16="http://schemas.microsoft.com/office/drawing/2014/main" id="{9CD7C26A-1E65-BB0C-CE56-A475F7E1BE75}"/>
                </a:ext>
              </a:extLst>
            </p:cNvPr>
            <p:cNvSpPr/>
            <p:nvPr/>
          </p:nvSpPr>
          <p:spPr>
            <a:xfrm>
              <a:off x="5596772" y="2543067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73" name="Picture 2">
            <a:extLst>
              <a:ext uri="{FF2B5EF4-FFF2-40B4-BE49-F238E27FC236}">
                <a16:creationId xmlns:a16="http://schemas.microsoft.com/office/drawing/2014/main" id="{CB9B0CD0-A77A-524C-8467-BD03B36FDC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2" descr="Icon CC BY SA">
            <a:extLst>
              <a:ext uri="{FF2B5EF4-FFF2-40B4-BE49-F238E27FC236}">
                <a16:creationId xmlns:a16="http://schemas.microsoft.com/office/drawing/2014/main" id="{84E0CF6D-44BA-961B-4698-61C017F07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Textfeld 74">
            <a:extLst>
              <a:ext uri="{FF2B5EF4-FFF2-40B4-BE49-F238E27FC236}">
                <a16:creationId xmlns:a16="http://schemas.microsoft.com/office/drawing/2014/main" id="{8104555C-5FFB-1A83-3D6F-9CC155E18530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Materials created by Hannes Nitsche</a:t>
            </a:r>
            <a:br>
              <a:rPr lang="en-GB" sz="600" dirty="0">
                <a:solidFill>
                  <a:schemeClr val="bg1"/>
                </a:solidFill>
              </a:rPr>
            </a:br>
            <a:r>
              <a:rPr lang="en-GB" sz="600" dirty="0">
                <a:solidFill>
                  <a:schemeClr val="bg1"/>
                </a:solidFill>
                <a:hlinkClick r:id="rId12"/>
              </a:rPr>
              <a:t>Creative Commons Attribution-</a:t>
            </a:r>
            <a:r>
              <a:rPr lang="en-GB" sz="600" dirty="0" err="1">
                <a:solidFill>
                  <a:schemeClr val="bg1"/>
                </a:solidFill>
                <a:hlinkClick r:id="rId12"/>
              </a:rPr>
              <a:t>ShareAlike</a:t>
            </a:r>
            <a:r>
              <a:rPr lang="en-GB" sz="600" dirty="0">
                <a:solidFill>
                  <a:schemeClr val="bg1"/>
                </a:solidFill>
                <a:hlinkClick r:id="rId12"/>
              </a:rPr>
              <a:t> 4.0 International (CC-BY-SA 4.0)</a:t>
            </a:r>
            <a:r>
              <a:rPr lang="en-GB" sz="6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83" name="Picture 6">
            <a:extLst>
              <a:ext uri="{FF2B5EF4-FFF2-40B4-BE49-F238E27FC236}">
                <a16:creationId xmlns:a16="http://schemas.microsoft.com/office/drawing/2014/main" id="{6FAA8262-8797-C056-7254-3A744394C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7850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cs-CZ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Group 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Puzzle | </a:t>
            </a:r>
            <a:r>
              <a:rPr lang="cs-CZ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Jaderné reakce</a:t>
            </a:r>
            <a:endParaRPr lang="de-DE" sz="1400" b="1" cap="none" dirty="0">
              <a:solidFill>
                <a:srgbClr val="FF434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0B982EB-C5CC-45D0-AEEA-A235E8FE9A5F}"/>
              </a:ext>
            </a:extLst>
          </p:cNvPr>
          <p:cNvSpPr/>
          <p:nvPr/>
        </p:nvSpPr>
        <p:spPr>
          <a:xfrm>
            <a:off x="618313" y="1064204"/>
            <a:ext cx="5520546" cy="3661577"/>
          </a:xfrm>
          <a:prstGeom prst="roundRect">
            <a:avLst>
              <a:gd name="adj" fmla="val 0"/>
            </a:avLst>
          </a:prstGeom>
          <a:noFill/>
          <a:ln>
            <a:solidFill>
              <a:srgbClr val="FF65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br>
              <a:rPr lang="de-DE" sz="900" dirty="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</a:br>
            <a:endParaRPr lang="de-DE" sz="900" dirty="0">
              <a:solidFill>
                <a:schemeClr val="tx1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53EF3D3-9136-4F88-91F7-5FAA5A20880C}"/>
              </a:ext>
            </a:extLst>
          </p:cNvPr>
          <p:cNvSpPr txBox="1"/>
          <p:nvPr/>
        </p:nvSpPr>
        <p:spPr>
          <a:xfrm>
            <a:off x="629263" y="4823552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Úloha pro pokročilé | Fúze v laboratoři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D79D62FE-0BAB-4BE1-A866-5853F165A1C6}"/>
                  </a:ext>
                </a:extLst>
              </p:cNvPr>
              <p:cNvSpPr txBox="1"/>
              <p:nvPr/>
            </p:nvSpPr>
            <p:spPr>
              <a:xfrm>
                <a:off x="618313" y="5065401"/>
                <a:ext cx="5520542" cy="3703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8100" lvl="1"/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 roce 1917 uspěl Ernest </a:t>
                </a:r>
                <a:r>
                  <a:rPr lang="cs-CZ" sz="850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Rutherford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při realizaci fúze v laboratoři. Ozařoval plynný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dusík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cs-CZ" sz="85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cs-CZ" sz="85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sub>
                      <m:sup>
                        <m:r>
                          <a:rPr lang="cs-CZ" sz="85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p>
                      <m:e>
                        <m:r>
                          <a:rPr lang="cs-CZ" sz="85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𝐍</m:t>
                        </m:r>
                      </m:e>
                    </m:sPre>
                  </m:oMath>
                </a14:m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urychlenými jádry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hélia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cs-CZ" sz="85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cs-CZ" sz="85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  <m:sup>
                        <m:r>
                          <a:rPr lang="cs-CZ" sz="85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sup>
                      <m:e>
                        <m:r>
                          <a:rPr lang="cs-CZ" sz="85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𝐇𝐞</m:t>
                        </m:r>
                      </m:e>
                    </m:sPre>
                  </m:oMath>
                </a14:m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Při reakci vznikalo jedeno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dceřiné jádro 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 uvolňoval se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jeden proton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cs-CZ" sz="85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cs-CZ" sz="85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cs-CZ" sz="85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p>
                      <m:e>
                        <m:r>
                          <a:rPr lang="cs-CZ" sz="85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𝐩</m:t>
                        </m:r>
                      </m:e>
                    </m:sPre>
                  </m:oMath>
                </a14:m>
                <a:r>
                  <a:rPr lang="de-DE" sz="850" dirty="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endParaRPr lang="de-DE" sz="85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D79D62FE-0BAB-4BE1-A866-5853F165A1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13" y="5065401"/>
                <a:ext cx="5520542" cy="370358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feld 36">
            <a:extLst>
              <a:ext uri="{FF2B5EF4-FFF2-40B4-BE49-F238E27FC236}">
                <a16:creationId xmlns:a16="http://schemas.microsoft.com/office/drawing/2014/main" id="{E397BDB8-0F9F-4CBF-8EA5-954FED3147B5}"/>
              </a:ext>
            </a:extLst>
          </p:cNvPr>
          <p:cNvSpPr txBox="1"/>
          <p:nvPr/>
        </p:nvSpPr>
        <p:spPr>
          <a:xfrm>
            <a:off x="618311" y="5641460"/>
            <a:ext cx="5520545" cy="365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Zapište reakční rovnici. Využijte zachování nukleonového (hmotnostního) a protonového čísla. Podle tabulky nuklidů zjistěte, jaký prvek vznikl (může vám pomoci také vztah uvedený ve Shrnutí).</a:t>
            </a:r>
            <a:endParaRPr lang="cs-CZ" sz="85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48A547E8-3BDC-43BE-9DEA-AE7AC38A2E06}"/>
              </a:ext>
            </a:extLst>
          </p:cNvPr>
          <p:cNvSpPr/>
          <p:nvPr/>
        </p:nvSpPr>
        <p:spPr>
          <a:xfrm>
            <a:off x="990598" y="6080163"/>
            <a:ext cx="5148258" cy="381771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5308FA15-E4AA-4096-A663-155C1885A42E}"/>
              </a:ext>
            </a:extLst>
          </p:cNvPr>
          <p:cNvSpPr txBox="1"/>
          <p:nvPr/>
        </p:nvSpPr>
        <p:spPr>
          <a:xfrm>
            <a:off x="618310" y="6484792"/>
            <a:ext cx="5520542" cy="666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spcAft>
                <a:spcPts val="400"/>
              </a:spcAft>
              <a:buFont typeface="+mj-lt"/>
              <a:buAutoNum type="alphaLcParenR" startAt="2"/>
            </a:pP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Sepište domněnky potřebné k zodpovězení následující otázky:</a:t>
            </a:r>
            <a:endParaRPr lang="cs-CZ" sz="85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8100" lvl="1" algn="ctr">
              <a:spcAft>
                <a:spcPts val="400"/>
              </a:spcAft>
            </a:pPr>
            <a:r>
              <a:rPr lang="cs-CZ" sz="85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Ačkoliv byla jaderná fúze poprvé pozorována v laboratoři již v roce 1917 a dnes je možné pomocí urychlovačů částic provádět celou řadu fúzních reakcí, stále není možné využít jadernou fúzi jako efektivní zdroj energie. Jak je to možné?</a:t>
            </a:r>
            <a:endParaRPr lang="cs-CZ" sz="850" i="1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2800BA20-96F6-4800-9E8E-022FC5C2E52B}"/>
              </a:ext>
            </a:extLst>
          </p:cNvPr>
          <p:cNvSpPr/>
          <p:nvPr/>
        </p:nvSpPr>
        <p:spPr>
          <a:xfrm>
            <a:off x="990598" y="7169880"/>
            <a:ext cx="5148263" cy="529447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: abgerundete Ecken 42">
            <a:extLst>
              <a:ext uri="{FF2B5EF4-FFF2-40B4-BE49-F238E27FC236}">
                <a16:creationId xmlns:a16="http://schemas.microsoft.com/office/drawing/2014/main" id="{CCDEA1EA-83FA-45A8-99FA-96A697546CA4}"/>
              </a:ext>
            </a:extLst>
          </p:cNvPr>
          <p:cNvSpPr/>
          <p:nvPr/>
        </p:nvSpPr>
        <p:spPr>
          <a:xfrm>
            <a:off x="618311" y="1077776"/>
            <a:ext cx="5520542" cy="217350"/>
          </a:xfrm>
          <a:prstGeom prst="roundRect">
            <a:avLst>
              <a:gd name="adj" fmla="val 0"/>
            </a:avLst>
          </a:prstGeom>
          <a:solidFill>
            <a:srgbClr val="FF6565"/>
          </a:solidFill>
          <a:ln>
            <a:solidFill>
              <a:srgbClr val="FF65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6565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82D2F8D-7F59-49F2-B1F1-81A92852E3D3}"/>
              </a:ext>
            </a:extLst>
          </p:cNvPr>
          <p:cNvSpPr txBox="1"/>
          <p:nvPr/>
        </p:nvSpPr>
        <p:spPr>
          <a:xfrm>
            <a:off x="640385" y="1052512"/>
            <a:ext cx="5475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Profil: </a:t>
            </a:r>
            <a:r>
              <a:rPr lang="cs-CZ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</a:t>
            </a:r>
            <a:r>
              <a:rPr lang="cs-CZ" sz="1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aderná fúze</a:t>
            </a:r>
            <a:endParaRPr lang="de-DE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5D7814D-9D10-448B-BAC8-B670114CEC88}"/>
                  </a:ext>
                </a:extLst>
              </p:cNvPr>
              <p:cNvSpPr txBox="1"/>
              <p:nvPr/>
            </p:nvSpPr>
            <p:spPr>
              <a:xfrm>
                <a:off x="640384" y="1312594"/>
                <a:ext cx="3882562" cy="3319456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Jadernou fúzí nazýváme reakci, při které dochází ke spojení (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fúzi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dvou atomových jader za vzniku jednoho či více nových nuklidů. Je známo, že k jaderné fúzi za běžných podmínek na Zemi nedochází (na rozdíl od dalších jaderných přeměn jakou je například beta rozpad). Důvodem je fakt, že fyzikální síly v jádrech za běžných podmínek fúzi brání: dvě atomová jádra mají kladný náboj (obsahují protony) a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navzájem se tedy odpuzují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Coulombovou silou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Pokud jsou však okolní teploty a tlak dostatečně vysoké – tedy pokud je vzdálenost jader dostatečně malá a jejich kinetická energie vysoká – může dojít k překonání Coulombovy bariéry a fúze může nastat. Typickým prostředím, kde k fúzi může docházet je nitro hvězd. Například u Slunce dochází fúzí k přeměně vodíku na helium (někdy označované jako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spalování vodíku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). Příklady možných reakcí: </a:t>
                </a:r>
              </a:p>
              <a:p>
                <a:pPr>
                  <a:lnSpc>
                    <a:spcPct val="107000"/>
                  </a:lnSpc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sPre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sPre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He</m:t>
                          </m:r>
                        </m:e>
                      </m:sPre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</m:oMath>
                  </m:oMathPara>
                </a14:m>
                <a:endParaRPr lang="cs-CZ" sz="9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600"/>
                  </a:spcBef>
                </a:pP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Další příklad:</a:t>
                </a:r>
                <a:endParaRPr lang="cs-CZ" sz="850" dirty="0">
                  <a:solidFill>
                    <a:schemeClr val="tx1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lnSpc>
                    <a:spcPct val="107000"/>
                  </a:lnSpc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9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sz="9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 sz="9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He</m:t>
                          </m:r>
                        </m:e>
                      </m:sPre>
                      <m:r>
                        <a:rPr lang="cs-CZ" sz="9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He</m:t>
                          </m:r>
                        </m:e>
                      </m:sPre>
                      <m:r>
                        <a:rPr lang="cs-CZ" sz="9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sz="9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He</m:t>
                          </m:r>
                        </m:e>
                      </m:sPre>
                      <m:r>
                        <a:rPr lang="cs-CZ" sz="9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sPre>
                      <m:r>
                        <a:rPr lang="cs-CZ" sz="9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sPre>
                    </m:oMath>
                  </m:oMathPara>
                </a14:m>
                <a:endParaRPr lang="cs-CZ" sz="9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 případě fúzních reakcí jsou na levé straně rovnice vždy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dvě atomová jádra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Na pravé straně je pak minimálně jedno dceřiné jádro. Může se také uvolňovat celá řada dalších částic, v tomto případě gama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foton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Často je vzniklé jádro také radioaktivní a může procházet dalšími jadernými přeměnami. </a:t>
                </a: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5D7814D-9D10-448B-BAC8-B670114CEC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384" y="1312594"/>
                <a:ext cx="3882562" cy="33194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355CD7F8-C2D9-416E-B4E0-A24646031CDE}"/>
              </a:ext>
            </a:extLst>
          </p:cNvPr>
          <p:cNvGrpSpPr/>
          <p:nvPr/>
        </p:nvGrpSpPr>
        <p:grpSpPr>
          <a:xfrm>
            <a:off x="4522946" y="3135812"/>
            <a:ext cx="1716739" cy="1427665"/>
            <a:chOff x="724121" y="6674251"/>
            <a:chExt cx="2236134" cy="1427665"/>
          </a:xfrm>
        </p:grpSpPr>
        <p:sp>
          <p:nvSpPr>
            <p:cNvPr id="29" name="Rechteck: abgerundete Ecken 28">
              <a:extLst>
                <a:ext uri="{FF2B5EF4-FFF2-40B4-BE49-F238E27FC236}">
                  <a16:creationId xmlns:a16="http://schemas.microsoft.com/office/drawing/2014/main" id="{005CA72C-ED06-4CF5-A14F-0E40722080CD}"/>
                </a:ext>
              </a:extLst>
            </p:cNvPr>
            <p:cNvSpPr/>
            <p:nvPr/>
          </p:nvSpPr>
          <p:spPr>
            <a:xfrm>
              <a:off x="724125" y="6682045"/>
              <a:ext cx="2074411" cy="1419871"/>
            </a:xfrm>
            <a:prstGeom prst="roundRect">
              <a:avLst>
                <a:gd name="adj" fmla="val 107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feld 29">
                  <a:extLst>
                    <a:ext uri="{FF2B5EF4-FFF2-40B4-BE49-F238E27FC236}">
                      <a16:creationId xmlns:a16="http://schemas.microsoft.com/office/drawing/2014/main" id="{0A11F302-DB0C-485C-85CB-A503D23698FB}"/>
                    </a:ext>
                  </a:extLst>
                </p:cNvPr>
                <p:cNvSpPr txBox="1"/>
                <p:nvPr/>
              </p:nvSpPr>
              <p:spPr>
                <a:xfrm>
                  <a:off x="724121" y="6903994"/>
                  <a:ext cx="2236134" cy="1107354"/>
                </a:xfrm>
                <a:prstGeom prst="rect">
                  <a:avLst/>
                </a:prstGeom>
                <a:noFill/>
              </p:spPr>
              <p:txBody>
                <a:bodyPr wrap="square" numCol="1" spcCol="108000" rtlCol="0">
                  <a:spAutoFit/>
                </a:bodyPr>
                <a:lstStyle/>
                <a:p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cs-CZ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Obecný popis reakce</a:t>
                  </a:r>
                  <a:br>
                    <a:rPr lang="cs-CZ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14:m>
                    <m:oMath xmlns:m="http://schemas.openxmlformats.org/officeDocument/2006/math">
                      <m:sPre>
                        <m:sPre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sSub>
                            <m:sSubPr>
                              <m:ctrlPr>
                                <a:rPr lang="cs-CZ" sz="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cs-CZ" sz="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cs-CZ" sz="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cs-CZ" sz="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  <m:e>
                          <m:sSub>
                            <m:sSubPr>
                              <m:ctrlPr>
                                <a:rPr lang="cs-CZ" sz="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cs-CZ" sz="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sPre>
                      <m:r>
                        <a:rPr lang="cs-CZ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sSub>
                            <m:sSubPr>
                              <m:ctrlPr>
                                <a:rPr lang="cs-CZ" sz="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cs-CZ" sz="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cs-CZ" sz="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cs-CZ" sz="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sSub>
                            <m:sSubPr>
                              <m:ctrlPr>
                                <a:rPr lang="cs-CZ" sz="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cs-CZ" sz="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sPre>
                      <m:r>
                        <a:rPr lang="cs-CZ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sSub>
                            <m:sSubPr>
                              <m:ctrlPr>
                                <a:rPr lang="cs-CZ" sz="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cs-CZ" sz="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cs-CZ" sz="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cs-CZ" sz="9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p>
                        <m:e>
                          <m: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</m:sPre>
                      <m:r>
                        <a:rPr lang="cs-CZ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a14:m>
                  <a:r>
                    <a:rPr lang="cs-CZ" sz="900" b="1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 </a:t>
                  </a:r>
                  <a:r>
                    <a:rPr lang="cs-CZ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…</a:t>
                  </a:r>
                </a:p>
                <a:p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cs-CZ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K reakci dochází:</a:t>
                  </a:r>
                  <a:br>
                    <a:rPr lang="cs-CZ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:r>
                    <a:rPr lang="cs-CZ" sz="900" b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Za vysoké teploty a tlaku</a:t>
                  </a:r>
                </a:p>
                <a:p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cs-CZ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Uvolňuje se:</a:t>
                  </a:r>
                  <a:br>
                    <a:rPr lang="cs-CZ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:r>
                    <a:rPr lang="cs-CZ" sz="900" b="1" i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různé typy částic</a:t>
                  </a:r>
                  <a:endParaRPr lang="cs-CZ" sz="900" b="1" i="1" dirty="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mc:Choice>
          <mc:Fallback xmlns="">
            <p:sp>
              <p:nvSpPr>
                <p:cNvPr id="30" name="Textfeld 29">
                  <a:extLst>
                    <a:ext uri="{FF2B5EF4-FFF2-40B4-BE49-F238E27FC236}">
                      <a16:creationId xmlns:a16="http://schemas.microsoft.com/office/drawing/2014/main" id="{0A11F302-DB0C-485C-85CB-A503D23698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121" y="6903994"/>
                  <a:ext cx="2236134" cy="1107354"/>
                </a:xfrm>
                <a:prstGeom prst="rect">
                  <a:avLst/>
                </a:prstGeom>
                <a:blipFill>
                  <a:blip r:embed="rId4"/>
                  <a:stretch>
                    <a:fillRect b="-1099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Rechteck: abgerundete Ecken 30">
              <a:extLst>
                <a:ext uri="{FF2B5EF4-FFF2-40B4-BE49-F238E27FC236}">
                  <a16:creationId xmlns:a16="http://schemas.microsoft.com/office/drawing/2014/main" id="{F75A3ECA-D137-46A5-BD8C-BC1099BFA19E}"/>
                </a:ext>
              </a:extLst>
            </p:cNvPr>
            <p:cNvSpPr/>
            <p:nvPr/>
          </p:nvSpPr>
          <p:spPr>
            <a:xfrm>
              <a:off x="724124" y="6681132"/>
              <a:ext cx="2104800" cy="217350"/>
            </a:xfrm>
            <a:prstGeom prst="roundRect">
              <a:avLst>
                <a:gd name="adj" fmla="val 8283"/>
              </a:avLst>
            </a:prstGeom>
            <a:solidFill>
              <a:srgbClr val="FF6565"/>
            </a:solidFill>
            <a:ln>
              <a:solidFill>
                <a:srgbClr val="FF65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rgbClr val="FF6565"/>
                </a:solidFill>
              </a:endParaRPr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8D63B0D8-F1C0-408E-BBFE-39786E3D5193}"/>
                </a:ext>
              </a:extLst>
            </p:cNvPr>
            <p:cNvSpPr/>
            <p:nvPr/>
          </p:nvSpPr>
          <p:spPr>
            <a:xfrm>
              <a:off x="773769" y="6717301"/>
              <a:ext cx="187567" cy="14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 dirty="0">
                  <a:solidFill>
                    <a:srgbClr val="FF4343"/>
                  </a:solidFill>
                  <a:latin typeface="Tw Cen MT Condensed" panose="020B0606020104020203" pitchFamily="34" charset="0"/>
                </a:rPr>
                <a:t>!</a:t>
              </a:r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7B9FCACC-1F09-4224-80F1-F4BD343B7719}"/>
                </a:ext>
              </a:extLst>
            </p:cNvPr>
            <p:cNvSpPr txBox="1"/>
            <p:nvPr/>
          </p:nvSpPr>
          <p:spPr>
            <a:xfrm>
              <a:off x="936520" y="6674251"/>
              <a:ext cx="1682063" cy="246221"/>
            </a:xfrm>
            <a:prstGeom prst="rect">
              <a:avLst/>
            </a:prstGeom>
            <a:noFill/>
          </p:spPr>
          <p:txBody>
            <a:bodyPr wrap="square" numCol="1" spcCol="108000" rtlCol="0">
              <a:spAutoFit/>
            </a:bodyPr>
            <a:lstStyle/>
            <a:p>
              <a:r>
                <a:rPr lang="cs-CZ" sz="1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Shrnutí</a:t>
              </a:r>
              <a:endPara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CE366669-0125-435B-8736-5586175CB68E}"/>
              </a:ext>
            </a:extLst>
          </p:cNvPr>
          <p:cNvCxnSpPr>
            <a:cxnSpLocks/>
          </p:cNvCxnSpPr>
          <p:nvPr/>
        </p:nvCxnSpPr>
        <p:spPr>
          <a:xfrm>
            <a:off x="4522946" y="1064204"/>
            <a:ext cx="0" cy="3661577"/>
          </a:xfrm>
          <a:prstGeom prst="line">
            <a:avLst/>
          </a:prstGeom>
          <a:ln w="12700">
            <a:solidFill>
              <a:srgbClr val="FF65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>
            <a:extLst>
              <a:ext uri="{FF2B5EF4-FFF2-40B4-BE49-F238E27FC236}">
                <a16:creationId xmlns:a16="http://schemas.microsoft.com/office/drawing/2014/main" id="{0E116CB0-D2AD-4DC6-BFB6-69394736CDBB}"/>
              </a:ext>
            </a:extLst>
          </p:cNvPr>
          <p:cNvSpPr txBox="1"/>
          <p:nvPr/>
        </p:nvSpPr>
        <p:spPr>
          <a:xfrm>
            <a:off x="629263" y="7757897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Skupinová úloha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46A1DBAB-2340-474F-A764-CDFE227448EA}"/>
              </a:ext>
            </a:extLst>
          </p:cNvPr>
          <p:cNvSpPr txBox="1"/>
          <p:nvPr/>
        </p:nvSpPr>
        <p:spPr>
          <a:xfrm>
            <a:off x="618313" y="7982280"/>
            <a:ext cx="552054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/>
            <a:r>
              <a:rPr lang="cs-CZ" sz="8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 máte vysvětlit:</a:t>
            </a:r>
            <a:endParaRPr lang="cs-CZ" sz="850" b="1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Zapište reakční rovnici pro fúzi dvou jader helia He-4 (vzniká jen jeden dceřiný nuklid a uvolňuje se proton). Pomocí této rovnice krátce popište jadernou fúzi a její vlastnosti.</a:t>
            </a:r>
          </a:p>
          <a:p>
            <a:pPr marL="38100" lvl="1"/>
            <a:r>
              <a:rPr lang="cs-CZ" sz="8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 musíte zjistit:</a:t>
            </a: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Izotop vzniklý při </a:t>
            </a:r>
            <a:r>
              <a:rPr lang="cs-CZ" sz="85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Rutherfordově</a:t>
            </a: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reakci z úlohy a) je radioaktivní. Použijte mapu nuklidů a s pomocí skupiny I zapište rovnici pro následnou přeměnu.</a:t>
            </a: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04B179F1-B359-4296-9C2D-E9917F4C2214}"/>
              </a:ext>
            </a:extLst>
          </p:cNvPr>
          <p:cNvSpPr/>
          <p:nvPr/>
        </p:nvSpPr>
        <p:spPr>
          <a:xfrm>
            <a:off x="895350" y="8979580"/>
            <a:ext cx="5243506" cy="427788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Textfeld 6">
            <a:extLst>
              <a:ext uri="{FF2B5EF4-FFF2-40B4-BE49-F238E27FC236}">
                <a16:creationId xmlns:a16="http://schemas.microsoft.com/office/drawing/2014/main" id="{6BC1D216-50C3-7B40-1D26-634327A41553}"/>
              </a:ext>
            </a:extLst>
          </p:cNvPr>
          <p:cNvSpPr txBox="1"/>
          <p:nvPr/>
        </p:nvSpPr>
        <p:spPr>
          <a:xfrm>
            <a:off x="4576826" y="2564666"/>
            <a:ext cx="1519174" cy="430887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Významnou fúzní přeměnou v nitrech hvězd je slučování dvou jader helia He-4. Přitom vzniká jádro beryllia a uvolňuje se záření gama. </a:t>
            </a:r>
            <a:endParaRPr lang="cs-CZ" sz="7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63FEAC83-DDEC-A693-C3A0-77457ED1F001}"/>
              </a:ext>
            </a:extLst>
          </p:cNvPr>
          <p:cNvGrpSpPr/>
          <p:nvPr/>
        </p:nvGrpSpPr>
        <p:grpSpPr>
          <a:xfrm>
            <a:off x="4488116" y="1426975"/>
            <a:ext cx="1544164" cy="975931"/>
            <a:chOff x="4488116" y="1426975"/>
            <a:chExt cx="1544164" cy="975931"/>
          </a:xfrm>
        </p:grpSpPr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DCE887FB-DA3A-087E-4CB3-EB1B78983CE4}"/>
                </a:ext>
              </a:extLst>
            </p:cNvPr>
            <p:cNvSpPr/>
            <p:nvPr/>
          </p:nvSpPr>
          <p:spPr>
            <a:xfrm>
              <a:off x="4938608" y="150190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67C84939-A47D-1102-4AD9-D93E21A72CEB}"/>
                </a:ext>
              </a:extLst>
            </p:cNvPr>
            <p:cNvSpPr/>
            <p:nvPr/>
          </p:nvSpPr>
          <p:spPr>
            <a:xfrm>
              <a:off x="4915914" y="1599466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1" name="Gerade Verbindung mit Pfeil 60">
              <a:extLst>
                <a:ext uri="{FF2B5EF4-FFF2-40B4-BE49-F238E27FC236}">
                  <a16:creationId xmlns:a16="http://schemas.microsoft.com/office/drawing/2014/main" id="{23F89C5A-A8DE-D5FD-21BD-437C303F0B1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34631" y="1940083"/>
              <a:ext cx="105246" cy="129455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feld 65">
                  <a:extLst>
                    <a:ext uri="{FF2B5EF4-FFF2-40B4-BE49-F238E27FC236}">
                      <a16:creationId xmlns:a16="http://schemas.microsoft.com/office/drawing/2014/main" id="{40A90023-20B8-E3C7-6689-DA229233E4C2}"/>
                    </a:ext>
                  </a:extLst>
                </p:cNvPr>
                <p:cNvSpPr txBox="1"/>
                <p:nvPr/>
              </p:nvSpPr>
              <p:spPr>
                <a:xfrm>
                  <a:off x="4488116" y="1486008"/>
                  <a:ext cx="529774" cy="26590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  <m:sup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p>
                          <m:e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𝐇𝐞</m:t>
                            </m:r>
                          </m:e>
                        </m:sPre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66" name="Textfeld 65">
                  <a:extLst>
                    <a:ext uri="{FF2B5EF4-FFF2-40B4-BE49-F238E27FC236}">
                      <a16:creationId xmlns:a16="http://schemas.microsoft.com/office/drawing/2014/main" id="{40A90023-20B8-E3C7-6689-DA229233E4C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88116" y="1486008"/>
                  <a:ext cx="529774" cy="26590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feld 66">
                  <a:extLst>
                    <a:ext uri="{FF2B5EF4-FFF2-40B4-BE49-F238E27FC236}">
                      <a16:creationId xmlns:a16="http://schemas.microsoft.com/office/drawing/2014/main" id="{C0BF6416-7974-0422-9FC9-DE613283BD77}"/>
                    </a:ext>
                  </a:extLst>
                </p:cNvPr>
                <p:cNvSpPr txBox="1"/>
                <p:nvPr/>
              </p:nvSpPr>
              <p:spPr>
                <a:xfrm>
                  <a:off x="5502506" y="1426975"/>
                  <a:ext cx="529774" cy="266676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b>
                          <m:sup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𝟖</m:t>
                            </m:r>
                          </m:sup>
                          <m:e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𝐁𝐞</m:t>
                            </m:r>
                          </m:e>
                        </m:sPre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67" name="Textfeld 66">
                  <a:extLst>
                    <a:ext uri="{FF2B5EF4-FFF2-40B4-BE49-F238E27FC236}">
                      <a16:creationId xmlns:a16="http://schemas.microsoft.com/office/drawing/2014/main" id="{C0BF6416-7974-0422-9FC9-DE613283BD7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02506" y="1426975"/>
                  <a:ext cx="529774" cy="266676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43F9E2EC-F9B5-E94A-D848-234611266DB4}"/>
                </a:ext>
              </a:extLst>
            </p:cNvPr>
            <p:cNvSpPr/>
            <p:nvPr/>
          </p:nvSpPr>
          <p:spPr>
            <a:xfrm>
              <a:off x="5044998" y="1513284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02B76795-4546-E2C3-AFF9-BDEC37F9D1DA}"/>
                </a:ext>
              </a:extLst>
            </p:cNvPr>
            <p:cNvSpPr/>
            <p:nvPr/>
          </p:nvSpPr>
          <p:spPr>
            <a:xfrm>
              <a:off x="5020332" y="1608314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8" name="Ellipse 67">
              <a:extLst>
                <a:ext uri="{FF2B5EF4-FFF2-40B4-BE49-F238E27FC236}">
                  <a16:creationId xmlns:a16="http://schemas.microsoft.com/office/drawing/2014/main" id="{B27A9575-CAFB-162F-6CB4-CAC254613045}"/>
                </a:ext>
              </a:extLst>
            </p:cNvPr>
            <p:cNvSpPr/>
            <p:nvPr/>
          </p:nvSpPr>
          <p:spPr>
            <a:xfrm>
              <a:off x="4938608" y="2042933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9" name="Ellipse 68">
              <a:extLst>
                <a:ext uri="{FF2B5EF4-FFF2-40B4-BE49-F238E27FC236}">
                  <a16:creationId xmlns:a16="http://schemas.microsoft.com/office/drawing/2014/main" id="{C8CF3181-721F-EA54-97AC-1CEC2C619AF8}"/>
                </a:ext>
              </a:extLst>
            </p:cNvPr>
            <p:cNvSpPr/>
            <p:nvPr/>
          </p:nvSpPr>
          <p:spPr>
            <a:xfrm>
              <a:off x="4915914" y="2140490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feld 69">
                  <a:extLst>
                    <a:ext uri="{FF2B5EF4-FFF2-40B4-BE49-F238E27FC236}">
                      <a16:creationId xmlns:a16="http://schemas.microsoft.com/office/drawing/2014/main" id="{21D06B0B-1FE4-913A-F9C6-D13BDBF2DF11}"/>
                    </a:ext>
                  </a:extLst>
                </p:cNvPr>
                <p:cNvSpPr txBox="1"/>
                <p:nvPr/>
              </p:nvSpPr>
              <p:spPr>
                <a:xfrm>
                  <a:off x="4488116" y="2027032"/>
                  <a:ext cx="529774" cy="26590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  <m:sup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p>
                          <m:e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𝐇𝐞</m:t>
                            </m:r>
                          </m:e>
                        </m:sPre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70" name="Textfeld 69">
                  <a:extLst>
                    <a:ext uri="{FF2B5EF4-FFF2-40B4-BE49-F238E27FC236}">
                      <a16:creationId xmlns:a16="http://schemas.microsoft.com/office/drawing/2014/main" id="{21D06B0B-1FE4-913A-F9C6-D13BDBF2DF1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88116" y="2027032"/>
                  <a:ext cx="529774" cy="26590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1" name="Ellipse 70">
              <a:extLst>
                <a:ext uri="{FF2B5EF4-FFF2-40B4-BE49-F238E27FC236}">
                  <a16:creationId xmlns:a16="http://schemas.microsoft.com/office/drawing/2014/main" id="{DE94F3AE-29CD-027D-B705-ED98C5F0F7C5}"/>
                </a:ext>
              </a:extLst>
            </p:cNvPr>
            <p:cNvSpPr/>
            <p:nvPr/>
          </p:nvSpPr>
          <p:spPr>
            <a:xfrm>
              <a:off x="5044998" y="2054308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2" name="Ellipse 71">
              <a:extLst>
                <a:ext uri="{FF2B5EF4-FFF2-40B4-BE49-F238E27FC236}">
                  <a16:creationId xmlns:a16="http://schemas.microsoft.com/office/drawing/2014/main" id="{E4595779-61F4-0946-75DB-F882D67C125D}"/>
                </a:ext>
              </a:extLst>
            </p:cNvPr>
            <p:cNvSpPr/>
            <p:nvPr/>
          </p:nvSpPr>
          <p:spPr>
            <a:xfrm>
              <a:off x="5020332" y="2149338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" name="Ellipse 72">
              <a:extLst>
                <a:ext uri="{FF2B5EF4-FFF2-40B4-BE49-F238E27FC236}">
                  <a16:creationId xmlns:a16="http://schemas.microsoft.com/office/drawing/2014/main" id="{B17E0615-07C0-2DE4-3A37-57111F66C3ED}"/>
                </a:ext>
              </a:extLst>
            </p:cNvPr>
            <p:cNvSpPr/>
            <p:nvPr/>
          </p:nvSpPr>
          <p:spPr>
            <a:xfrm>
              <a:off x="5599343" y="1719776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AE59AEDE-BB81-2485-EECF-C166195FC67A}"/>
                </a:ext>
              </a:extLst>
            </p:cNvPr>
            <p:cNvSpPr/>
            <p:nvPr/>
          </p:nvSpPr>
          <p:spPr>
            <a:xfrm>
              <a:off x="5555091" y="1793446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Ellipse 74">
              <a:extLst>
                <a:ext uri="{FF2B5EF4-FFF2-40B4-BE49-F238E27FC236}">
                  <a16:creationId xmlns:a16="http://schemas.microsoft.com/office/drawing/2014/main" id="{00B870DD-E085-5458-B0CB-204FBA233503}"/>
                </a:ext>
              </a:extLst>
            </p:cNvPr>
            <p:cNvSpPr/>
            <p:nvPr/>
          </p:nvSpPr>
          <p:spPr>
            <a:xfrm>
              <a:off x="5706894" y="1709129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AE776031-62D8-8AF3-F793-3F830D2573DC}"/>
                </a:ext>
              </a:extLst>
            </p:cNvPr>
            <p:cNvSpPr/>
            <p:nvPr/>
          </p:nvSpPr>
          <p:spPr>
            <a:xfrm>
              <a:off x="5801468" y="1801256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8" name="Ellipse 77">
              <a:extLst>
                <a:ext uri="{FF2B5EF4-FFF2-40B4-BE49-F238E27FC236}">
                  <a16:creationId xmlns:a16="http://schemas.microsoft.com/office/drawing/2014/main" id="{96C19872-5A0D-00DC-CB5C-576BE97454CE}"/>
                </a:ext>
              </a:extLst>
            </p:cNvPr>
            <p:cNvSpPr/>
            <p:nvPr/>
          </p:nvSpPr>
          <p:spPr>
            <a:xfrm>
              <a:off x="5773087" y="1921035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9" name="Ellipse 78">
              <a:extLst>
                <a:ext uri="{FF2B5EF4-FFF2-40B4-BE49-F238E27FC236}">
                  <a16:creationId xmlns:a16="http://schemas.microsoft.com/office/drawing/2014/main" id="{30E80284-4A88-CDDF-BCB3-775945CC1AED}"/>
                </a:ext>
              </a:extLst>
            </p:cNvPr>
            <p:cNvSpPr/>
            <p:nvPr/>
          </p:nvSpPr>
          <p:spPr>
            <a:xfrm>
              <a:off x="5558129" y="1883286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" name="Ellipse 79">
              <a:extLst>
                <a:ext uri="{FF2B5EF4-FFF2-40B4-BE49-F238E27FC236}">
                  <a16:creationId xmlns:a16="http://schemas.microsoft.com/office/drawing/2014/main" id="{46B04871-E16F-4DEE-13BE-F4D09760A7CE}"/>
                </a:ext>
              </a:extLst>
            </p:cNvPr>
            <p:cNvSpPr/>
            <p:nvPr/>
          </p:nvSpPr>
          <p:spPr>
            <a:xfrm>
              <a:off x="5661142" y="1960490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6" name="Ellipse 75">
              <a:extLst>
                <a:ext uri="{FF2B5EF4-FFF2-40B4-BE49-F238E27FC236}">
                  <a16:creationId xmlns:a16="http://schemas.microsoft.com/office/drawing/2014/main" id="{47650812-5627-254B-BFE1-58EE396DE672}"/>
                </a:ext>
              </a:extLst>
            </p:cNvPr>
            <p:cNvSpPr/>
            <p:nvPr/>
          </p:nvSpPr>
          <p:spPr>
            <a:xfrm>
              <a:off x="5667217" y="1836826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2" name="Gerade Verbindung mit Pfeil 81">
              <a:extLst>
                <a:ext uri="{FF2B5EF4-FFF2-40B4-BE49-F238E27FC236}">
                  <a16:creationId xmlns:a16="http://schemas.microsoft.com/office/drawing/2014/main" id="{67511B07-B0DA-2E48-6B11-DE072712EB4E}"/>
                </a:ext>
              </a:extLst>
            </p:cNvPr>
            <p:cNvCxnSpPr>
              <a:cxnSpLocks/>
            </p:cNvCxnSpPr>
            <p:nvPr/>
          </p:nvCxnSpPr>
          <p:spPr>
            <a:xfrm>
              <a:off x="5234769" y="1778393"/>
              <a:ext cx="105246" cy="129455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mit Pfeil 82">
              <a:extLst>
                <a:ext uri="{FF2B5EF4-FFF2-40B4-BE49-F238E27FC236}">
                  <a16:creationId xmlns:a16="http://schemas.microsoft.com/office/drawing/2014/main" id="{FC53C460-1721-15CD-A960-1D3AF472628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25765" y="1918888"/>
              <a:ext cx="115213" cy="214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mit Pfeil 84">
              <a:extLst>
                <a:ext uri="{FF2B5EF4-FFF2-40B4-BE49-F238E27FC236}">
                  <a16:creationId xmlns:a16="http://schemas.microsoft.com/office/drawing/2014/main" id="{EF9F8D93-7A6F-9627-F0CC-E6424A0B68FF}"/>
                </a:ext>
              </a:extLst>
            </p:cNvPr>
            <p:cNvCxnSpPr>
              <a:cxnSpLocks/>
            </p:cNvCxnSpPr>
            <p:nvPr/>
          </p:nvCxnSpPr>
          <p:spPr>
            <a:xfrm>
              <a:off x="5382238" y="1972195"/>
              <a:ext cx="205164" cy="255333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51ED59B8-30F7-F4F1-8548-8634FEBCF67E}"/>
                </a:ext>
              </a:extLst>
            </p:cNvPr>
            <p:cNvSpPr/>
            <p:nvPr/>
          </p:nvSpPr>
          <p:spPr>
            <a:xfrm>
              <a:off x="5360151" y="1919161"/>
              <a:ext cx="18000" cy="180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6BB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Textfeld 86">
                  <a:extLst>
                    <a:ext uri="{FF2B5EF4-FFF2-40B4-BE49-F238E27FC236}">
                      <a16:creationId xmlns:a16="http://schemas.microsoft.com/office/drawing/2014/main" id="{BFEB01E7-6BCD-93BC-E633-428C4C016773}"/>
                    </a:ext>
                  </a:extLst>
                </p:cNvPr>
                <p:cNvSpPr txBox="1"/>
                <p:nvPr/>
              </p:nvSpPr>
              <p:spPr>
                <a:xfrm>
                  <a:off x="5388380" y="2156685"/>
                  <a:ext cx="529774" cy="24622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1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𝛄</m:t>
                        </m:r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87" name="Textfeld 86">
                  <a:extLst>
                    <a:ext uri="{FF2B5EF4-FFF2-40B4-BE49-F238E27FC236}">
                      <a16:creationId xmlns:a16="http://schemas.microsoft.com/office/drawing/2014/main" id="{BFEB01E7-6BCD-93BC-E633-428C4C01677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8380" y="2156685"/>
                  <a:ext cx="529774" cy="24622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67D435D2-5D80-02FC-FC95-8D0BBF2FA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con CC BY SA">
            <a:extLst>
              <a:ext uri="{FF2B5EF4-FFF2-40B4-BE49-F238E27FC236}">
                <a16:creationId xmlns:a16="http://schemas.microsoft.com/office/drawing/2014/main" id="{2150D2CF-B240-A89E-B5DF-DEE6E0B21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F920E44-2C09-4401-4F00-8558A0E6CA1D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Materials created by Hannes Nitsche</a:t>
            </a:r>
            <a:br>
              <a:rPr lang="en-GB" sz="600" dirty="0">
                <a:solidFill>
                  <a:schemeClr val="bg1"/>
                </a:solidFill>
              </a:rPr>
            </a:br>
            <a:r>
              <a:rPr lang="en-GB" sz="600" dirty="0">
                <a:solidFill>
                  <a:schemeClr val="bg1"/>
                </a:solidFill>
                <a:hlinkClick r:id="rId11"/>
              </a:rPr>
              <a:t>Creative Commons Attribution-</a:t>
            </a:r>
            <a:r>
              <a:rPr lang="en-GB" sz="600" dirty="0" err="1">
                <a:solidFill>
                  <a:schemeClr val="bg1"/>
                </a:solidFill>
                <a:hlinkClick r:id="rId11"/>
              </a:rPr>
              <a:t>ShareAlike</a:t>
            </a:r>
            <a:r>
              <a:rPr lang="en-GB" sz="600" dirty="0">
                <a:solidFill>
                  <a:schemeClr val="bg1"/>
                </a:solidFill>
                <a:hlinkClick r:id="rId11"/>
              </a:rPr>
              <a:t> 4.0 International (CC-BY-SA 4.0)</a:t>
            </a:r>
            <a:r>
              <a:rPr lang="en-GB" sz="6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569B4C13-DD21-B427-7717-2AF5D493A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el 2">
            <a:extLst>
              <a:ext uri="{FF2B5EF4-FFF2-40B4-BE49-F238E27FC236}">
                <a16:creationId xmlns:a16="http://schemas.microsoft.com/office/drawing/2014/main" id="{0D2F980E-1634-B826-7457-465416BCE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314788"/>
            <a:ext cx="5768201" cy="611241"/>
          </a:xfrm>
        </p:spPr>
        <p:txBody>
          <a:bodyPr/>
          <a:lstStyle/>
          <a:p>
            <a:r>
              <a:rPr lang="cs-CZ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Skupina</a:t>
            </a:r>
            <a:r>
              <a:rPr lang="de-DE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III : </a:t>
            </a:r>
            <a:r>
              <a:rPr lang="cs-CZ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Jaderná fúze</a:t>
            </a:r>
            <a:endParaRPr lang="de-DE" sz="2000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720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cs-CZ" sz="1400" b="1" cap="none" dirty="0">
                <a:solidFill>
                  <a:srgbClr val="FAC05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Group </a:t>
            </a:r>
            <a:r>
              <a:rPr lang="de-DE" sz="1400" b="1" cap="none" dirty="0">
                <a:solidFill>
                  <a:srgbClr val="FAC05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Puzzle | </a:t>
            </a:r>
            <a:r>
              <a:rPr lang="cs-CZ" sz="1400" b="1" cap="none" dirty="0">
                <a:solidFill>
                  <a:srgbClr val="FAC05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Jaderné reakce</a:t>
            </a:r>
            <a:endParaRPr lang="de-DE" sz="1400" b="1" cap="none" dirty="0">
              <a:solidFill>
                <a:srgbClr val="FAC05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0B982EB-C5CC-45D0-AEEA-A235E8FE9A5F}"/>
              </a:ext>
            </a:extLst>
          </p:cNvPr>
          <p:cNvSpPr/>
          <p:nvPr/>
        </p:nvSpPr>
        <p:spPr>
          <a:xfrm>
            <a:off x="618313" y="1064204"/>
            <a:ext cx="5520546" cy="3547741"/>
          </a:xfrm>
          <a:prstGeom prst="roundRect">
            <a:avLst>
              <a:gd name="adj" fmla="val 0"/>
            </a:avLst>
          </a:prstGeom>
          <a:noFill/>
          <a:ln>
            <a:solidFill>
              <a:srgbClr val="FCD4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br>
              <a:rPr lang="de-DE" sz="900" dirty="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</a:br>
            <a:endParaRPr lang="de-DE" sz="900" dirty="0">
              <a:solidFill>
                <a:schemeClr val="tx1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53EF3D3-9136-4F88-91F7-5FAA5A20880C}"/>
              </a:ext>
            </a:extLst>
          </p:cNvPr>
          <p:cNvSpPr txBox="1"/>
          <p:nvPr/>
        </p:nvSpPr>
        <p:spPr>
          <a:xfrm>
            <a:off x="629263" y="4672422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Úloha pro pokročilé | Jaderný odpad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E397BDB8-0F9F-4CBF-8EA5-954FED3147B5}"/>
              </a:ext>
            </a:extLst>
          </p:cNvPr>
          <p:cNvSpPr txBox="1"/>
          <p:nvPr/>
        </p:nvSpPr>
        <p:spPr>
          <a:xfrm>
            <a:off x="618311" y="5630030"/>
            <a:ext cx="5520545" cy="365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Zapište reakční rovnici, využijte zachování nukleonového a protonového čísla. Podle tabulky nuklidů určete, jaké jádro vznikne (pomoci vám může vztah uvedený ve Shrnutí). </a:t>
            </a:r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48A547E8-3BDC-43BE-9DEA-AE7AC38A2E06}"/>
              </a:ext>
            </a:extLst>
          </p:cNvPr>
          <p:cNvSpPr/>
          <p:nvPr/>
        </p:nvSpPr>
        <p:spPr>
          <a:xfrm>
            <a:off x="990598" y="6006818"/>
            <a:ext cx="5148258" cy="381771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38">
                <a:extLst>
                  <a:ext uri="{FF2B5EF4-FFF2-40B4-BE49-F238E27FC236}">
                    <a16:creationId xmlns:a16="http://schemas.microsoft.com/office/drawing/2014/main" id="{5308FA15-E4AA-4096-A663-155C1885A42E}"/>
                  </a:ext>
                </a:extLst>
              </p:cNvPr>
              <p:cNvSpPr txBox="1"/>
              <p:nvPr/>
            </p:nvSpPr>
            <p:spPr>
              <a:xfrm>
                <a:off x="618310" y="6387634"/>
                <a:ext cx="5520545" cy="3616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66700" lvl="1" indent="-228600">
                  <a:spcAft>
                    <a:spcPts val="400"/>
                  </a:spcAft>
                  <a:buFont typeface="+mj-lt"/>
                  <a:buAutoNum type="alphaLcParenR" startAt="2"/>
                </a:pP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Spočítejte uvolněnou energii, použijte uvedené hodnoty:</a:t>
                </a:r>
                <a:b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sz="900" i="1"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 sz="900"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rPr>
                          <m:t>E</m:t>
                        </m:r>
                      </m:e>
                      <m:sub>
                        <m:r>
                          <a:rPr lang="cs-CZ" sz="900"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cs-CZ" sz="900">
                        <a:latin typeface="Cambria Math" panose="02040503050406030204" pitchFamily="18" charset="0"/>
                        <a:ea typeface="Source Sans Pro" panose="020B0503030403020204" pitchFamily="34" charset="0"/>
                        <a:cs typeface="Times New Roman" panose="02020603050405020304" pitchFamily="18" charset="0"/>
                      </a:rPr>
                      <m:t>(</m:t>
                    </m:r>
                  </m:oMath>
                </a14:m>
                <a:r>
                  <a:rPr lang="cs-CZ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U-238</a:t>
                </a:r>
                <a14:m>
                  <m:oMath xmlns:m="http://schemas.openxmlformats.org/officeDocument/2006/math">
                    <m:r>
                      <a:rPr lang="cs-CZ" sz="900">
                        <a:latin typeface="Cambria Math" panose="02040503050406030204" pitchFamily="18" charset="0"/>
                        <a:ea typeface="Source Sans Pro" panose="020B0503030403020204" pitchFamily="34" charset="0"/>
                        <a:cs typeface="Times New Roman" panose="02020603050405020304" pitchFamily="18" charset="0"/>
                      </a:rPr>
                      <m:t>)=221,70 </m:t>
                    </m:r>
                    <m:r>
                      <m:rPr>
                        <m:sty m:val="p"/>
                      </m:rPr>
                      <a:rPr lang="cs-CZ" sz="900">
                        <a:latin typeface="Cambria Math" panose="02040503050406030204" pitchFamily="18" charset="0"/>
                        <a:ea typeface="Source Sans Pro" panose="020B0503030403020204" pitchFamily="34" charset="0"/>
                        <a:cs typeface="Times New Roman" panose="02020603050405020304" pitchFamily="18" charset="0"/>
                      </a:rPr>
                      <m:t>GeV</m:t>
                    </m:r>
                    <m:r>
                      <a:rPr lang="cs-CZ" sz="900">
                        <a:latin typeface="Cambria Math" panose="02040503050406030204" pitchFamily="18" charset="0"/>
                        <a:ea typeface="Source Sans Pro" panose="020B0503030403020204" pitchFamily="34" charset="0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r>
                  <a:rPr lang="cs-CZ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900" i="1"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 sz="900"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rPr>
                          <m:t>E</m:t>
                        </m:r>
                      </m:e>
                      <m:sub>
                        <m:r>
                          <a:rPr lang="cs-CZ" sz="900"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cs-CZ" sz="900">
                        <a:latin typeface="Cambria Math" panose="02040503050406030204" pitchFamily="18" charset="0"/>
                        <a:ea typeface="Source Sans Pro" panose="020B0503030403020204" pitchFamily="34" charset="0"/>
                        <a:cs typeface="Times New Roman" panose="02020603050405020304" pitchFamily="18" charset="0"/>
                      </a:rPr>
                      <m:t>(</m:t>
                    </m:r>
                  </m:oMath>
                </a14:m>
                <a:r>
                  <a:rPr lang="cs-CZ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U-239</a:t>
                </a:r>
                <a14:m>
                  <m:oMath xmlns:m="http://schemas.openxmlformats.org/officeDocument/2006/math">
                    <m:r>
                      <a:rPr lang="cs-CZ" sz="900">
                        <a:latin typeface="Cambria Math" panose="02040503050406030204" pitchFamily="18" charset="0"/>
                        <a:ea typeface="Source Sans Pro" panose="020B0503030403020204" pitchFamily="34" charset="0"/>
                        <a:cs typeface="Times New Roman" panose="02020603050405020304" pitchFamily="18" charset="0"/>
                      </a:rPr>
                      <m:t>)=222,63 </m:t>
                    </m:r>
                    <m:r>
                      <m:rPr>
                        <m:sty m:val="p"/>
                      </m:rPr>
                      <a:rPr lang="cs-CZ" sz="900">
                        <a:latin typeface="Cambria Math" panose="02040503050406030204" pitchFamily="18" charset="0"/>
                        <a:ea typeface="Source Sans Pro" panose="020B0503030403020204" pitchFamily="34" charset="0"/>
                        <a:cs typeface="Times New Roman" panose="02020603050405020304" pitchFamily="18" charset="0"/>
                      </a:rPr>
                      <m:t>GeV</m:t>
                    </m:r>
                    <m:r>
                      <a:rPr lang="cs-CZ" sz="900">
                        <a:latin typeface="Cambria Math" panose="02040503050406030204" pitchFamily="18" charset="0"/>
                        <a:ea typeface="Source Sans Pro" panose="020B0503030403020204" pitchFamily="34" charset="0"/>
                        <a:cs typeface="Times New Roman" panose="02020603050405020304" pitchFamily="18" charset="0"/>
                      </a:rPr>
                      <m:t>    </m:t>
                    </m:r>
                  </m:oMath>
                </a14:m>
                <a:r>
                  <a:rPr lang="cs-CZ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900">
                        <a:latin typeface="Cambria Math" panose="02040503050406030204" pitchFamily="18" charset="0"/>
                        <a:ea typeface="Source Sans Pro" panose="020B0503030403020204" pitchFamily="34" charset="0"/>
                        <a:cs typeface="Times New Roman" panose="02020603050405020304" pitchFamily="18" charset="0"/>
                      </a:rPr>
                      <m:t>E</m:t>
                    </m:r>
                    <m:d>
                      <m:dPr>
                        <m:ctrlPr>
                          <a:rPr lang="cs-CZ" sz="900" i="1"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cs-CZ" sz="900"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rPr>
                          <m:t>n</m:t>
                        </m:r>
                      </m:e>
                    </m:d>
                    <m:r>
                      <a:rPr lang="cs-CZ" sz="900">
                        <a:latin typeface="Cambria Math" panose="02040503050406030204" pitchFamily="18" charset="0"/>
                        <a:ea typeface="Source Sans Pro" panose="020B0503030403020204" pitchFamily="34" charset="0"/>
                        <a:cs typeface="Times New Roman" panose="02020603050405020304" pitchFamily="18" charset="0"/>
                      </a:rPr>
                      <m:t>=1,16 </m:t>
                    </m:r>
                    <m:r>
                      <m:rPr>
                        <m:sty m:val="p"/>
                      </m:rPr>
                      <a:rPr lang="cs-CZ" sz="900">
                        <a:latin typeface="Cambria Math" panose="02040503050406030204" pitchFamily="18" charset="0"/>
                        <a:ea typeface="Source Sans Pro" panose="020B0503030403020204" pitchFamily="34" charset="0"/>
                        <a:cs typeface="Times New Roman" panose="02020603050405020304" pitchFamily="18" charset="0"/>
                      </a:rPr>
                      <m:t>GeV</m:t>
                    </m:r>
                  </m:oMath>
                </a14:m>
                <a:endParaRPr lang="cs-CZ" sz="900" dirty="0"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39" name="Textfeld 38">
                <a:extLst>
                  <a:ext uri="{FF2B5EF4-FFF2-40B4-BE49-F238E27FC236}">
                    <a16:creationId xmlns:a16="http://schemas.microsoft.com/office/drawing/2014/main" id="{5308FA15-E4AA-4096-A663-155C1885A4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10" y="6387634"/>
                <a:ext cx="5520545" cy="361637"/>
              </a:xfrm>
              <a:prstGeom prst="rect">
                <a:avLst/>
              </a:prstGeom>
              <a:blipFill>
                <a:blip r:embed="rId2"/>
                <a:stretch>
                  <a:fillRect t="-1695" b="-67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2800BA20-96F6-4800-9E8E-022FC5C2E52B}"/>
              </a:ext>
            </a:extLst>
          </p:cNvPr>
          <p:cNvSpPr/>
          <p:nvPr/>
        </p:nvSpPr>
        <p:spPr>
          <a:xfrm>
            <a:off x="990598" y="6782202"/>
            <a:ext cx="5148263" cy="531961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6">
            <a:extLst>
              <a:ext uri="{FF2B5EF4-FFF2-40B4-BE49-F238E27FC236}">
                <a16:creationId xmlns:a16="http://schemas.microsoft.com/office/drawing/2014/main" id="{E4E0BABF-F88B-4E2F-9185-CAFC05248D9F}"/>
              </a:ext>
            </a:extLst>
          </p:cNvPr>
          <p:cNvSpPr txBox="1"/>
          <p:nvPr/>
        </p:nvSpPr>
        <p:spPr>
          <a:xfrm>
            <a:off x="4597062" y="2579300"/>
            <a:ext cx="1467674" cy="430887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Helium He-3 je stabilní, ale může dále reagovat s volným neutronem a vytvořit helium He-4, které má vyšší vazebnou energii.</a:t>
            </a:r>
            <a:endParaRPr lang="cs-CZ" sz="7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3" name="Rechteck: abgerundete Ecken 42">
            <a:extLst>
              <a:ext uri="{FF2B5EF4-FFF2-40B4-BE49-F238E27FC236}">
                <a16:creationId xmlns:a16="http://schemas.microsoft.com/office/drawing/2014/main" id="{CCDEA1EA-83FA-45A8-99FA-96A697546CA4}"/>
              </a:ext>
            </a:extLst>
          </p:cNvPr>
          <p:cNvSpPr/>
          <p:nvPr/>
        </p:nvSpPr>
        <p:spPr>
          <a:xfrm>
            <a:off x="618311" y="1077776"/>
            <a:ext cx="5520542" cy="217350"/>
          </a:xfrm>
          <a:prstGeom prst="roundRect">
            <a:avLst>
              <a:gd name="adj" fmla="val 0"/>
            </a:avLst>
          </a:prstGeom>
          <a:solidFill>
            <a:srgbClr val="FCD48C"/>
          </a:solidFill>
          <a:ln>
            <a:solidFill>
              <a:srgbClr val="FCD4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AC058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82D2F8D-7F59-49F2-B1F1-81A92852E3D3}"/>
              </a:ext>
            </a:extLst>
          </p:cNvPr>
          <p:cNvSpPr txBox="1"/>
          <p:nvPr/>
        </p:nvSpPr>
        <p:spPr>
          <a:xfrm>
            <a:off x="640385" y="1052512"/>
            <a:ext cx="5479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Profil: </a:t>
            </a:r>
            <a:r>
              <a:rPr lang="cs-CZ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Zachycení neutronu</a:t>
            </a:r>
            <a:endParaRPr lang="de-DE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5D7814D-9D10-448B-BAC8-B670114CEC88}"/>
                  </a:ext>
                </a:extLst>
              </p:cNvPr>
              <p:cNvSpPr txBox="1"/>
              <p:nvPr/>
            </p:nvSpPr>
            <p:spPr>
              <a:xfrm>
                <a:off x="640384" y="1312594"/>
                <a:ext cx="3882562" cy="326137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cs-CZ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Jaderné reakce jsou fyzikální procesy, při kterých spolu reagují nebo se slučují </a:t>
                </a:r>
                <a:r>
                  <a:rPr lang="cs-CZ" sz="9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dva nuklidy </a:t>
                </a:r>
                <a:r>
                  <a:rPr lang="cs-CZ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(atomová jádra). Jednou z jaderných reakcí obzvláště důležitých v jaderné astrofyzice je zachycení neutronu. V tomto případě je jedním z reaktantů </a:t>
                </a:r>
                <a:r>
                  <a:rPr lang="cs-CZ" sz="9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neutron</a:t>
                </a:r>
                <a:r>
                  <a:rPr lang="cs-CZ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Příkladem zachycení neutronu je následující reakce přírodního zlata (Au-197).</a:t>
                </a:r>
                <a:endParaRPr lang="cs-CZ" sz="9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79</m:t>
                          </m:r>
                        </m:sub>
                        <m:sup>
                          <m:r>
                            <a:rPr lang="cs-CZ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197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Au</m:t>
                          </m:r>
                        </m:e>
                      </m:sPre>
                      <m:r>
                        <a:rPr lang="cs-CZ" sz="9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</m:t>
                          </m:r>
                        </m:e>
                      </m:sPre>
                      <m:r>
                        <a:rPr lang="cs-CZ" sz="9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79</m:t>
                          </m:r>
                        </m:sub>
                        <m:sup>
                          <m:r>
                            <a:rPr lang="cs-CZ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198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 sz="900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Au</m:t>
                          </m:r>
                        </m:e>
                      </m:sPre>
                      <m:r>
                        <a:rPr lang="cs-CZ" sz="9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cs-CZ" sz="900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</m:oMath>
                  </m:oMathPara>
                </a14:m>
                <a:endParaRPr lang="cs-CZ" sz="900" dirty="0">
                  <a:solidFill>
                    <a:schemeClr val="tx1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cs-CZ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Nuklid zlata Au-197 absorbuje neutron a vzniká nový isotop Au-198. Ten je ve vysoce excitovaném stavu a vyzáří přebytečnou energii ve formě </a:t>
                </a:r>
                <a:r>
                  <a:rPr lang="cs-CZ" sz="90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fotonu gama </a:t>
                </a:r>
                <a:r>
                  <a:rPr lang="cs-CZ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9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γ</m:t>
                    </m:r>
                  </m:oMath>
                </a14:m>
                <a:r>
                  <a:rPr lang="cs-CZ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). Aby jaderná reakce vůbec proběhla, je  většinou potřeba dodat energii. Na rozdíl od jiných jaderných reakcí je však zachycení neutronu možné i při velmi nízké kinetické energii neutronu. Pro jadernou reakci, jako je zachycení neutronu, je také možné spočítat uvolněnou energii ∆𝐸:</a:t>
                </a:r>
              </a:p>
              <a:p>
                <a:pPr algn="just"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Klidov</m:t>
                      </m:r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á </m:t>
                      </m:r>
                      <m:r>
                        <m:rPr>
                          <m:sty m:val="p"/>
                        </m:rP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energie</m:t>
                      </m:r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mate</m:t>
                      </m:r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ř</m:t>
                      </m:r>
                      <m:r>
                        <m:rPr>
                          <m:sty m:val="p"/>
                        </m:rP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sk</m:t>
                      </m:r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é</m:t>
                      </m:r>
                      <m:r>
                        <m:rPr>
                          <m:sty m:val="p"/>
                        </m:rP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ho</m:t>
                      </m:r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j</m:t>
                      </m:r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á</m:t>
                      </m:r>
                      <m:r>
                        <m:rPr>
                          <m:sty m:val="p"/>
                        </m:rP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dra</m:t>
                      </m:r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+ </m:t>
                      </m:r>
                      <m:r>
                        <m:rPr>
                          <m:sty m:val="p"/>
                        </m:rP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Energie</m:t>
                      </m:r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neutronu</m:t>
                      </m:r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 </m:t>
                      </m:r>
                      <m:r>
                        <m:rPr>
                          <m:sty m:val="p"/>
                        </m:rP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klidov</m:t>
                      </m:r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á </m:t>
                      </m:r>
                      <m:r>
                        <m:rPr>
                          <m:sty m:val="p"/>
                        </m:rP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energie</m:t>
                      </m:r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dce</m:t>
                      </m:r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ř</m:t>
                      </m:r>
                      <m:r>
                        <m:rPr>
                          <m:sty m:val="p"/>
                        </m:rP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in</m:t>
                      </m:r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é</m:t>
                      </m:r>
                      <m:r>
                        <m:rPr>
                          <m:sty m:val="p"/>
                        </m:rP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ho</m:t>
                      </m:r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j</m:t>
                      </m:r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á</m:t>
                      </m:r>
                      <m:r>
                        <m:rPr>
                          <m:sty m:val="p"/>
                        </m:rP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dra</m:t>
                      </m:r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+ </m:t>
                      </m:r>
                      <m:r>
                        <m:rPr>
                          <m:sty m:val="p"/>
                        </m:rP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uvoln</m:t>
                      </m:r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ě</m:t>
                      </m:r>
                      <m:r>
                        <m:rPr>
                          <m:sty m:val="p"/>
                        </m:rP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</m:t>
                      </m:r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á </m:t>
                      </m:r>
                      <m:r>
                        <m:rPr>
                          <m:sty m:val="p"/>
                        </m:rP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energie</m:t>
                      </m:r>
                    </m:oMath>
                  </m:oMathPara>
                </a14:m>
                <a:endParaRPr lang="cs-CZ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cs-CZ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Nebo v podobě rovnice:</a:t>
                </a:r>
              </a:p>
              <a:p>
                <a:pPr algn="just">
                  <a:lnSpc>
                    <a:spcPct val="107000"/>
                  </a:lnSpc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r>
                            <a:rPr lang="cs-CZ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cs-CZ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X</m:t>
                          </m:r>
                        </m:e>
                      </m:d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</m:t>
                      </m:r>
                      <m:d>
                        <m:d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cs-CZ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</m:t>
                          </m:r>
                        </m:e>
                      </m:d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r>
                            <a:rPr lang="cs-CZ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cs-CZ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cs-CZ" sz="9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Y</m:t>
                          </m:r>
                        </m:e>
                      </m:d>
                      <m: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+∆</m:t>
                      </m:r>
                      <m:r>
                        <m:rPr>
                          <m:sty m:val="p"/>
                        </m:rPr>
                        <a:rPr lang="cs-CZ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</m:t>
                      </m:r>
                    </m:oMath>
                  </m:oMathPara>
                </a14:m>
                <a:endParaRPr lang="cs-CZ" sz="9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1200"/>
                  </a:spcAft>
                </a:pPr>
                <a:endParaRPr lang="de-DE" sz="900" dirty="0">
                  <a:solidFill>
                    <a:schemeClr val="tx1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5D7814D-9D10-448B-BAC8-B670114CEC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384" y="1312594"/>
                <a:ext cx="3882562" cy="32613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355CD7F8-C2D9-416E-B4E0-A24646031CDE}"/>
              </a:ext>
            </a:extLst>
          </p:cNvPr>
          <p:cNvGrpSpPr/>
          <p:nvPr/>
        </p:nvGrpSpPr>
        <p:grpSpPr>
          <a:xfrm>
            <a:off x="4522947" y="3119951"/>
            <a:ext cx="1615912" cy="1446615"/>
            <a:chOff x="724122" y="6674251"/>
            <a:chExt cx="2104802" cy="1446615"/>
          </a:xfrm>
          <a:noFill/>
        </p:grpSpPr>
        <p:sp>
          <p:nvSpPr>
            <p:cNvPr id="29" name="Rechteck: abgerundete Ecken 28">
              <a:extLst>
                <a:ext uri="{FF2B5EF4-FFF2-40B4-BE49-F238E27FC236}">
                  <a16:creationId xmlns:a16="http://schemas.microsoft.com/office/drawing/2014/main" id="{005CA72C-ED06-4CF5-A14F-0E40722080CD}"/>
                </a:ext>
              </a:extLst>
            </p:cNvPr>
            <p:cNvSpPr/>
            <p:nvPr/>
          </p:nvSpPr>
          <p:spPr>
            <a:xfrm>
              <a:off x="724125" y="6682045"/>
              <a:ext cx="2074411" cy="1419871"/>
            </a:xfrm>
            <a:prstGeom prst="roundRect">
              <a:avLst>
                <a:gd name="adj" fmla="val 107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feld 29">
                  <a:extLst>
                    <a:ext uri="{FF2B5EF4-FFF2-40B4-BE49-F238E27FC236}">
                      <a16:creationId xmlns:a16="http://schemas.microsoft.com/office/drawing/2014/main" id="{0A11F302-DB0C-485C-85CB-A503D23698FB}"/>
                    </a:ext>
                  </a:extLst>
                </p:cNvPr>
                <p:cNvSpPr txBox="1"/>
                <p:nvPr/>
              </p:nvSpPr>
              <p:spPr>
                <a:xfrm>
                  <a:off x="724122" y="6903994"/>
                  <a:ext cx="2074414" cy="1216872"/>
                </a:xfrm>
                <a:prstGeom prst="rect">
                  <a:avLst/>
                </a:prstGeom>
                <a:grpFill/>
              </p:spPr>
              <p:txBody>
                <a:bodyPr wrap="square" numCol="1" spcCol="108000" rtlCol="0">
                  <a:spAutoFit/>
                </a:bodyPr>
                <a:lstStyle/>
                <a:p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cs-CZ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Obecný popis reakce</a:t>
                  </a:r>
                  <a:br>
                    <a:rPr lang="cs-CZ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14:m>
                    <m:oMath xmlns:m="http://schemas.openxmlformats.org/officeDocument/2006/math">
                      <m:sPre>
                        <m:sPrePr>
                          <m:ctrlPr>
                            <a:rPr lang="cs-CZ" sz="9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9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𝐙</m:t>
                          </m:r>
                        </m:sub>
                        <m:sup>
                          <m:r>
                            <a:rPr lang="cs-CZ" sz="9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𝐀</m:t>
                          </m:r>
                        </m:sup>
                        <m:e>
                          <m:r>
                            <a:rPr lang="cs-CZ" sz="9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𝐗</m:t>
                          </m:r>
                        </m:e>
                      </m:sPre>
                      <m:r>
                        <a:rPr lang="cs-CZ" sz="900" b="1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cs-CZ" sz="9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9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cs-CZ" sz="9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r>
                            <a:rPr lang="cs-CZ" sz="9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𝐧</m:t>
                          </m:r>
                        </m:e>
                      </m:sPre>
                      <m:r>
                        <a:rPr lang="cs-CZ" sz="900" b="1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cs-CZ" sz="9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9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𝐙</m:t>
                          </m:r>
                        </m:sub>
                        <m:sup>
                          <m:r>
                            <a:rPr lang="cs-CZ" sz="9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𝐀</m:t>
                          </m:r>
                          <m:r>
                            <a:rPr lang="cs-CZ" sz="9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9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r>
                            <a:rPr lang="cs-CZ" sz="9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𝐘</m:t>
                          </m:r>
                        </m:e>
                      </m:sPre>
                      <m:r>
                        <a:rPr lang="cs-CZ" sz="900" b="1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sz="900" b="1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𝛄</m:t>
                      </m:r>
                    </m:oMath>
                  </a14:m>
                  <a:endParaRPr lang="cs-CZ" sz="900" b="1" dirty="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  <a:p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cs-CZ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K reakci dochází:</a:t>
                  </a:r>
                  <a:br>
                    <a:rPr lang="cs-CZ" sz="900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</a:br>
                  <a:r>
                    <a:rPr lang="cs-CZ" sz="900" b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za přítomnosti volných neutronů</a:t>
                  </a:r>
                  <a:endParaRPr lang="cs-CZ" sz="900" b="1" dirty="0">
                    <a:effectLst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  <a:p>
                  <a:pPr marL="177800" lvl="0" indent="-177800">
                    <a:lnSpc>
                      <a:spcPct val="107000"/>
                    </a:lnSpc>
                    <a:spcAft>
                      <a:spcPts val="300"/>
                    </a:spcAft>
                    <a:buFont typeface="Wingdings" panose="05000000000000000000" pitchFamily="2" charset="2"/>
                    <a:buChar char="ü"/>
                  </a:pPr>
                  <a:r>
                    <a:rPr lang="cs-CZ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Uvolněné záření: </a:t>
                  </a:r>
                  <a:r>
                    <a:rPr lang="cs-CZ" sz="900" b="1" dirty="0">
                      <a:effectLst/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fotony</a:t>
                  </a:r>
                </a:p>
              </p:txBody>
            </p:sp>
          </mc:Choice>
          <mc:Fallback xmlns="">
            <p:sp>
              <p:nvSpPr>
                <p:cNvPr id="30" name="Textfeld 29">
                  <a:extLst>
                    <a:ext uri="{FF2B5EF4-FFF2-40B4-BE49-F238E27FC236}">
                      <a16:creationId xmlns:a16="http://schemas.microsoft.com/office/drawing/2014/main" id="{0A11F302-DB0C-485C-85CB-A503D23698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122" y="6903994"/>
                  <a:ext cx="2074414" cy="1216872"/>
                </a:xfrm>
                <a:prstGeom prst="rect">
                  <a:avLst/>
                </a:prstGeom>
                <a:blipFill>
                  <a:blip r:embed="rId4"/>
                  <a:stretch>
                    <a:fillRect b="-1000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Rechteck: abgerundete Ecken 30">
              <a:extLst>
                <a:ext uri="{FF2B5EF4-FFF2-40B4-BE49-F238E27FC236}">
                  <a16:creationId xmlns:a16="http://schemas.microsoft.com/office/drawing/2014/main" id="{F75A3ECA-D137-46A5-BD8C-BC1099BFA19E}"/>
                </a:ext>
              </a:extLst>
            </p:cNvPr>
            <p:cNvSpPr/>
            <p:nvPr/>
          </p:nvSpPr>
          <p:spPr>
            <a:xfrm>
              <a:off x="724124" y="6681132"/>
              <a:ext cx="2104800" cy="217350"/>
            </a:xfrm>
            <a:prstGeom prst="roundRect">
              <a:avLst>
                <a:gd name="adj" fmla="val 8283"/>
              </a:avLst>
            </a:prstGeom>
            <a:solidFill>
              <a:srgbClr val="FCD48C"/>
            </a:solidFill>
            <a:ln>
              <a:solidFill>
                <a:srgbClr val="FCD48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rgbClr val="FF6565"/>
                </a:solidFill>
              </a:endParaRPr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8D63B0D8-F1C0-408E-BBFE-39786E3D5193}"/>
                </a:ext>
              </a:extLst>
            </p:cNvPr>
            <p:cNvSpPr/>
            <p:nvPr/>
          </p:nvSpPr>
          <p:spPr>
            <a:xfrm>
              <a:off x="773769" y="6717301"/>
              <a:ext cx="187567" cy="14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 dirty="0">
                  <a:solidFill>
                    <a:srgbClr val="FAC058"/>
                  </a:solidFill>
                  <a:latin typeface="Tw Cen MT Condensed" panose="020B0606020104020203" pitchFamily="34" charset="0"/>
                </a:rPr>
                <a:t>!</a:t>
              </a:r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7B9FCACC-1F09-4224-80F1-F4BD343B7719}"/>
                </a:ext>
              </a:extLst>
            </p:cNvPr>
            <p:cNvSpPr txBox="1"/>
            <p:nvPr/>
          </p:nvSpPr>
          <p:spPr>
            <a:xfrm>
              <a:off x="936519" y="6674251"/>
              <a:ext cx="1682063" cy="246221"/>
            </a:xfrm>
            <a:prstGeom prst="rect">
              <a:avLst/>
            </a:prstGeom>
            <a:grpFill/>
          </p:spPr>
          <p:txBody>
            <a:bodyPr wrap="square" numCol="1" spcCol="108000" rtlCol="0">
              <a:spAutoFit/>
            </a:bodyPr>
            <a:lstStyle/>
            <a:p>
              <a:r>
                <a:rPr lang="de-DE" sz="1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 a </a:t>
              </a:r>
              <a:r>
                <a:rPr lang="de-DE" sz="1000" b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Nutshell</a:t>
              </a:r>
              <a:endParaRPr lang="de-D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CE366669-0125-435B-8736-5586175CB68E}"/>
              </a:ext>
            </a:extLst>
          </p:cNvPr>
          <p:cNvCxnSpPr>
            <a:cxnSpLocks/>
          </p:cNvCxnSpPr>
          <p:nvPr/>
        </p:nvCxnSpPr>
        <p:spPr>
          <a:xfrm flipH="1">
            <a:off x="4522944" y="1064204"/>
            <a:ext cx="2" cy="3547741"/>
          </a:xfrm>
          <a:prstGeom prst="line">
            <a:avLst/>
          </a:prstGeom>
          <a:ln w="12700">
            <a:solidFill>
              <a:srgbClr val="FCD4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>
            <a:extLst>
              <a:ext uri="{FF2B5EF4-FFF2-40B4-BE49-F238E27FC236}">
                <a16:creationId xmlns:a16="http://schemas.microsoft.com/office/drawing/2014/main" id="{0E116CB0-D2AD-4DC6-BFB6-69394736CDBB}"/>
              </a:ext>
            </a:extLst>
          </p:cNvPr>
          <p:cNvSpPr txBox="1"/>
          <p:nvPr/>
        </p:nvSpPr>
        <p:spPr>
          <a:xfrm>
            <a:off x="629263" y="7374987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Skupinová úloha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46A1DBAB-2340-474F-A764-CDFE227448EA}"/>
              </a:ext>
            </a:extLst>
          </p:cNvPr>
          <p:cNvSpPr txBox="1"/>
          <p:nvPr/>
        </p:nvSpPr>
        <p:spPr>
          <a:xfrm>
            <a:off x="618313" y="7620011"/>
            <a:ext cx="5520542" cy="1007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/>
            <a:r>
              <a:rPr lang="cs-CZ" sz="8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 máte vysvětlit:</a:t>
            </a:r>
            <a:endParaRPr lang="cs-CZ" sz="850" b="1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Vyberte si jakýkoliv stabilní nuklid a zapište reakční rovnici pro zachycení neutronu. S pomocí této rovnice krátce shrňte proces zachycení neutronu a jeho vlastnosti. </a:t>
            </a: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Vysvětlete, jak vypočítat uvolněnou energii při fúzní reakci.</a:t>
            </a:r>
          </a:p>
          <a:p>
            <a:pPr marL="38100" lvl="1"/>
            <a:r>
              <a:rPr lang="cs-CZ" sz="8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 musíte zjistit:</a:t>
            </a:r>
          </a:p>
          <a:p>
            <a:pPr marL="209550" lvl="1" indent="-171450">
              <a:buFont typeface="Arial" panose="020B0604020202020204" pitchFamily="34" charset="0"/>
              <a:buChar char="•"/>
            </a:pP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Proč může zachycení neutronu nastat i při poměrně nízké kinetické energii? Zeptejte se skupiny III a zjistěte, jaký je ‚problém‘ u jaderné fúze a co je Coulombova bariéra.</a:t>
            </a:r>
          </a:p>
        </p:txBody>
      </p:sp>
      <p:sp>
        <p:nvSpPr>
          <p:cNvPr id="49" name="Rechteck: abgerundete Ecken 48">
            <a:extLst>
              <a:ext uri="{FF2B5EF4-FFF2-40B4-BE49-F238E27FC236}">
                <a16:creationId xmlns:a16="http://schemas.microsoft.com/office/drawing/2014/main" id="{F17C305C-4997-4091-8864-6EE548D7EC07}"/>
              </a:ext>
            </a:extLst>
          </p:cNvPr>
          <p:cNvSpPr/>
          <p:nvPr/>
        </p:nvSpPr>
        <p:spPr>
          <a:xfrm>
            <a:off x="927100" y="8650048"/>
            <a:ext cx="5211761" cy="712563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75144193-6037-7F09-E4BB-FE79EABE1A55}"/>
              </a:ext>
            </a:extLst>
          </p:cNvPr>
          <p:cNvGrpSpPr/>
          <p:nvPr/>
        </p:nvGrpSpPr>
        <p:grpSpPr>
          <a:xfrm>
            <a:off x="4581722" y="1571731"/>
            <a:ext cx="1545810" cy="666335"/>
            <a:chOff x="4581722" y="1200250"/>
            <a:chExt cx="1545810" cy="666335"/>
          </a:xfrm>
        </p:grpSpPr>
        <p:sp>
          <p:nvSpPr>
            <p:cNvPr id="61" name="Ellipse 60">
              <a:extLst>
                <a:ext uri="{FF2B5EF4-FFF2-40B4-BE49-F238E27FC236}">
                  <a16:creationId xmlns:a16="http://schemas.microsoft.com/office/drawing/2014/main" id="{4BD3CBB3-1265-E591-7DB6-A3C547F911D3}"/>
                </a:ext>
              </a:extLst>
            </p:cNvPr>
            <p:cNvSpPr/>
            <p:nvPr/>
          </p:nvSpPr>
          <p:spPr>
            <a:xfrm>
              <a:off x="4998935" y="1211388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8" name="Gerade Verbindung mit Pfeil 67">
              <a:extLst>
                <a:ext uri="{FF2B5EF4-FFF2-40B4-BE49-F238E27FC236}">
                  <a16:creationId xmlns:a16="http://schemas.microsoft.com/office/drawing/2014/main" id="{A06CD536-51AE-D43B-9CCA-73CF1D9710E8}"/>
                </a:ext>
              </a:extLst>
            </p:cNvPr>
            <p:cNvCxnSpPr>
              <a:cxnSpLocks/>
              <a:stCxn id="74" idx="7"/>
            </p:cNvCxnSpPr>
            <p:nvPr/>
          </p:nvCxnSpPr>
          <p:spPr>
            <a:xfrm flipV="1">
              <a:off x="5178589" y="1589207"/>
              <a:ext cx="140649" cy="6245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feld 68">
                  <a:extLst>
                    <a:ext uri="{FF2B5EF4-FFF2-40B4-BE49-F238E27FC236}">
                      <a16:creationId xmlns:a16="http://schemas.microsoft.com/office/drawing/2014/main" id="{061118DB-2BEE-E071-62F8-683DDA4CC269}"/>
                    </a:ext>
                  </a:extLst>
                </p:cNvPr>
                <p:cNvSpPr txBox="1"/>
                <p:nvPr/>
              </p:nvSpPr>
              <p:spPr>
                <a:xfrm>
                  <a:off x="4600835" y="1200250"/>
                  <a:ext cx="409867" cy="26590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  <m:sup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  <m:e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𝐇𝐞</m:t>
                            </m:r>
                          </m:e>
                        </m:sPre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69" name="Textfeld 68">
                  <a:extLst>
                    <a:ext uri="{FF2B5EF4-FFF2-40B4-BE49-F238E27FC236}">
                      <a16:creationId xmlns:a16="http://schemas.microsoft.com/office/drawing/2014/main" id="{061118DB-2BEE-E071-62F8-683DDA4CC26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00835" y="1200250"/>
                  <a:ext cx="409867" cy="26590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feld 69">
                  <a:extLst>
                    <a:ext uri="{FF2B5EF4-FFF2-40B4-BE49-F238E27FC236}">
                      <a16:creationId xmlns:a16="http://schemas.microsoft.com/office/drawing/2014/main" id="{9EA3C3C7-82BD-1196-A073-3B155C8365C2}"/>
                    </a:ext>
                  </a:extLst>
                </p:cNvPr>
                <p:cNvSpPr txBox="1"/>
                <p:nvPr/>
              </p:nvSpPr>
              <p:spPr>
                <a:xfrm>
                  <a:off x="5597758" y="1215839"/>
                  <a:ext cx="529774" cy="26545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  <m:sup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p>
                          <m:e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𝐇𝐞</m:t>
                            </m:r>
                          </m:e>
                        </m:sPre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70" name="Textfeld 69">
                  <a:extLst>
                    <a:ext uri="{FF2B5EF4-FFF2-40B4-BE49-F238E27FC236}">
                      <a16:creationId xmlns:a16="http://schemas.microsoft.com/office/drawing/2014/main" id="{9EA3C3C7-82BD-1196-A073-3B155C8365C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97758" y="1215839"/>
                  <a:ext cx="529774" cy="26545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1" name="Ellipse 70">
              <a:extLst>
                <a:ext uri="{FF2B5EF4-FFF2-40B4-BE49-F238E27FC236}">
                  <a16:creationId xmlns:a16="http://schemas.microsoft.com/office/drawing/2014/main" id="{F357DEAF-1494-5DAF-E2E9-44CED6FC72F7}"/>
                </a:ext>
              </a:extLst>
            </p:cNvPr>
            <p:cNvSpPr/>
            <p:nvPr/>
          </p:nvSpPr>
          <p:spPr>
            <a:xfrm>
              <a:off x="5110088" y="1227526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2" name="Ellipse 71">
              <a:extLst>
                <a:ext uri="{FF2B5EF4-FFF2-40B4-BE49-F238E27FC236}">
                  <a16:creationId xmlns:a16="http://schemas.microsoft.com/office/drawing/2014/main" id="{EF15432A-1206-6E3F-2531-2C8584F18F78}"/>
                </a:ext>
              </a:extLst>
            </p:cNvPr>
            <p:cNvSpPr/>
            <p:nvPr/>
          </p:nvSpPr>
          <p:spPr>
            <a:xfrm>
              <a:off x="5036476" y="1312747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03A23B6D-8C35-FCF6-7FC4-11934CE387BF}"/>
                </a:ext>
              </a:extLst>
            </p:cNvPr>
            <p:cNvSpPr/>
            <p:nvPr/>
          </p:nvSpPr>
          <p:spPr>
            <a:xfrm>
              <a:off x="5024949" y="1625304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Textfeld 74">
                  <a:extLst>
                    <a:ext uri="{FF2B5EF4-FFF2-40B4-BE49-F238E27FC236}">
                      <a16:creationId xmlns:a16="http://schemas.microsoft.com/office/drawing/2014/main" id="{E23F5622-E5CA-721E-8E32-4F5D69E51673}"/>
                    </a:ext>
                  </a:extLst>
                </p:cNvPr>
                <p:cNvSpPr txBox="1"/>
                <p:nvPr/>
              </p:nvSpPr>
              <p:spPr>
                <a:xfrm>
                  <a:off x="4581722" y="1600678"/>
                  <a:ext cx="529774" cy="26590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lang="de-DE" sz="1000" b="1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  <m:sup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p>
                          <m:e>
                            <m:r>
                              <a:rPr lang="de-DE" sz="1000" b="1" i="0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𝐧</m:t>
                            </m:r>
                          </m:e>
                        </m:sPre>
                      </m:oMath>
                    </m:oMathPara>
                  </a14:m>
                  <a:endParaRPr lang="de-DE" sz="1000" dirty="0"/>
                </a:p>
              </p:txBody>
            </p:sp>
          </mc:Choice>
          <mc:Fallback xmlns="">
            <p:sp>
              <p:nvSpPr>
                <p:cNvPr id="75" name="Textfeld 74">
                  <a:extLst>
                    <a:ext uri="{FF2B5EF4-FFF2-40B4-BE49-F238E27FC236}">
                      <a16:creationId xmlns:a16="http://schemas.microsoft.com/office/drawing/2014/main" id="{E23F5622-E5CA-721E-8E32-4F5D69E5167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81722" y="1600678"/>
                  <a:ext cx="529774" cy="26590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8" name="Ellipse 77">
              <a:extLst>
                <a:ext uri="{FF2B5EF4-FFF2-40B4-BE49-F238E27FC236}">
                  <a16:creationId xmlns:a16="http://schemas.microsoft.com/office/drawing/2014/main" id="{81F00E2F-FD14-9064-8CE2-BE1E89666D36}"/>
                </a:ext>
              </a:extLst>
            </p:cNvPr>
            <p:cNvSpPr/>
            <p:nvPr/>
          </p:nvSpPr>
          <p:spPr>
            <a:xfrm>
              <a:off x="5723171" y="1456244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9" name="Ellipse 78">
              <a:extLst>
                <a:ext uri="{FF2B5EF4-FFF2-40B4-BE49-F238E27FC236}">
                  <a16:creationId xmlns:a16="http://schemas.microsoft.com/office/drawing/2014/main" id="{B13C0F0F-17BF-8835-3E31-DFC007A39F8B}"/>
                </a:ext>
              </a:extLst>
            </p:cNvPr>
            <p:cNvSpPr/>
            <p:nvPr/>
          </p:nvSpPr>
          <p:spPr>
            <a:xfrm>
              <a:off x="5688445" y="1558492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" name="Ellipse 79">
              <a:extLst>
                <a:ext uri="{FF2B5EF4-FFF2-40B4-BE49-F238E27FC236}">
                  <a16:creationId xmlns:a16="http://schemas.microsoft.com/office/drawing/2014/main" id="{20909793-C648-4819-B5E7-76EF687DEBC3}"/>
                </a:ext>
              </a:extLst>
            </p:cNvPr>
            <p:cNvSpPr/>
            <p:nvPr/>
          </p:nvSpPr>
          <p:spPr>
            <a:xfrm>
              <a:off x="5840248" y="1474175"/>
              <a:ext cx="180000" cy="18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5" name="Ellipse 84">
              <a:extLst>
                <a:ext uri="{FF2B5EF4-FFF2-40B4-BE49-F238E27FC236}">
                  <a16:creationId xmlns:a16="http://schemas.microsoft.com/office/drawing/2014/main" id="{B4E0D1F3-FBD5-ED2C-03A7-8C0ED063B08C}"/>
                </a:ext>
              </a:extLst>
            </p:cNvPr>
            <p:cNvSpPr/>
            <p:nvPr/>
          </p:nvSpPr>
          <p:spPr>
            <a:xfrm>
              <a:off x="5823542" y="157821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6" name="Gerade Verbindung mit Pfeil 85">
              <a:extLst>
                <a:ext uri="{FF2B5EF4-FFF2-40B4-BE49-F238E27FC236}">
                  <a16:creationId xmlns:a16="http://schemas.microsoft.com/office/drawing/2014/main" id="{5ABEC3BD-AC41-CC3B-D8F6-651B79EBC51D}"/>
                </a:ext>
              </a:extLst>
            </p:cNvPr>
            <p:cNvCxnSpPr>
              <a:cxnSpLocks/>
              <a:stCxn id="72" idx="6"/>
            </p:cNvCxnSpPr>
            <p:nvPr/>
          </p:nvCxnSpPr>
          <p:spPr>
            <a:xfrm>
              <a:off x="5216476" y="1402747"/>
              <a:ext cx="108338" cy="11755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 Verbindung mit Pfeil 86">
              <a:extLst>
                <a:ext uri="{FF2B5EF4-FFF2-40B4-BE49-F238E27FC236}">
                  <a16:creationId xmlns:a16="http://schemas.microsoft.com/office/drawing/2014/main" id="{118E260E-9979-A9F2-385C-7A2B9337DF0F}"/>
                </a:ext>
              </a:extLst>
            </p:cNvPr>
            <p:cNvCxnSpPr>
              <a:cxnSpLocks/>
            </p:cNvCxnSpPr>
            <p:nvPr/>
          </p:nvCxnSpPr>
          <p:spPr>
            <a:xfrm>
              <a:off x="5467505" y="1575211"/>
              <a:ext cx="18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Ellipse 87">
              <a:extLst>
                <a:ext uri="{FF2B5EF4-FFF2-40B4-BE49-F238E27FC236}">
                  <a16:creationId xmlns:a16="http://schemas.microsoft.com/office/drawing/2014/main" id="{7BE7C440-A676-F79E-E430-4A2CA73D593B}"/>
                </a:ext>
              </a:extLst>
            </p:cNvPr>
            <p:cNvSpPr/>
            <p:nvPr/>
          </p:nvSpPr>
          <p:spPr>
            <a:xfrm>
              <a:off x="5347451" y="1557211"/>
              <a:ext cx="18000" cy="180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6BB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89" name="Textfeld 88">
            <a:extLst>
              <a:ext uri="{FF2B5EF4-FFF2-40B4-BE49-F238E27FC236}">
                <a16:creationId xmlns:a16="http://schemas.microsoft.com/office/drawing/2014/main" id="{DCA50019-0AF2-2707-6411-DF7AC15766E4}"/>
              </a:ext>
            </a:extLst>
          </p:cNvPr>
          <p:cNvSpPr txBox="1"/>
          <p:nvPr/>
        </p:nvSpPr>
        <p:spPr>
          <a:xfrm>
            <a:off x="618313" y="4971746"/>
            <a:ext cx="552054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/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Značná část radioaktivního odpadu z jaderných reaktorů vzniká záchytem neutronů. Při tomto procesu původní jaderné palivo (většinou Uran) reaguje s volnými neutrony a vznikají radioaktivní izotopy s ještě vyššími nukleonovými čísly. Příkladem je zachycení neutronu atomem </a:t>
            </a:r>
            <a:r>
              <a:rPr lang="cs-CZ" sz="8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uranu U-238 </a:t>
            </a: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(izotopem, který se v malém množství vyskytuje také přirozeně).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D16FDDF5-2DC1-3AC2-11CD-66A1E8BE0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con CC BY SA">
            <a:extLst>
              <a:ext uri="{FF2B5EF4-FFF2-40B4-BE49-F238E27FC236}">
                <a16:creationId xmlns:a16="http://schemas.microsoft.com/office/drawing/2014/main" id="{89E7D9DD-BC67-BDEC-9ACD-3977745271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BEAED404-44EC-E258-3F50-C2901D3847C5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Materials created by Hannes Nitsche</a:t>
            </a:r>
            <a:br>
              <a:rPr lang="en-GB" sz="600" dirty="0">
                <a:solidFill>
                  <a:schemeClr val="bg1"/>
                </a:solidFill>
              </a:rPr>
            </a:br>
            <a:r>
              <a:rPr lang="en-GB" sz="600" dirty="0">
                <a:solidFill>
                  <a:schemeClr val="bg1"/>
                </a:solidFill>
                <a:hlinkClick r:id="rId11"/>
              </a:rPr>
              <a:t>Creative Commons Attribution-</a:t>
            </a:r>
            <a:r>
              <a:rPr lang="en-GB" sz="600" dirty="0" err="1">
                <a:solidFill>
                  <a:schemeClr val="bg1"/>
                </a:solidFill>
                <a:hlinkClick r:id="rId11"/>
              </a:rPr>
              <a:t>ShareAlike</a:t>
            </a:r>
            <a:r>
              <a:rPr lang="en-GB" sz="600" dirty="0">
                <a:solidFill>
                  <a:schemeClr val="bg1"/>
                </a:solidFill>
                <a:hlinkClick r:id="rId11"/>
              </a:rPr>
              <a:t> 4.0 International (CC-BY-SA 4.0)</a:t>
            </a:r>
            <a:r>
              <a:rPr lang="en-GB" sz="6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E97D0462-CC2D-7854-8AD9-048089AD7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el 2">
            <a:extLst>
              <a:ext uri="{FF2B5EF4-FFF2-40B4-BE49-F238E27FC236}">
                <a16:creationId xmlns:a16="http://schemas.microsoft.com/office/drawing/2014/main" id="{71ABAF1B-617C-94F6-0EAA-095F920E0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314788"/>
            <a:ext cx="5768201" cy="611241"/>
          </a:xfrm>
        </p:spPr>
        <p:txBody>
          <a:bodyPr/>
          <a:lstStyle/>
          <a:p>
            <a:r>
              <a:rPr lang="cs-CZ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Skupina </a:t>
            </a:r>
            <a:r>
              <a:rPr lang="de-DE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IV : </a:t>
            </a:r>
            <a:r>
              <a:rPr lang="cs-CZ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Zachycení neutronu</a:t>
            </a:r>
            <a:endParaRPr lang="de-DE" sz="2000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014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cs-CZ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Analýza dat přeměny </a:t>
            </a:r>
            <a:r>
              <a:rPr lang="de-DE" sz="1400" b="1" cap="none" baseline="30000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14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N(</a:t>
            </a:r>
            <a:r>
              <a:rPr lang="el-GR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α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el-GR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γ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r>
              <a:rPr lang="de-DE" sz="1400" b="1" cap="none" baseline="30000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18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 </a:t>
            </a:r>
            <a:endParaRPr lang="de-DE" sz="1400" b="1" dirty="0">
              <a:solidFill>
                <a:srgbClr val="FF434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0B982EB-C5CC-45D0-AEEA-A235E8FE9A5F}"/>
              </a:ext>
            </a:extLst>
          </p:cNvPr>
          <p:cNvSpPr/>
          <p:nvPr/>
        </p:nvSpPr>
        <p:spPr>
          <a:xfrm>
            <a:off x="925511" y="1719131"/>
            <a:ext cx="5231040" cy="343385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D14BF42-9447-415F-8C10-1D394859AA02}"/>
              </a:ext>
            </a:extLst>
          </p:cNvPr>
          <p:cNvSpPr txBox="1"/>
          <p:nvPr/>
        </p:nvSpPr>
        <p:spPr>
          <a:xfrm>
            <a:off x="608561" y="1015311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Úkol</a:t>
            </a:r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1 | </a:t>
            </a:r>
            <a:r>
              <a:rPr lang="cs-CZ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Energie fotonu</a:t>
            </a:r>
            <a:endParaRPr lang="de-DE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8F49D0BC-903A-49E2-9D51-8A500F02CD99}"/>
                  </a:ext>
                </a:extLst>
              </p:cNvPr>
              <p:cNvSpPr txBox="1"/>
              <p:nvPr/>
            </p:nvSpPr>
            <p:spPr>
              <a:xfrm>
                <a:off x="618312" y="1258907"/>
                <a:ext cx="5528488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66700" lvl="1" indent="-228600" algn="just">
                  <a:buFont typeface="+mj-lt"/>
                  <a:buAutoNum type="alphaLcParenR"/>
                </a:pP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Nuklid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N-14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 klidu reaguje s nuklidem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He-4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 kinetickou energií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850" b="1" i="1" dirty="0" smtClean="0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</m:ctrlPr>
                      </m:sSubPr>
                      <m:e>
                        <m:r>
                          <a:rPr lang="de-DE" sz="850" b="1" i="0" dirty="0" smtClean="0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𝐄</m:t>
                        </m:r>
                      </m:e>
                      <m:sub>
                        <m:r>
                          <a:rPr lang="en-GB" sz="850" b="1" i="0" dirty="0" smtClean="0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𝐤𝐢𝐧</m:t>
                        </m:r>
                      </m:sub>
                    </m:sSub>
                    <m:r>
                      <a:rPr lang="en-GB" sz="850" b="1" i="0" dirty="0" smtClean="0"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=</m:t>
                    </m:r>
                    <m:r>
                      <a:rPr lang="en-GB" sz="850" b="1" i="0" dirty="0" smtClean="0"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𝟐</m:t>
                    </m:r>
                    <m:r>
                      <a:rPr lang="en-GB" sz="850" b="1" i="0" dirty="0" smtClean="0"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 </m:t>
                    </m:r>
                    <m:r>
                      <a:rPr lang="en-GB" sz="850" b="1" i="0" dirty="0" smtClean="0"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𝐌𝐞𝐕</m:t>
                    </m:r>
                  </m:oMath>
                </a14:m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Dojde k jaderné fúzi, při které vyniká pouze jeden dceřiný nuklid.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Zapište reakční rovnici a určete reakční produkty.</a:t>
                </a:r>
                <a:endParaRPr lang="de-DE" sz="85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8F49D0BC-903A-49E2-9D51-8A500F02CD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12" y="1258907"/>
                <a:ext cx="5528488" cy="353943"/>
              </a:xfrm>
              <a:prstGeom prst="rect">
                <a:avLst/>
              </a:prstGeom>
              <a:blipFill>
                <a:blip r:embed="rId2"/>
                <a:stretch>
                  <a:fillRect t="-1724" b="-68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2347E96D-2CE9-4B85-B09C-12C1E709C1A6}"/>
              </a:ext>
            </a:extLst>
          </p:cNvPr>
          <p:cNvSpPr/>
          <p:nvPr/>
        </p:nvSpPr>
        <p:spPr>
          <a:xfrm>
            <a:off x="925510" y="2847995"/>
            <a:ext cx="5221285" cy="855982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F7EA6191-D6C5-4151-BF44-60C649473B3C}"/>
              </a:ext>
            </a:extLst>
          </p:cNvPr>
          <p:cNvSpPr txBox="1"/>
          <p:nvPr/>
        </p:nvSpPr>
        <p:spPr>
          <a:xfrm>
            <a:off x="608561" y="2078278"/>
            <a:ext cx="5538239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 algn="just">
              <a:buFont typeface="+mj-lt"/>
              <a:buAutoNum type="alphaLcParenR" startAt="2"/>
            </a:pP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Při reakci se uvolňuje foton záření gama, jehož energie je rovna kinetické energii. Ze zákona zachování energie a klidové energie reaktantů (viz nuklidová mapa) spočtěte energii fotonu. Pro klidovou energii platí</a:t>
            </a: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de-DE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		</a:t>
            </a:r>
            <a:endParaRPr lang="de-DE" sz="900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DB8A9231-4935-4EBC-9AC4-41383BEF0BE2}"/>
              </a:ext>
            </a:extLst>
          </p:cNvPr>
          <p:cNvSpPr/>
          <p:nvPr/>
        </p:nvSpPr>
        <p:spPr>
          <a:xfrm>
            <a:off x="925512" y="4100973"/>
            <a:ext cx="5221284" cy="522442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945E3CE9-3AB5-4B76-B203-AC8C9BFA3A31}"/>
              </a:ext>
            </a:extLst>
          </p:cNvPr>
          <p:cNvSpPr txBox="1"/>
          <p:nvPr/>
        </p:nvSpPr>
        <p:spPr>
          <a:xfrm>
            <a:off x="608561" y="3743030"/>
            <a:ext cx="553823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 algn="just">
              <a:buFont typeface="+mj-lt"/>
              <a:buAutoNum type="alphaLcParenR" startAt="3"/>
            </a:pP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Jaké předpoklady jste museli udělat při výpočtu energie fotonu v bodě 1b? Je spočtená hodnota energie jedinou možnou, jakou foton může mít? </a:t>
            </a: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53EF3D3-9136-4F88-91F7-5FAA5A20880C}"/>
              </a:ext>
            </a:extLst>
          </p:cNvPr>
          <p:cNvSpPr txBox="1"/>
          <p:nvPr/>
        </p:nvSpPr>
        <p:spPr>
          <a:xfrm>
            <a:off x="608561" y="4709190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Úkol</a:t>
            </a:r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 | </a:t>
            </a:r>
            <a:r>
              <a:rPr lang="de-DE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Energ</a:t>
            </a:r>
            <a:r>
              <a:rPr lang="cs-CZ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etické hladiny</a:t>
            </a:r>
            <a:endParaRPr lang="de-DE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79D62FE-0BAB-4BE1-A866-5853F165A1C6}"/>
              </a:ext>
            </a:extLst>
          </p:cNvPr>
          <p:cNvSpPr txBox="1"/>
          <p:nvPr/>
        </p:nvSpPr>
        <p:spPr>
          <a:xfrm>
            <a:off x="618312" y="4925701"/>
            <a:ext cx="5528487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 algn="just"/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Obrázek </a:t>
            </a: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 </a:t>
            </a: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zachycuje 4 možné energetické hladiny atomového jádra. Při přechodu z excitovaných stavů do základního stavu dochází k emisi fotonů. Jejich energii měříme detektorem. E</a:t>
            </a:r>
            <a:r>
              <a:rPr lang="en-GB" sz="85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xperiment</a:t>
            </a: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opakujeme několikrát a zaznamenáváme energetické spektrum (viz Obrázek 2</a:t>
            </a: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v</a:t>
            </a: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ě</a:t>
            </a: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</a:t>
            </a:r>
            <a:r>
              <a:rPr lang="cs-CZ" sz="85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ší</a:t>
            </a: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85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pracovní nástěnce).</a:t>
            </a:r>
            <a:endParaRPr lang="en-GB" sz="85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120A216A-C18B-C002-BFB0-047C1ED758C1}"/>
              </a:ext>
            </a:extLst>
          </p:cNvPr>
          <p:cNvGrpSpPr/>
          <p:nvPr/>
        </p:nvGrpSpPr>
        <p:grpSpPr>
          <a:xfrm>
            <a:off x="618311" y="7636630"/>
            <a:ext cx="5528487" cy="1733610"/>
            <a:chOff x="618311" y="5472550"/>
            <a:chExt cx="5528487" cy="1733610"/>
          </a:xfrm>
        </p:grpSpPr>
        <p:sp>
          <p:nvSpPr>
            <p:cNvPr id="37" name="Textfeld 36">
              <a:extLst>
                <a:ext uri="{FF2B5EF4-FFF2-40B4-BE49-F238E27FC236}">
                  <a16:creationId xmlns:a16="http://schemas.microsoft.com/office/drawing/2014/main" id="{E397BDB8-0F9F-4CBF-8EA5-954FED3147B5}"/>
                </a:ext>
              </a:extLst>
            </p:cNvPr>
            <p:cNvSpPr txBox="1"/>
            <p:nvPr/>
          </p:nvSpPr>
          <p:spPr>
            <a:xfrm>
              <a:off x="618312" y="5472550"/>
              <a:ext cx="5528486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6700" lvl="1" indent="-228600" algn="just">
                <a:buFont typeface="+mj-lt"/>
                <a:buAutoNum type="alphaLcParenR"/>
              </a:pPr>
              <a:r>
                <a:rPr lang="cs-CZ" sz="85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Některé hodnoty energie fotonů se vyskytují výrazně častěji (na grafu vidíme vrcholy, takzvané </a:t>
              </a:r>
              <a:r>
                <a:rPr lang="cs-CZ" sz="85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peeky</a:t>
              </a:r>
              <a:r>
                <a:rPr lang="cs-CZ" sz="85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anglicky </a:t>
              </a:r>
              <a:r>
                <a:rPr lang="cs-CZ" sz="85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peeks</a:t>
              </a:r>
              <a:r>
                <a:rPr lang="cs-CZ" sz="85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). Jaká je souvislost mezi energií odpovídající těmto vrcholům a diagramem energetických hladin na Obrázku 1? Vysvětlete. Zapište vztah pomocí rovnic.</a:t>
              </a:r>
              <a:endPara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Rechteck: abgerundete Ecken 37">
              <a:extLst>
                <a:ext uri="{FF2B5EF4-FFF2-40B4-BE49-F238E27FC236}">
                  <a16:creationId xmlns:a16="http://schemas.microsoft.com/office/drawing/2014/main" id="{48A547E8-3BDC-43BE-9DEA-AE7AC38A2E06}"/>
                </a:ext>
              </a:extLst>
            </p:cNvPr>
            <p:cNvSpPr/>
            <p:nvPr/>
          </p:nvSpPr>
          <p:spPr>
            <a:xfrm>
              <a:off x="925511" y="5966093"/>
              <a:ext cx="5221287" cy="548905"/>
            </a:xfrm>
            <a:prstGeom prst="roundRect">
              <a:avLst>
                <a:gd name="adj" fmla="val 10491"/>
              </a:avLst>
            </a:prstGeom>
            <a:solidFill>
              <a:schemeClr val="bg1">
                <a:lumMod val="95000"/>
                <a:alpha val="64000"/>
              </a:schemeClr>
            </a:solidFill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Textfeld 38">
              <a:extLst>
                <a:ext uri="{FF2B5EF4-FFF2-40B4-BE49-F238E27FC236}">
                  <a16:creationId xmlns:a16="http://schemas.microsoft.com/office/drawing/2014/main" id="{5308FA15-E4AA-4096-A663-155C1885A42E}"/>
                </a:ext>
              </a:extLst>
            </p:cNvPr>
            <p:cNvSpPr txBox="1"/>
            <p:nvPr/>
          </p:nvSpPr>
          <p:spPr>
            <a:xfrm>
              <a:off x="618311" y="6566055"/>
              <a:ext cx="5528485" cy="223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6700" lvl="1" indent="-228600" algn="just">
                <a:buFont typeface="+mj-lt"/>
                <a:buAutoNum type="alphaLcParenR" startAt="2"/>
              </a:pPr>
              <a:r>
                <a:rPr lang="cs-CZ" sz="85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Vraťte se k otázce 1</a:t>
              </a:r>
              <a:r>
                <a:rPr lang="en-GB" sz="85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c. </a:t>
              </a:r>
              <a:r>
                <a:rPr lang="cs-CZ" sz="85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Souhlasíte stále se svými původními domněnkami? Opravte se, pokud je třeba.</a:t>
              </a:r>
              <a:endPara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Rechteck: abgerundete Ecken 39">
              <a:extLst>
                <a:ext uri="{FF2B5EF4-FFF2-40B4-BE49-F238E27FC236}">
                  <a16:creationId xmlns:a16="http://schemas.microsoft.com/office/drawing/2014/main" id="{2800BA20-96F6-4800-9E8E-022FC5C2E52B}"/>
                </a:ext>
              </a:extLst>
            </p:cNvPr>
            <p:cNvSpPr/>
            <p:nvPr/>
          </p:nvSpPr>
          <p:spPr>
            <a:xfrm>
              <a:off x="925512" y="6799606"/>
              <a:ext cx="5221284" cy="406554"/>
            </a:xfrm>
            <a:prstGeom prst="roundRect">
              <a:avLst>
                <a:gd name="adj" fmla="val 10491"/>
              </a:avLst>
            </a:prstGeom>
            <a:solidFill>
              <a:schemeClr val="bg1">
                <a:lumMod val="95000"/>
                <a:alpha val="64000"/>
              </a:schemeClr>
            </a:solidFill>
            <a:ln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A0DD6661-19C5-CE35-9D62-4A8A885A0F86}"/>
                  </a:ext>
                </a:extLst>
              </p:cNvPr>
              <p:cNvSpPr txBox="1"/>
              <p:nvPr/>
            </p:nvSpPr>
            <p:spPr>
              <a:xfrm>
                <a:off x="4132377" y="2390545"/>
                <a:ext cx="2110943" cy="438582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/>
              <a:p>
                <a:r>
                  <a:rPr lang="cs-CZ" sz="750" b="1" i="1" dirty="0"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Upozornění:</a:t>
                </a:r>
                <a14:m>
                  <m:oMath xmlns:m="http://schemas.openxmlformats.org/officeDocument/2006/math">
                    <m:r>
                      <a:rPr lang="cs-CZ" sz="750" b="1" i="1" smtClean="0"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 </m:t>
                    </m:r>
                    <m:r>
                      <a:rPr lang="cs-CZ" sz="750" b="0" i="1" smtClean="0"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𝐻𝑜𝑑𝑛𝑜𝑡𝑎</m:t>
                    </m:r>
                    <m:r>
                      <a:rPr lang="cs-CZ" sz="750" b="0" i="1" smtClean="0"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 </m:t>
                    </m:r>
                    <m:r>
                      <a:rPr lang="de-DE" sz="750" i="1"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𝑀</m:t>
                    </m:r>
                  </m:oMath>
                </a14:m>
                <a:r>
                  <a:rPr lang="de-DE" sz="750" i="1" dirty="0"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 </a:t>
                </a:r>
                <a:r>
                  <a:rPr lang="cs-CZ" sz="750" i="1" dirty="0"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je uvedena v nuklidové tabulce, pozor na jednotky. M (udána v ‚u‘) zaokrouhlete alespoň na tři desetinná místa. </a:t>
                </a:r>
                <a:endParaRPr lang="en-GB" sz="750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A0DD6661-19C5-CE35-9D62-4A8A885A0F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377" y="2390545"/>
                <a:ext cx="2110943" cy="438582"/>
              </a:xfrm>
              <a:prstGeom prst="rect">
                <a:avLst/>
              </a:prstGeom>
              <a:blipFill>
                <a:blip r:embed="rId3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2">
            <a:extLst>
              <a:ext uri="{FF2B5EF4-FFF2-40B4-BE49-F238E27FC236}">
                <a16:creationId xmlns:a16="http://schemas.microsoft.com/office/drawing/2014/main" id="{DAC703F8-440B-91D1-CBEF-807BF68A8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con CC BY SA">
            <a:extLst>
              <a:ext uri="{FF2B5EF4-FFF2-40B4-BE49-F238E27FC236}">
                <a16:creationId xmlns:a16="http://schemas.microsoft.com/office/drawing/2014/main" id="{BF282D91-FC00-B0DC-35CE-5AD684585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58DC3AAA-82AA-5FE0-882F-C955B925B385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Materials created by Hannes Nitsche</a:t>
            </a:r>
            <a:br>
              <a:rPr lang="en-GB" sz="600" dirty="0">
                <a:solidFill>
                  <a:schemeClr val="bg1"/>
                </a:solidFill>
              </a:rPr>
            </a:br>
            <a:r>
              <a:rPr lang="en-GB" sz="600" dirty="0">
                <a:solidFill>
                  <a:schemeClr val="bg1"/>
                </a:solidFill>
                <a:hlinkClick r:id="rId6"/>
              </a:rPr>
              <a:t>Creative Commons Attribution-</a:t>
            </a:r>
            <a:r>
              <a:rPr lang="en-GB" sz="600" dirty="0" err="1">
                <a:solidFill>
                  <a:schemeClr val="bg1"/>
                </a:solidFill>
                <a:hlinkClick r:id="rId6"/>
              </a:rPr>
              <a:t>ShareAlike</a:t>
            </a:r>
            <a:r>
              <a:rPr lang="en-GB" sz="600" dirty="0">
                <a:solidFill>
                  <a:schemeClr val="bg1"/>
                </a:solidFill>
                <a:hlinkClick r:id="rId6"/>
              </a:rPr>
              <a:t> 4.0 International (CC-BY-SA 4.0)</a:t>
            </a:r>
            <a:r>
              <a:rPr lang="en-GB" sz="6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5" name="Picture 6">
            <a:extLst>
              <a:ext uri="{FF2B5EF4-FFF2-40B4-BE49-F238E27FC236}">
                <a16:creationId xmlns:a16="http://schemas.microsoft.com/office/drawing/2014/main" id="{6BF5C196-3414-CCC2-0D7D-95783BD47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A0ADF935-17D9-5237-F512-1797C32D3095}"/>
              </a:ext>
            </a:extLst>
          </p:cNvPr>
          <p:cNvSpPr txBox="1"/>
          <p:nvPr/>
        </p:nvSpPr>
        <p:spPr>
          <a:xfrm>
            <a:off x="4360312" y="2265366"/>
            <a:ext cx="572611" cy="439200"/>
          </a:xfrm>
          <a:prstGeom prst="rect">
            <a:avLst/>
          </a:prstGeom>
          <a:noFill/>
        </p:spPr>
        <p:txBody>
          <a:bodyPr wrap="square" lIns="0" rIns="0" anchor="ctr">
            <a:noAutofit/>
          </a:bodyPr>
          <a:lstStyle/>
          <a:p>
            <a:endParaRPr lang="en-GB" sz="750" dirty="0"/>
          </a:p>
        </p:txBody>
      </p:sp>
      <p:sp>
        <p:nvSpPr>
          <p:cNvPr id="29" name="Titel 2">
            <a:extLst>
              <a:ext uri="{FF2B5EF4-FFF2-40B4-BE49-F238E27FC236}">
                <a16:creationId xmlns:a16="http://schemas.microsoft.com/office/drawing/2014/main" id="{74A338F4-D249-16A5-755E-56BB49E4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573101"/>
            <a:ext cx="5768201" cy="352928"/>
          </a:xfrm>
        </p:spPr>
        <p:txBody>
          <a:bodyPr/>
          <a:lstStyle/>
          <a:p>
            <a:r>
              <a:rPr lang="en-GB" sz="2000" cap="none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  </a:t>
            </a:r>
            <a:r>
              <a:rPr lang="cs-CZ" sz="2000" cap="none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Jak zachytit foton</a:t>
            </a:r>
            <a:endParaRPr lang="en-GB" sz="2000" cap="none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24" name="Diagramm 23">
            <a:extLst>
              <a:ext uri="{FF2B5EF4-FFF2-40B4-BE49-F238E27FC236}">
                <a16:creationId xmlns:a16="http://schemas.microsoft.com/office/drawing/2014/main" id="{CB6CE820-57A7-42C0-954E-ABDB7121ACB5}"/>
              </a:ext>
            </a:extLst>
          </p:cNvPr>
          <p:cNvGraphicFramePr>
            <a:graphicFrameLocks/>
          </p:cNvGraphicFramePr>
          <p:nvPr/>
        </p:nvGraphicFramePr>
        <p:xfrm>
          <a:off x="3457663" y="5334854"/>
          <a:ext cx="2847887" cy="2143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30" name="Textfeld 29">
            <a:extLst>
              <a:ext uri="{FF2B5EF4-FFF2-40B4-BE49-F238E27FC236}">
                <a16:creationId xmlns:a16="http://schemas.microsoft.com/office/drawing/2014/main" id="{7DA135B0-5B05-94A5-4C43-909AE7852A5D}"/>
              </a:ext>
            </a:extLst>
          </p:cNvPr>
          <p:cNvSpPr txBox="1"/>
          <p:nvPr/>
        </p:nvSpPr>
        <p:spPr>
          <a:xfrm>
            <a:off x="4874825" y="5555255"/>
            <a:ext cx="13620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 algn="ctr"/>
            <a:r>
              <a:rPr lang="cs-CZ" sz="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Obrázek </a:t>
            </a:r>
            <a:r>
              <a:rPr lang="de-DE" sz="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2: </a:t>
            </a:r>
            <a:r>
              <a:rPr lang="de-DE" sz="800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Energetick</a:t>
            </a:r>
            <a:r>
              <a:rPr lang="cs-CZ" sz="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é</a:t>
            </a:r>
            <a:r>
              <a:rPr lang="de-DE" sz="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</a:t>
            </a:r>
            <a:r>
              <a:rPr lang="de-DE" sz="800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pektrum</a:t>
            </a:r>
            <a:r>
              <a:rPr lang="cs-CZ" sz="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gama záření</a:t>
            </a:r>
            <a:endParaRPr lang="de-DE" sz="8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C4BAB2AD-1B67-4A4F-C019-FC8E83378376}"/>
              </a:ext>
            </a:extLst>
          </p:cNvPr>
          <p:cNvSpPr txBox="1"/>
          <p:nvPr/>
        </p:nvSpPr>
        <p:spPr>
          <a:xfrm>
            <a:off x="3592126" y="7431923"/>
            <a:ext cx="256539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 algn="ctr"/>
            <a:r>
              <a:rPr lang="de-DE" sz="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Energy in keV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32912E59-B578-2728-EE68-DB73D9A34AA5}"/>
              </a:ext>
            </a:extLst>
          </p:cNvPr>
          <p:cNvSpPr txBox="1"/>
          <p:nvPr/>
        </p:nvSpPr>
        <p:spPr>
          <a:xfrm rot="16200000">
            <a:off x="2440423" y="6514152"/>
            <a:ext cx="2010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 algn="ctr"/>
            <a:r>
              <a:rPr lang="de-DE" sz="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Event Counts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086492A-FE2B-4C6B-9B7E-D75E752BDAD3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0" b="4040"/>
          <a:stretch/>
        </p:blipFill>
        <p:spPr>
          <a:xfrm>
            <a:off x="642309" y="5557065"/>
            <a:ext cx="2535231" cy="1817763"/>
          </a:xfrm>
          <a:prstGeom prst="rect">
            <a:avLst/>
          </a:prstGeom>
        </p:spPr>
      </p:pic>
      <p:sp>
        <p:nvSpPr>
          <p:cNvPr id="35" name="Textfeld 34">
            <a:extLst>
              <a:ext uri="{FF2B5EF4-FFF2-40B4-BE49-F238E27FC236}">
                <a16:creationId xmlns:a16="http://schemas.microsoft.com/office/drawing/2014/main" id="{E8AA2093-7DF5-474B-A882-8438C49829B2}"/>
              </a:ext>
            </a:extLst>
          </p:cNvPr>
          <p:cNvSpPr txBox="1"/>
          <p:nvPr/>
        </p:nvSpPr>
        <p:spPr>
          <a:xfrm>
            <a:off x="703314" y="7338312"/>
            <a:ext cx="27485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 algn="ctr"/>
            <a:r>
              <a:rPr lang="cs-CZ" sz="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Obrázek </a:t>
            </a:r>
            <a:r>
              <a:rPr lang="de-DE" sz="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1: </a:t>
            </a:r>
            <a:r>
              <a:rPr lang="de-DE" sz="800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Diagram</a:t>
            </a:r>
            <a:r>
              <a:rPr lang="cs-CZ" sz="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hladin</a:t>
            </a:r>
            <a:endParaRPr lang="de-DE" sz="8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A02EC95-DA77-868B-EFF3-7A81D15AA781}"/>
              </a:ext>
            </a:extLst>
          </p:cNvPr>
          <p:cNvSpPr txBox="1"/>
          <p:nvPr/>
        </p:nvSpPr>
        <p:spPr>
          <a:xfrm>
            <a:off x="772167" y="5509283"/>
            <a:ext cx="133350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Energie </a:t>
            </a:r>
            <a:r>
              <a:rPr lang="en-GB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</a:t>
            </a:r>
            <a:r>
              <a:rPr lang="de-DE" sz="105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keV</a:t>
            </a:r>
            <a:r>
              <a:rPr lang="de-DE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]</a:t>
            </a:r>
            <a:endParaRPr lang="en-GB" sz="105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A62B7064-7AA6-8FBD-B789-4A3E9BDDF1AC}"/>
              </a:ext>
            </a:extLst>
          </p:cNvPr>
          <p:cNvSpPr txBox="1"/>
          <p:nvPr/>
        </p:nvSpPr>
        <p:spPr>
          <a:xfrm>
            <a:off x="2058677" y="7128065"/>
            <a:ext cx="1102041" cy="1384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cs-CZ" sz="9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Základní stav</a:t>
            </a:r>
            <a:endParaRPr lang="en-GB" sz="9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1CB90E92-553E-EC8F-D67E-BB95E9C22D43}"/>
                  </a:ext>
                </a:extLst>
              </p:cNvPr>
              <p:cNvSpPr txBox="1"/>
              <p:nvPr/>
            </p:nvSpPr>
            <p:spPr>
              <a:xfrm>
                <a:off x="863608" y="2540870"/>
                <a:ext cx="3271196" cy="2308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kumimoji="0" lang="de-DE" sz="9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+mn-cs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kumimoji="0" lang="de-DE" sz="9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+mn-cs"/>
                          </a:rPr>
                          <m:t>E</m:t>
                        </m:r>
                      </m:e>
                      <m:sub>
                        <m:r>
                          <a:rPr kumimoji="0" lang="de-DE" sz="9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+mn-cs"/>
                          </a:rPr>
                          <m:t>0</m:t>
                        </m:r>
                      </m:sub>
                    </m:sSub>
                    <m:r>
                      <a:rPr kumimoji="0" lang="de-DE" sz="9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Source Sans Pro" panose="020B0503030403020204" pitchFamily="34" charset="0"/>
                        <a:cs typeface="+mn-cs"/>
                      </a:rPr>
                      <m:t>=</m:t>
                    </m:r>
                    <m:r>
                      <m:rPr>
                        <m:sty m:val="p"/>
                      </m:rPr>
                      <a:rPr kumimoji="0" lang="de-DE" sz="9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Source Sans Pro" panose="020B0503030403020204" pitchFamily="34" charset="0"/>
                        <a:cs typeface="+mn-cs"/>
                      </a:rPr>
                      <m:t>M</m:t>
                    </m:r>
                    <m:r>
                      <a:rPr kumimoji="0" lang="de-DE" sz="9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Source Sans Pro" panose="020B0503030403020204" pitchFamily="34" charset="0"/>
                        <a:cs typeface="+mn-cs"/>
                      </a:rPr>
                      <m:t>∙931,49 </m:t>
                    </m:r>
                    <m:r>
                      <m:rPr>
                        <m:sty m:val="p"/>
                      </m:rPr>
                      <a:rPr kumimoji="0" lang="de-DE" sz="9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Source Sans Pro" panose="020B0503030403020204" pitchFamily="34" charset="0"/>
                        <a:cs typeface="+mn-cs"/>
                      </a:rPr>
                      <m:t>MeV</m:t>
                    </m:r>
                    <m:r>
                      <a:rPr kumimoji="0" lang="de-DE" sz="9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Source Sans Pro" panose="020B0503030403020204" pitchFamily="34" charset="0"/>
                        <a:cs typeface="+mn-cs"/>
                      </a:rPr>
                      <m:t>/</m:t>
                    </m:r>
                    <m:r>
                      <m:rPr>
                        <m:sty m:val="p"/>
                      </m:rPr>
                      <a:rPr kumimoji="0" lang="de-DE" sz="9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Source Sans Pro" panose="020B0503030403020204" pitchFamily="34" charset="0"/>
                        <a:cs typeface="+mn-cs"/>
                      </a:rPr>
                      <m:t>u</m:t>
                    </m:r>
                  </m:oMath>
                </a14:m>
                <a:r>
                  <a:rPr kumimoji="0" lang="de-DE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ource Sans Pro" panose="020B0503030403020204" pitchFamily="34" charset="0"/>
                    <a:ea typeface="Source Sans Pro" panose="020B0503030403020204" pitchFamily="34" charset="0"/>
                    <a:cs typeface="+mn-cs"/>
                  </a:rPr>
                  <a:t> </a:t>
                </a:r>
                <a:r>
                  <a:rPr kumimoji="0" lang="cs-CZ" sz="9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ource Sans Pro" panose="020B0503030403020204" pitchFamily="34" charset="0"/>
                    <a:ea typeface="Source Sans Pro" panose="020B0503030403020204" pitchFamily="34" charset="0"/>
                    <a:cs typeface="+mn-cs"/>
                  </a:rPr>
                  <a:t>         </a:t>
                </a:r>
                <a:r>
                  <a:rPr kumimoji="0" lang="de-DE" sz="9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ource Sans Pro" panose="020B0503030403020204" pitchFamily="34" charset="0"/>
                    <a:ea typeface="Source Sans Pro" panose="020B0503030403020204" pitchFamily="34" charset="0"/>
                    <a:cs typeface="+mn-cs"/>
                  </a:rPr>
                  <a:t>M … </a:t>
                </a:r>
                <a:r>
                  <a:rPr kumimoji="0" lang="cs-CZ" sz="9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ource Sans Pro" panose="020B0503030403020204" pitchFamily="34" charset="0"/>
                    <a:ea typeface="Source Sans Pro" panose="020B0503030403020204" pitchFamily="34" charset="0"/>
                    <a:cs typeface="+mn-cs"/>
                  </a:rPr>
                  <a:t>atomová hmotnost udána v  ‚</a:t>
                </a:r>
                <a:r>
                  <a:rPr kumimoji="0" lang="de-DE" sz="9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ource Sans Pro" panose="020B0503030403020204" pitchFamily="34" charset="0"/>
                    <a:ea typeface="Source Sans Pro" panose="020B0503030403020204" pitchFamily="34" charset="0"/>
                    <a:cs typeface="+mn-cs"/>
                  </a:rPr>
                  <a:t>u</a:t>
                </a:r>
                <a:r>
                  <a:rPr kumimoji="0" lang="cs-CZ" sz="9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ource Sans Pro" panose="020B0503030403020204" pitchFamily="34" charset="0"/>
                    <a:ea typeface="Source Sans Pro" panose="020B0503030403020204" pitchFamily="34" charset="0"/>
                    <a:cs typeface="+mn-cs"/>
                  </a:rPr>
                  <a:t>‘</a:t>
                </a:r>
                <a:endParaRPr lang="en-US" dirty="0"/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1CB90E92-553E-EC8F-D67E-BB95E9C22D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608" y="2540870"/>
                <a:ext cx="3271196" cy="230832"/>
              </a:xfrm>
              <a:prstGeom prst="rect">
                <a:avLst/>
              </a:prstGeom>
              <a:blipFill>
                <a:blip r:embed="rId10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1888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6D14BF42-9447-415F-8C10-1D394859AA02}"/>
              </a:ext>
            </a:extLst>
          </p:cNvPr>
          <p:cNvSpPr txBox="1"/>
          <p:nvPr/>
        </p:nvSpPr>
        <p:spPr>
          <a:xfrm>
            <a:off x="608561" y="1047061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Úkol</a:t>
            </a:r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3 | </a:t>
            </a:r>
            <a:r>
              <a:rPr lang="cs-CZ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Analýza energetického spektra</a:t>
            </a:r>
            <a:endParaRPr lang="de-DE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F7EA6191-D6C5-4151-BF44-60C649473B3C}"/>
                  </a:ext>
                </a:extLst>
              </p:cNvPr>
              <p:cNvSpPr txBox="1"/>
              <p:nvPr/>
            </p:nvSpPr>
            <p:spPr>
              <a:xfrm>
                <a:off x="608560" y="1286438"/>
                <a:ext cx="5538239" cy="7463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66700" lvl="1" indent="-228600" algn="just">
                  <a:buFont typeface="+mj-lt"/>
                  <a:buAutoNum type="alphaLcParenR"/>
                </a:pP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Otevřete si webovou stránku, na které jsou k dispozici série výsledků měření z experimentu. Vyberte sadu dat, která vám byla přidělena, a nastavte vhodný interval pro analýzu využijte </a:t>
                </a:r>
                <a:r>
                  <a:rPr lang="cs-CZ" sz="850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Grotrianův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(t</a:t>
                </a:r>
                <a:r>
                  <a:rPr lang="en-GB" sz="850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erm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diagram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viz Příloha)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Měli byste vidět energetické spektrum gama záření s několika vrcholy. Vyberte některý z </a:t>
                </a:r>
                <a:r>
                  <a:rPr lang="cs-CZ" sz="850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peeků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a použijte funkci výřez (zoom) k jeho detailnímu zobrazení.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</a:p>
              <a:p>
                <a:pPr marL="266700" lvl="1" indent="-228600" algn="just">
                  <a:buFont typeface="+mj-lt"/>
                  <a:buAutoNum type="alphaLcParenR"/>
                </a:pP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Určete počet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 měřených událostí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pro tento vrchol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Zvažte, jakou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šířku čáry </a:t>
                </a:r>
                <a14:m>
                  <m:oMath xmlns:m="http://schemas.openxmlformats.org/officeDocument/2006/math">
                    <m:r>
                      <a:rPr lang="de-DE" sz="850" b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𝛌</m:t>
                    </m:r>
                    <m:r>
                      <a:rPr lang="de-DE" sz="85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je potřeba použit. </a:t>
                </a:r>
                <a:endParaRPr lang="en-GB" sz="85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F7EA6191-D6C5-4151-BF44-60C649473B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560" y="1286438"/>
                <a:ext cx="5538239" cy="746358"/>
              </a:xfrm>
              <a:prstGeom prst="rect">
                <a:avLst/>
              </a:prstGeom>
              <a:blipFill>
                <a:blip r:embed="rId2"/>
                <a:stretch>
                  <a:fillRect t="-820" b="-40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hteck: abgerundete Ecken 29">
            <a:extLst>
              <a:ext uri="{FF2B5EF4-FFF2-40B4-BE49-F238E27FC236}">
                <a16:creationId xmlns:a16="http://schemas.microsoft.com/office/drawing/2014/main" id="{4DBE2B98-50A2-402F-BC08-C776F12D3A7D}"/>
              </a:ext>
            </a:extLst>
          </p:cNvPr>
          <p:cNvSpPr/>
          <p:nvPr/>
        </p:nvSpPr>
        <p:spPr>
          <a:xfrm>
            <a:off x="932307" y="3405189"/>
            <a:ext cx="5214488" cy="1235196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2EED4D6C-77CE-4FAB-895E-1A1FB519F3C5}"/>
              </a:ext>
            </a:extLst>
          </p:cNvPr>
          <p:cNvSpPr txBox="1"/>
          <p:nvPr/>
        </p:nvSpPr>
        <p:spPr>
          <a:xfrm>
            <a:off x="608560" y="4678196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Úkol 4</a:t>
            </a:r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| </a:t>
            </a:r>
            <a:r>
              <a:rPr lang="cs-CZ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Účinný průřez</a:t>
            </a:r>
            <a:endParaRPr lang="de-DE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6904863B-CA1E-4470-A1EC-505804B6FF94}"/>
                  </a:ext>
                </a:extLst>
              </p:cNvPr>
              <p:cNvSpPr txBox="1"/>
              <p:nvPr/>
            </p:nvSpPr>
            <p:spPr>
              <a:xfrm>
                <a:off x="618312" y="4919023"/>
                <a:ext cx="5538239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8100" lvl="1" algn="just"/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Účinný průřez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𝝈 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reakce je nyní možné spočítat z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počtu událostí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pro dané přechody. Použijte následující vztah 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cs-CZ" sz="85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vysvětlení hodnot naleznete v příloze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k výpočtu účinného průřezu pro vaše energetické přechody. Rovněž vypočtěte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celkový účinný průřez</a:t>
                </a:r>
                <a:r>
                  <a:rPr lang="en-GB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85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850" b="1" i="0" smtClean="0">
                            <a:latin typeface="Cambria Math" panose="02040503050406030204" pitchFamily="18" charset="0"/>
                          </a:rPr>
                          <m:t>𝛔</m:t>
                        </m:r>
                      </m:e>
                      <m:sub>
                        <m:r>
                          <a:rPr lang="de-DE" sz="850" b="1" i="0" smtClean="0">
                            <a:latin typeface="Cambria Math" panose="02040503050406030204" pitchFamily="18" charset="0"/>
                          </a:rPr>
                          <m:t>𝐓</m:t>
                        </m:r>
                      </m:sub>
                    </m:sSub>
                    <m:r>
                      <a:rPr lang="de-DE" sz="850" b="1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pro vaši sadu měření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(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sečtěte průřezy pro všechny uvažované vrcholy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).</a:t>
                </a:r>
              </a:p>
            </p:txBody>
          </p:sp>
        </mc:Choice>
        <mc:Fallback xmlns=""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6904863B-CA1E-4470-A1EC-505804B6FF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12" y="4919023"/>
                <a:ext cx="5538239" cy="615553"/>
              </a:xfrm>
              <a:prstGeom prst="rect">
                <a:avLst/>
              </a:prstGeom>
              <a:blipFill>
                <a:blip r:embed="rId3"/>
                <a:stretch>
                  <a:fillRect b="-29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hteck: abgerundete Ecken 27">
            <a:extLst>
              <a:ext uri="{FF2B5EF4-FFF2-40B4-BE49-F238E27FC236}">
                <a16:creationId xmlns:a16="http://schemas.microsoft.com/office/drawing/2014/main" id="{214563B4-7357-428D-8522-035833040975}"/>
              </a:ext>
            </a:extLst>
          </p:cNvPr>
          <p:cNvSpPr/>
          <p:nvPr/>
        </p:nvSpPr>
        <p:spPr>
          <a:xfrm>
            <a:off x="932306" y="2190157"/>
            <a:ext cx="5221285" cy="715288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feld 34">
                <a:extLst>
                  <a:ext uri="{FF2B5EF4-FFF2-40B4-BE49-F238E27FC236}">
                    <a16:creationId xmlns:a16="http://schemas.microsoft.com/office/drawing/2014/main" id="{0454F5D5-51AC-4706-ACC8-C94B0AFF6107}"/>
                  </a:ext>
                </a:extLst>
              </p:cNvPr>
              <p:cNvSpPr txBox="1"/>
              <p:nvPr/>
            </p:nvSpPr>
            <p:spPr>
              <a:xfrm>
                <a:off x="1001935" y="2165583"/>
                <a:ext cx="2339266" cy="4309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1100" b="1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𝛌</m:t>
                      </m:r>
                      <m:r>
                        <a:rPr lang="de-DE" sz="1100" b="1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de-DE" sz="1100" b="1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𝐍</m:t>
                      </m:r>
                      <m:d>
                        <m:dPr>
                          <m:ctrlPr>
                            <a:rPr lang="de-DE" sz="11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DE" sz="1100" b="1" i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________</m:t>
                          </m:r>
                          <m:r>
                            <a:rPr lang="de-DE" sz="1100" b="1" i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𝐤𝐞𝐕</m:t>
                          </m:r>
                        </m:e>
                      </m:d>
                      <m:r>
                        <a:rPr lang="de-DE" sz="1100" b="1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br>
                  <a:rPr lang="de-DE" sz="1100" b="1" dirty="0">
                    <a:latin typeface="Source Sans Pro" panose="020B0503030403020204" pitchFamily="34" charset="0"/>
                    <a:ea typeface="Source Sans Pro" panose="020B0503030403020204" pitchFamily="34" charset="0"/>
                  </a:rPr>
                </a:br>
                <a:endParaRPr lang="de-DE" b="1" dirty="0"/>
              </a:p>
            </p:txBody>
          </p:sp>
        </mc:Choice>
        <mc:Fallback xmlns="">
          <p:sp>
            <p:nvSpPr>
              <p:cNvPr id="35" name="Textfeld 34">
                <a:extLst>
                  <a:ext uri="{FF2B5EF4-FFF2-40B4-BE49-F238E27FC236}">
                    <a16:creationId xmlns:a16="http://schemas.microsoft.com/office/drawing/2014/main" id="{0454F5D5-51AC-4706-ACC8-C94B0AFF61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935" y="2165583"/>
                <a:ext cx="2339266" cy="4309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feld 35">
            <a:extLst>
              <a:ext uri="{FF2B5EF4-FFF2-40B4-BE49-F238E27FC236}">
                <a16:creationId xmlns:a16="http://schemas.microsoft.com/office/drawing/2014/main" id="{3BAD1D0C-1BF4-4EB0-9CEF-69868E7D60C8}"/>
              </a:ext>
            </a:extLst>
          </p:cNvPr>
          <p:cNvSpPr txBox="1"/>
          <p:nvPr/>
        </p:nvSpPr>
        <p:spPr>
          <a:xfrm>
            <a:off x="608560" y="2922671"/>
            <a:ext cx="553823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 algn="just">
              <a:buFont typeface="+mj-lt"/>
              <a:buAutoNum type="alphaLcParenR" startAt="3"/>
            </a:pP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Určete počet měřených událostí </a:t>
            </a: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𝐍 </a:t>
            </a: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 ostatní energetické přechody. Odečtěte pozadí podle ukázky. Zapište výsledky svých měření do společné tabulky. </a:t>
            </a:r>
            <a:endParaRPr lang="en-GB" sz="85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1" name="Rechteck: abgerundete Ecken 40">
            <a:extLst>
              <a:ext uri="{FF2B5EF4-FFF2-40B4-BE49-F238E27FC236}">
                <a16:creationId xmlns:a16="http://schemas.microsoft.com/office/drawing/2014/main" id="{43D92C8F-1BFB-48D0-87C8-9766C6E5EC11}"/>
              </a:ext>
            </a:extLst>
          </p:cNvPr>
          <p:cNvSpPr/>
          <p:nvPr/>
        </p:nvSpPr>
        <p:spPr>
          <a:xfrm>
            <a:off x="932305" y="5909730"/>
            <a:ext cx="5224655" cy="1069940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FDEC7F7B-2991-466E-9809-69845E368A6E}"/>
                  </a:ext>
                </a:extLst>
              </p:cNvPr>
              <p:cNvSpPr txBox="1"/>
              <p:nvPr/>
            </p:nvSpPr>
            <p:spPr>
              <a:xfrm>
                <a:off x="743838" y="5483110"/>
                <a:ext cx="5409751" cy="3797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DE" sz="900" b="1" i="0" smtClean="0">
                          <a:latin typeface="Cambria Math" panose="02040503050406030204" pitchFamily="18" charset="0"/>
                        </a:rPr>
                        <m:t>𝛔</m:t>
                      </m:r>
                      <m:r>
                        <a:rPr lang="de-DE" sz="9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9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9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𝐍</m:t>
                          </m:r>
                        </m:num>
                        <m:den>
                          <m:sSub>
                            <m:sSubPr>
                              <m:ctrlPr>
                                <a:rPr lang="de-DE" sz="9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900" b="1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𝐍</m:t>
                              </m:r>
                            </m:e>
                            <m:sub>
                              <m:r>
                                <a:rPr lang="de-DE" sz="900" b="1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𝐏</m:t>
                              </m:r>
                            </m:sub>
                          </m:sSub>
                          <m:r>
                            <a:rPr lang="de-DE" sz="9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9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𝐩</m:t>
                          </m:r>
                          <m:r>
                            <a:rPr lang="de-DE" sz="9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9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𝐝</m:t>
                          </m:r>
                        </m:den>
                      </m:f>
                      <m:r>
                        <a:rPr lang="de-DE" sz="9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9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po</m:t>
                          </m:r>
                          <m: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m:rPr>
                              <m:sty m:val="p"/>
                            </m:rP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et</m:t>
                          </m:r>
                          <m: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zaznamenan</m:t>
                          </m:r>
                          <m: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ý</m:t>
                          </m:r>
                          <m:r>
                            <m:rPr>
                              <m:sty m:val="p"/>
                            </m:rP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ch</m:t>
                          </m:r>
                          <m: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ú</m:t>
                          </m:r>
                          <m:r>
                            <m:rPr>
                              <m:sty m:val="p"/>
                            </m:rP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m:rPr>
                              <m:sty m:val="p"/>
                            </m:rP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lost</m:t>
                          </m:r>
                          <m: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í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tok</m:t>
                          </m:r>
                          <m: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čá</m:t>
                          </m:r>
                          <m:r>
                            <m:rPr>
                              <m:sty m:val="p"/>
                            </m:rP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stic</m:t>
                          </m:r>
                          <m: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m:rPr>
                              <m:sty m:val="p"/>
                            </m:rP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pravd</m:t>
                          </m:r>
                          <m: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ě</m:t>
                          </m:r>
                          <m:r>
                            <m:rPr>
                              <m:sty m:val="p"/>
                            </m:rP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podobnost</m:t>
                          </m:r>
                          <m: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detekce</m:t>
                          </m:r>
                          <m:r>
                            <a:rPr lang="de-DE" sz="9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m:rPr>
                              <m:sty m:val="p"/>
                            </m:rP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hustota</m:t>
                          </m:r>
                          <m: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ter</m:t>
                          </m:r>
                          <m: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m:rPr>
                              <m:sty m:val="p"/>
                            </m:rPr>
                            <a:rPr lang="cs-CZ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e</m:t>
                          </m:r>
                        </m:den>
                      </m:f>
                    </m:oMath>
                  </m:oMathPara>
                </a14:m>
                <a:endParaRPr lang="de-DE" sz="900" dirty="0"/>
              </a:p>
            </p:txBody>
          </p:sp>
        </mc:Choice>
        <mc:Fallback xmlns=""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FDEC7F7B-2991-466E-9809-69845E368A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838" y="5483110"/>
                <a:ext cx="5409751" cy="379719"/>
              </a:xfrm>
              <a:prstGeom prst="rect">
                <a:avLst/>
              </a:prstGeom>
              <a:blipFill>
                <a:blip r:embed="rId5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feld 42">
            <a:extLst>
              <a:ext uri="{FF2B5EF4-FFF2-40B4-BE49-F238E27FC236}">
                <a16:creationId xmlns:a16="http://schemas.microsoft.com/office/drawing/2014/main" id="{B44D1E80-F297-3D69-88A3-34F727CB89A7}"/>
              </a:ext>
            </a:extLst>
          </p:cNvPr>
          <p:cNvSpPr txBox="1"/>
          <p:nvPr/>
        </p:nvSpPr>
        <p:spPr>
          <a:xfrm>
            <a:off x="608560" y="7043451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Úkol </a:t>
            </a:r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 | Rea</a:t>
            </a:r>
            <a:r>
              <a:rPr lang="cs-CZ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kční</a:t>
            </a:r>
            <a:r>
              <a:rPr lang="cs-CZ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rychlost</a:t>
            </a:r>
            <a:endParaRPr lang="de-DE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83B950E1-039D-9E81-7547-61F4AB62172E}"/>
                  </a:ext>
                </a:extLst>
              </p:cNvPr>
              <p:cNvSpPr txBox="1"/>
              <p:nvPr/>
            </p:nvSpPr>
            <p:spPr>
              <a:xfrm>
                <a:off x="618312" y="7284278"/>
                <a:ext cx="5538239" cy="484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8100" lvl="1" algn="just"/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Nyní můžeme určit reakční rychlost zkoumané reakce, a to z </a:t>
                </a:r>
                <a:r>
                  <a:rPr lang="cs-CZ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celkového účinného průřezu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85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850" b="1" i="0" smtClean="0">
                            <a:latin typeface="Cambria Math" panose="02040503050406030204" pitchFamily="18" charset="0"/>
                          </a:rPr>
                          <m:t>𝛔</m:t>
                        </m:r>
                      </m:e>
                      <m:sub>
                        <m:r>
                          <a:rPr lang="de-DE" sz="850" b="1" i="0" smtClean="0">
                            <a:latin typeface="Cambria Math" panose="02040503050406030204" pitchFamily="18" charset="0"/>
                          </a:rPr>
                          <m:t>𝐓</m:t>
                        </m:r>
                      </m:sub>
                    </m:sSub>
                  </m:oMath>
                </a14:m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  <a:r>
                  <a:rPr lang="cs-CZ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Reakční rychlost je silně závislá na teplotě. Za předpokladu, že reakce probíhá v nitru rudého obra během fáze héliového záblesku, můžeme očekávat teplotu mezi </a:t>
                </a:r>
                <a:r>
                  <a:rPr lang="en-US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0,1</a:t>
                </a:r>
                <a:r>
                  <a:rPr lang="en-US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a </a:t>
                </a:r>
                <a:r>
                  <a:rPr lang="en-US" sz="850" b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1 GK</a:t>
                </a:r>
                <a:r>
                  <a:rPr lang="en-GB" sz="85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83B950E1-039D-9E81-7547-61F4AB6217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12" y="7284278"/>
                <a:ext cx="5538239" cy="484748"/>
              </a:xfrm>
              <a:prstGeom prst="rect">
                <a:avLst/>
              </a:prstGeom>
              <a:blipFill>
                <a:blip r:embed="rId6"/>
                <a:stretch>
                  <a:fillRect b="-50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hteck: abgerundete Ecken 45">
            <a:extLst>
              <a:ext uri="{FF2B5EF4-FFF2-40B4-BE49-F238E27FC236}">
                <a16:creationId xmlns:a16="http://schemas.microsoft.com/office/drawing/2014/main" id="{ECCC96E3-FE57-BFAD-C669-3E962DDBFEFE}"/>
              </a:ext>
            </a:extLst>
          </p:cNvPr>
          <p:cNvSpPr/>
          <p:nvPr/>
        </p:nvSpPr>
        <p:spPr>
          <a:xfrm>
            <a:off x="932305" y="8340799"/>
            <a:ext cx="5221285" cy="1013112"/>
          </a:xfrm>
          <a:prstGeom prst="roundRect">
            <a:avLst>
              <a:gd name="adj" fmla="val 10491"/>
            </a:avLst>
          </a:prstGeom>
          <a:solidFill>
            <a:schemeClr val="bg1">
              <a:lumMod val="9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B3F3488E-E768-BAAB-DD52-A68DAA2C1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Icon CC BY SA">
            <a:extLst>
              <a:ext uri="{FF2B5EF4-FFF2-40B4-BE49-F238E27FC236}">
                <a16:creationId xmlns:a16="http://schemas.microsoft.com/office/drawing/2014/main" id="{675FA35D-CAEB-A569-2609-D10B8C420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5857592-C02B-EED2-585A-6E3341DB7F52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Materials created by Hannes Nitsche</a:t>
            </a:r>
            <a:br>
              <a:rPr lang="en-GB" sz="600" dirty="0">
                <a:solidFill>
                  <a:schemeClr val="bg1"/>
                </a:solidFill>
              </a:rPr>
            </a:br>
            <a:r>
              <a:rPr lang="en-GB" sz="600" dirty="0">
                <a:solidFill>
                  <a:schemeClr val="bg1"/>
                </a:solidFill>
                <a:hlinkClick r:id="rId8"/>
              </a:rPr>
              <a:t>Creative Commons Attribution-</a:t>
            </a:r>
            <a:r>
              <a:rPr lang="en-GB" sz="600" dirty="0" err="1">
                <a:solidFill>
                  <a:schemeClr val="bg1"/>
                </a:solidFill>
                <a:hlinkClick r:id="rId8"/>
              </a:rPr>
              <a:t>ShareAlike</a:t>
            </a:r>
            <a:r>
              <a:rPr lang="en-GB" sz="600" dirty="0">
                <a:solidFill>
                  <a:schemeClr val="bg1"/>
                </a:solidFill>
                <a:hlinkClick r:id="rId8"/>
              </a:rPr>
              <a:t> 4.0 International (CC-BY-SA 4.0)</a:t>
            </a:r>
            <a:r>
              <a:rPr lang="en-GB" sz="6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BF419E85-61E7-38EE-FB2B-817E380623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el 2">
            <a:extLst>
              <a:ext uri="{FF2B5EF4-FFF2-40B4-BE49-F238E27FC236}">
                <a16:creationId xmlns:a16="http://schemas.microsoft.com/office/drawing/2014/main" id="{F828783B-8E16-DF54-B2CB-454EE5C524CD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cs-CZ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Analýza dat přeměny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400" b="1" cap="none" baseline="30000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14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N(</a:t>
            </a:r>
            <a:r>
              <a:rPr lang="el-GR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α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el-GR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γ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r>
              <a:rPr lang="de-DE" sz="1400" b="1" cap="none" baseline="30000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18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 </a:t>
            </a:r>
            <a:endParaRPr lang="de-DE" sz="1400" b="1" dirty="0">
              <a:solidFill>
                <a:srgbClr val="FF434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Titel 2">
            <a:extLst>
              <a:ext uri="{FF2B5EF4-FFF2-40B4-BE49-F238E27FC236}">
                <a16:creationId xmlns:a16="http://schemas.microsoft.com/office/drawing/2014/main" id="{7403A13F-CDD1-3052-E684-DD4DBA110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546310"/>
            <a:ext cx="5768201" cy="379719"/>
          </a:xfrm>
        </p:spPr>
        <p:txBody>
          <a:bodyPr/>
          <a:lstStyle/>
          <a:p>
            <a:r>
              <a:rPr lang="en-GB" sz="2000" cap="none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02  </a:t>
            </a:r>
            <a:r>
              <a:rPr lang="cs-CZ" sz="2000" cap="none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Analýza dat</a:t>
            </a:r>
            <a:endParaRPr lang="en-GB" sz="2000" cap="none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31C88C2C-4F9D-DE3A-8CAF-CDD449011EB3}"/>
              </a:ext>
            </a:extLst>
          </p:cNvPr>
          <p:cNvSpPr txBox="1"/>
          <p:nvPr/>
        </p:nvSpPr>
        <p:spPr>
          <a:xfrm>
            <a:off x="608559" y="7734276"/>
            <a:ext cx="553823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buFont typeface="+mj-lt"/>
              <a:buAutoNum type="alphaLcParenR"/>
            </a:pP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Použijte nástroj pro analýzu dat (</a:t>
            </a:r>
            <a:r>
              <a:rPr lang="en-GB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Analysis Tool</a:t>
            </a: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k výpočtu závislosti rekční rychlosti na teplotě. Jak je možné výsledky interpretovat</a:t>
            </a:r>
            <a:r>
              <a:rPr lang="en-US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  <a:endParaRPr lang="en-GB" sz="85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66700" lvl="1" indent="-228600" algn="just">
              <a:buFont typeface="+mj-lt"/>
              <a:buAutoNum type="alphaLcParenR"/>
            </a:pPr>
            <a:r>
              <a:rPr lang="cs-CZ" sz="8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Jaká zjednodušení jsme potřebovali udělat pro analýzu dat? Kvantitativně diskutujte chyby měření našich výsledků a možné zdroje chyb.</a:t>
            </a:r>
            <a:endParaRPr lang="en-US" sz="85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021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6D14BF42-9447-415F-8C10-1D394859AA02}"/>
              </a:ext>
            </a:extLst>
          </p:cNvPr>
          <p:cNvSpPr txBox="1"/>
          <p:nvPr/>
        </p:nvSpPr>
        <p:spPr>
          <a:xfrm>
            <a:off x="608561" y="1016581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Zjednodušený </a:t>
            </a:r>
            <a:r>
              <a:rPr lang="cs-CZ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Grotrianův</a:t>
            </a:r>
            <a:r>
              <a:rPr lang="cs-CZ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diagram pro </a:t>
            </a:r>
            <a:r>
              <a:rPr lang="de-DE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Fluor-18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2EED4D6C-77CE-4FAB-895E-1A1FB519F3C5}"/>
              </a:ext>
            </a:extLst>
          </p:cNvPr>
          <p:cNvSpPr txBox="1"/>
          <p:nvPr/>
        </p:nvSpPr>
        <p:spPr>
          <a:xfrm>
            <a:off x="608560" y="4915686"/>
            <a:ext cx="5409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Vysvětlení experimentálních fyzikálních veličin</a:t>
            </a:r>
            <a:endParaRPr lang="de-DE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B3F3488E-E768-BAAB-DD52-A68DAA2C1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Icon CC BY SA">
            <a:extLst>
              <a:ext uri="{FF2B5EF4-FFF2-40B4-BE49-F238E27FC236}">
                <a16:creationId xmlns:a16="http://schemas.microsoft.com/office/drawing/2014/main" id="{675FA35D-CAEB-A569-2609-D10B8C420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5857592-C02B-EED2-585A-6E3341DB7F52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Materials created by Hannes Nitsche</a:t>
            </a:r>
            <a:br>
              <a:rPr lang="en-GB" sz="600" dirty="0">
                <a:solidFill>
                  <a:schemeClr val="bg1"/>
                </a:solidFill>
              </a:rPr>
            </a:br>
            <a:r>
              <a:rPr lang="en-GB" sz="600" dirty="0">
                <a:solidFill>
                  <a:schemeClr val="bg1"/>
                </a:solidFill>
                <a:hlinkClick r:id="rId4"/>
              </a:rPr>
              <a:t>Creative Commons Attribution-</a:t>
            </a:r>
            <a:r>
              <a:rPr lang="en-GB" sz="600" dirty="0" err="1">
                <a:solidFill>
                  <a:schemeClr val="bg1"/>
                </a:solidFill>
                <a:hlinkClick r:id="rId4"/>
              </a:rPr>
              <a:t>ShareAlike</a:t>
            </a:r>
            <a:r>
              <a:rPr lang="en-GB" sz="600" dirty="0">
                <a:solidFill>
                  <a:schemeClr val="bg1"/>
                </a:solidFill>
                <a:hlinkClick r:id="rId4"/>
              </a:rPr>
              <a:t> 4.0 International (CC-BY-SA 4.0)</a:t>
            </a:r>
            <a:r>
              <a:rPr lang="en-GB" sz="6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BF419E85-61E7-38EE-FB2B-817E380623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el 2">
            <a:extLst>
              <a:ext uri="{FF2B5EF4-FFF2-40B4-BE49-F238E27FC236}">
                <a16:creationId xmlns:a16="http://schemas.microsoft.com/office/drawing/2014/main" id="{F828783B-8E16-DF54-B2CB-454EE5C524CD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cs-CZ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Analýza dat přeměny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1400" b="1" cap="none" baseline="30000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14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N(</a:t>
            </a:r>
            <a:r>
              <a:rPr lang="el-GR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α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el-GR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γ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r>
              <a:rPr lang="de-DE" sz="1400" b="1" cap="none" baseline="30000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18</a:t>
            </a:r>
            <a:r>
              <a:rPr lang="de-DE" sz="1400" b="1" cap="none" dirty="0">
                <a:solidFill>
                  <a:srgbClr val="FF43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 </a:t>
            </a:r>
            <a:endParaRPr lang="de-DE" sz="1400" b="1" dirty="0">
              <a:solidFill>
                <a:srgbClr val="FF434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Titel 2">
            <a:extLst>
              <a:ext uri="{FF2B5EF4-FFF2-40B4-BE49-F238E27FC236}">
                <a16:creationId xmlns:a16="http://schemas.microsoft.com/office/drawing/2014/main" id="{7403A13F-CDD1-3052-E684-DD4DBA110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574737"/>
            <a:ext cx="5768201" cy="351292"/>
          </a:xfrm>
        </p:spPr>
        <p:txBody>
          <a:bodyPr/>
          <a:lstStyle/>
          <a:p>
            <a:r>
              <a:rPr lang="cs-CZ" sz="2000" cap="none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Příloha</a:t>
            </a:r>
            <a:endParaRPr lang="en-GB" sz="2000" cap="none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80" name="Gruppieren 79">
            <a:extLst>
              <a:ext uri="{FF2B5EF4-FFF2-40B4-BE49-F238E27FC236}">
                <a16:creationId xmlns:a16="http://schemas.microsoft.com/office/drawing/2014/main" id="{6FB83EA3-04D4-8F47-B4FC-C5DE52FE62F6}"/>
              </a:ext>
            </a:extLst>
          </p:cNvPr>
          <p:cNvGrpSpPr/>
          <p:nvPr/>
        </p:nvGrpSpPr>
        <p:grpSpPr>
          <a:xfrm>
            <a:off x="626407" y="1523908"/>
            <a:ext cx="5367662" cy="3265798"/>
            <a:chOff x="728432" y="1879600"/>
            <a:chExt cx="16144741" cy="7487988"/>
          </a:xfrm>
        </p:grpSpPr>
        <p:cxnSp>
          <p:nvCxnSpPr>
            <p:cNvPr id="81" name="Gerader Verbinder 80">
              <a:extLst>
                <a:ext uri="{FF2B5EF4-FFF2-40B4-BE49-F238E27FC236}">
                  <a16:creationId xmlns:a16="http://schemas.microsoft.com/office/drawing/2014/main" id="{89250248-88EC-BE1F-A8CD-49E5A62BB5BC}"/>
                </a:ext>
              </a:extLst>
            </p:cNvPr>
            <p:cNvCxnSpPr>
              <a:cxnSpLocks/>
            </p:cNvCxnSpPr>
            <p:nvPr/>
          </p:nvCxnSpPr>
          <p:spPr>
            <a:xfrm>
              <a:off x="1972920" y="2520752"/>
              <a:ext cx="1476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r Verbinder 81">
              <a:extLst>
                <a:ext uri="{FF2B5EF4-FFF2-40B4-BE49-F238E27FC236}">
                  <a16:creationId xmlns:a16="http://schemas.microsoft.com/office/drawing/2014/main" id="{AEB16C8E-4027-D3F5-92A0-1EEA9D484B5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72920" y="6940902"/>
              <a:ext cx="1476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r Verbinder 82">
              <a:extLst>
                <a:ext uri="{FF2B5EF4-FFF2-40B4-BE49-F238E27FC236}">
                  <a16:creationId xmlns:a16="http://schemas.microsoft.com/office/drawing/2014/main" id="{9C709AF2-B3A6-0E42-6C66-C07713B85F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62845" y="1879600"/>
              <a:ext cx="0" cy="7274766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feld 83">
              <a:extLst>
                <a:ext uri="{FF2B5EF4-FFF2-40B4-BE49-F238E27FC236}">
                  <a16:creationId xmlns:a16="http://schemas.microsoft.com/office/drawing/2014/main" id="{31E7F850-9B75-6892-8A17-5804F69FECE8}"/>
                </a:ext>
              </a:extLst>
            </p:cNvPr>
            <p:cNvSpPr txBox="1"/>
            <p:nvPr/>
          </p:nvSpPr>
          <p:spPr>
            <a:xfrm>
              <a:off x="728432" y="3872539"/>
              <a:ext cx="1161743" cy="56643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de-DE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5603</a:t>
              </a:r>
            </a:p>
          </p:txBody>
        </p:sp>
        <p:cxnSp>
          <p:nvCxnSpPr>
            <p:cNvPr id="85" name="Gerader Verbinder 84">
              <a:extLst>
                <a:ext uri="{FF2B5EF4-FFF2-40B4-BE49-F238E27FC236}">
                  <a16:creationId xmlns:a16="http://schemas.microsoft.com/office/drawing/2014/main" id="{F3288E34-8E46-2891-BD84-FF66F1F7E1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72919" y="3610965"/>
              <a:ext cx="1476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r Verbinder 85">
              <a:extLst>
                <a:ext uri="{FF2B5EF4-FFF2-40B4-BE49-F238E27FC236}">
                  <a16:creationId xmlns:a16="http://schemas.microsoft.com/office/drawing/2014/main" id="{C74A330C-6170-E5F5-5783-CF21DF9F8035}"/>
                </a:ext>
              </a:extLst>
            </p:cNvPr>
            <p:cNvCxnSpPr>
              <a:cxnSpLocks/>
            </p:cNvCxnSpPr>
            <p:nvPr/>
          </p:nvCxnSpPr>
          <p:spPr>
            <a:xfrm>
              <a:off x="1972920" y="6326072"/>
              <a:ext cx="1476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r Verbinder 86">
              <a:extLst>
                <a:ext uri="{FF2B5EF4-FFF2-40B4-BE49-F238E27FC236}">
                  <a16:creationId xmlns:a16="http://schemas.microsoft.com/office/drawing/2014/main" id="{E9734F10-172F-D0C6-3EB7-E2222EB54690}"/>
                </a:ext>
              </a:extLst>
            </p:cNvPr>
            <p:cNvCxnSpPr>
              <a:cxnSpLocks/>
            </p:cNvCxnSpPr>
            <p:nvPr/>
          </p:nvCxnSpPr>
          <p:spPr>
            <a:xfrm>
              <a:off x="1972920" y="4155760"/>
              <a:ext cx="1476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Gerader Verbinder 87">
              <a:extLst>
                <a:ext uri="{FF2B5EF4-FFF2-40B4-BE49-F238E27FC236}">
                  <a16:creationId xmlns:a16="http://schemas.microsoft.com/office/drawing/2014/main" id="{15A7C992-B32F-9EC1-2EEE-5E1289E39DD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72920" y="8381531"/>
              <a:ext cx="1476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feld 88">
              <a:extLst>
                <a:ext uri="{FF2B5EF4-FFF2-40B4-BE49-F238E27FC236}">
                  <a16:creationId xmlns:a16="http://schemas.microsoft.com/office/drawing/2014/main" id="{4C42D5E7-3774-3A6D-1FED-7E093258465E}"/>
                </a:ext>
              </a:extLst>
            </p:cNvPr>
            <p:cNvSpPr txBox="1"/>
            <p:nvPr/>
          </p:nvSpPr>
          <p:spPr>
            <a:xfrm>
              <a:off x="774827" y="3327746"/>
              <a:ext cx="1115348" cy="56643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de-DE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5605</a:t>
              </a:r>
            </a:p>
          </p:txBody>
        </p:sp>
        <p:sp>
          <p:nvSpPr>
            <p:cNvPr id="90" name="Textfeld 89">
              <a:extLst>
                <a:ext uri="{FF2B5EF4-FFF2-40B4-BE49-F238E27FC236}">
                  <a16:creationId xmlns:a16="http://schemas.microsoft.com/office/drawing/2014/main" id="{D23F437F-89A7-030E-3F3A-A7BC4EAAC43C}"/>
                </a:ext>
              </a:extLst>
            </p:cNvPr>
            <p:cNvSpPr txBox="1"/>
            <p:nvPr/>
          </p:nvSpPr>
          <p:spPr>
            <a:xfrm>
              <a:off x="917351" y="2235815"/>
              <a:ext cx="972824" cy="564548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de-DE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5673</a:t>
              </a:r>
            </a:p>
          </p:txBody>
        </p:sp>
        <p:sp>
          <p:nvSpPr>
            <p:cNvPr id="91" name="Textfeld 90">
              <a:extLst>
                <a:ext uri="{FF2B5EF4-FFF2-40B4-BE49-F238E27FC236}">
                  <a16:creationId xmlns:a16="http://schemas.microsoft.com/office/drawing/2014/main" id="{8AB2086A-6AEE-339F-2D8A-1F3645A6D978}"/>
                </a:ext>
              </a:extLst>
            </p:cNvPr>
            <p:cNvSpPr txBox="1"/>
            <p:nvPr/>
          </p:nvSpPr>
          <p:spPr>
            <a:xfrm>
              <a:off x="781757" y="6666442"/>
              <a:ext cx="1108418" cy="56643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de-DE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3062</a:t>
              </a:r>
            </a:p>
          </p:txBody>
        </p:sp>
        <p:sp>
          <p:nvSpPr>
            <p:cNvPr id="92" name="Textfeld 91">
              <a:extLst>
                <a:ext uri="{FF2B5EF4-FFF2-40B4-BE49-F238E27FC236}">
                  <a16:creationId xmlns:a16="http://schemas.microsoft.com/office/drawing/2014/main" id="{7A7E454E-B673-694F-29A5-BD118BEBEE55}"/>
                </a:ext>
              </a:extLst>
            </p:cNvPr>
            <p:cNvSpPr txBox="1"/>
            <p:nvPr/>
          </p:nvSpPr>
          <p:spPr>
            <a:xfrm>
              <a:off x="910081" y="8103397"/>
              <a:ext cx="980094" cy="564548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de-DE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1081</a:t>
              </a:r>
            </a:p>
          </p:txBody>
        </p:sp>
        <p:sp>
          <p:nvSpPr>
            <p:cNvPr id="93" name="Textfeld 92">
              <a:extLst>
                <a:ext uri="{FF2B5EF4-FFF2-40B4-BE49-F238E27FC236}">
                  <a16:creationId xmlns:a16="http://schemas.microsoft.com/office/drawing/2014/main" id="{A5D82B0B-9F39-46EB-B411-34B9D7B5A370}"/>
                </a:ext>
              </a:extLst>
            </p:cNvPr>
            <p:cNvSpPr txBox="1"/>
            <p:nvPr/>
          </p:nvSpPr>
          <p:spPr>
            <a:xfrm>
              <a:off x="792726" y="6042846"/>
              <a:ext cx="1097448" cy="56643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de-DE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3134</a:t>
              </a:r>
            </a:p>
          </p:txBody>
        </p:sp>
        <p:cxnSp>
          <p:nvCxnSpPr>
            <p:cNvPr id="94" name="Gerader Verbinder 93">
              <a:extLst>
                <a:ext uri="{FF2B5EF4-FFF2-40B4-BE49-F238E27FC236}">
                  <a16:creationId xmlns:a16="http://schemas.microsoft.com/office/drawing/2014/main" id="{C308704B-3739-45B9-AD07-0F05F6EB033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72920" y="9086258"/>
              <a:ext cx="1476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feld 94">
              <a:extLst>
                <a:ext uri="{FF2B5EF4-FFF2-40B4-BE49-F238E27FC236}">
                  <a16:creationId xmlns:a16="http://schemas.microsoft.com/office/drawing/2014/main" id="{2CDDE492-7488-AC16-B177-EDABCA9F557C}"/>
                </a:ext>
              </a:extLst>
            </p:cNvPr>
            <p:cNvSpPr txBox="1"/>
            <p:nvPr/>
          </p:nvSpPr>
          <p:spPr>
            <a:xfrm>
              <a:off x="1175716" y="8803040"/>
              <a:ext cx="714459" cy="564548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r"/>
              <a:r>
                <a:rPr lang="de-DE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</a:t>
              </a:r>
            </a:p>
          </p:txBody>
        </p:sp>
        <p:cxnSp>
          <p:nvCxnSpPr>
            <p:cNvPr id="96" name="Gerader Verbinder 95">
              <a:extLst>
                <a:ext uri="{FF2B5EF4-FFF2-40B4-BE49-F238E27FC236}">
                  <a16:creationId xmlns:a16="http://schemas.microsoft.com/office/drawing/2014/main" id="{10150B59-84AF-7FE5-F541-6D740D5A9E5B}"/>
                </a:ext>
              </a:extLst>
            </p:cNvPr>
            <p:cNvCxnSpPr>
              <a:cxnSpLocks/>
            </p:cNvCxnSpPr>
            <p:nvPr/>
          </p:nvCxnSpPr>
          <p:spPr>
            <a:xfrm>
              <a:off x="2961223" y="2533456"/>
              <a:ext cx="0" cy="3792616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Gerader Verbinder 96">
              <a:extLst>
                <a:ext uri="{FF2B5EF4-FFF2-40B4-BE49-F238E27FC236}">
                  <a16:creationId xmlns:a16="http://schemas.microsoft.com/office/drawing/2014/main" id="{2034D898-C04D-11DF-5A81-D49EAC09CA85}"/>
                </a:ext>
              </a:extLst>
            </p:cNvPr>
            <p:cNvCxnSpPr>
              <a:cxnSpLocks/>
            </p:cNvCxnSpPr>
            <p:nvPr/>
          </p:nvCxnSpPr>
          <p:spPr>
            <a:xfrm>
              <a:off x="3990748" y="2533452"/>
              <a:ext cx="0" cy="4409708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Gerader Verbinder 97">
              <a:extLst>
                <a:ext uri="{FF2B5EF4-FFF2-40B4-BE49-F238E27FC236}">
                  <a16:creationId xmlns:a16="http://schemas.microsoft.com/office/drawing/2014/main" id="{80612999-BCF4-A67A-E510-21C4837DA23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10203" y="2533455"/>
              <a:ext cx="0" cy="584807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Gerader Verbinder 98">
              <a:extLst>
                <a:ext uri="{FF2B5EF4-FFF2-40B4-BE49-F238E27FC236}">
                  <a16:creationId xmlns:a16="http://schemas.microsoft.com/office/drawing/2014/main" id="{F2A6C4C5-91E3-39B9-1170-FC2E409AE8AA}"/>
                </a:ext>
              </a:extLst>
            </p:cNvPr>
            <p:cNvCxnSpPr>
              <a:cxnSpLocks/>
            </p:cNvCxnSpPr>
            <p:nvPr/>
          </p:nvCxnSpPr>
          <p:spPr>
            <a:xfrm>
              <a:off x="6049798" y="2533457"/>
              <a:ext cx="0" cy="6552801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Gerader Verbinder 99">
              <a:extLst>
                <a:ext uri="{FF2B5EF4-FFF2-40B4-BE49-F238E27FC236}">
                  <a16:creationId xmlns:a16="http://schemas.microsoft.com/office/drawing/2014/main" id="{5FA3BF45-22A3-131F-2D03-16917C8D5CAF}"/>
                </a:ext>
              </a:extLst>
            </p:cNvPr>
            <p:cNvCxnSpPr>
              <a:cxnSpLocks/>
            </p:cNvCxnSpPr>
            <p:nvPr/>
          </p:nvCxnSpPr>
          <p:spPr>
            <a:xfrm>
              <a:off x="11197423" y="4162110"/>
              <a:ext cx="0" cy="2812002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Gerader Verbinder 100">
              <a:extLst>
                <a:ext uri="{FF2B5EF4-FFF2-40B4-BE49-F238E27FC236}">
                  <a16:creationId xmlns:a16="http://schemas.microsoft.com/office/drawing/2014/main" id="{BE795005-BBB7-4525-3B11-862C74C8F5DF}"/>
                </a:ext>
              </a:extLst>
            </p:cNvPr>
            <p:cNvCxnSpPr>
              <a:cxnSpLocks/>
            </p:cNvCxnSpPr>
            <p:nvPr/>
          </p:nvCxnSpPr>
          <p:spPr>
            <a:xfrm>
              <a:off x="7079323" y="3610965"/>
              <a:ext cx="0" cy="272146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Gerader Verbinder 101">
              <a:extLst>
                <a:ext uri="{FF2B5EF4-FFF2-40B4-BE49-F238E27FC236}">
                  <a16:creationId xmlns:a16="http://schemas.microsoft.com/office/drawing/2014/main" id="{184FB429-3B4B-6D9C-D224-8B3FA7AF06A3}"/>
                </a:ext>
              </a:extLst>
            </p:cNvPr>
            <p:cNvCxnSpPr>
              <a:cxnSpLocks/>
            </p:cNvCxnSpPr>
            <p:nvPr/>
          </p:nvCxnSpPr>
          <p:spPr>
            <a:xfrm>
              <a:off x="8108848" y="3601302"/>
              <a:ext cx="0" cy="331680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Gerader Verbinder 102">
              <a:extLst>
                <a:ext uri="{FF2B5EF4-FFF2-40B4-BE49-F238E27FC236}">
                  <a16:creationId xmlns:a16="http://schemas.microsoft.com/office/drawing/2014/main" id="{C0C20520-B30A-EACD-E73F-EAE6B1D4C533}"/>
                </a:ext>
              </a:extLst>
            </p:cNvPr>
            <p:cNvCxnSpPr>
              <a:cxnSpLocks/>
            </p:cNvCxnSpPr>
            <p:nvPr/>
          </p:nvCxnSpPr>
          <p:spPr>
            <a:xfrm>
              <a:off x="9138373" y="3610965"/>
              <a:ext cx="0" cy="477056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Gerader Verbinder 103">
              <a:extLst>
                <a:ext uri="{FF2B5EF4-FFF2-40B4-BE49-F238E27FC236}">
                  <a16:creationId xmlns:a16="http://schemas.microsoft.com/office/drawing/2014/main" id="{B77479FD-2BB5-AB57-929A-EBD8AA5AC4B6}"/>
                </a:ext>
              </a:extLst>
            </p:cNvPr>
            <p:cNvCxnSpPr>
              <a:cxnSpLocks/>
            </p:cNvCxnSpPr>
            <p:nvPr/>
          </p:nvCxnSpPr>
          <p:spPr>
            <a:xfrm>
              <a:off x="12226948" y="4151242"/>
              <a:ext cx="0" cy="49350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Gerader Verbinder 104">
              <a:extLst>
                <a:ext uri="{FF2B5EF4-FFF2-40B4-BE49-F238E27FC236}">
                  <a16:creationId xmlns:a16="http://schemas.microsoft.com/office/drawing/2014/main" id="{D3BE0FA0-BCA6-7E16-0689-919F4ABE5A72}"/>
                </a:ext>
              </a:extLst>
            </p:cNvPr>
            <p:cNvCxnSpPr>
              <a:cxnSpLocks/>
            </p:cNvCxnSpPr>
            <p:nvPr/>
          </p:nvCxnSpPr>
          <p:spPr>
            <a:xfrm>
              <a:off x="10167898" y="3626354"/>
              <a:ext cx="0" cy="5459904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Gerader Verbinder 105">
              <a:extLst>
                <a:ext uri="{FF2B5EF4-FFF2-40B4-BE49-F238E27FC236}">
                  <a16:creationId xmlns:a16="http://schemas.microsoft.com/office/drawing/2014/main" id="{74544FAE-0AA4-CB79-F6E9-0678CF31C915}"/>
                </a:ext>
              </a:extLst>
            </p:cNvPr>
            <p:cNvCxnSpPr>
              <a:cxnSpLocks/>
            </p:cNvCxnSpPr>
            <p:nvPr/>
          </p:nvCxnSpPr>
          <p:spPr>
            <a:xfrm>
              <a:off x="15315523" y="6940902"/>
              <a:ext cx="0" cy="214535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Gerader Verbinder 106">
              <a:extLst>
                <a:ext uri="{FF2B5EF4-FFF2-40B4-BE49-F238E27FC236}">
                  <a16:creationId xmlns:a16="http://schemas.microsoft.com/office/drawing/2014/main" id="{DF095DAD-28D5-E9B1-7BAC-3D7F4EA74B56}"/>
                </a:ext>
              </a:extLst>
            </p:cNvPr>
            <p:cNvCxnSpPr>
              <a:cxnSpLocks/>
            </p:cNvCxnSpPr>
            <p:nvPr/>
          </p:nvCxnSpPr>
          <p:spPr>
            <a:xfrm>
              <a:off x="16345044" y="8381531"/>
              <a:ext cx="0" cy="704727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Gerader Verbinder 107">
              <a:extLst>
                <a:ext uri="{FF2B5EF4-FFF2-40B4-BE49-F238E27FC236}">
                  <a16:creationId xmlns:a16="http://schemas.microsoft.com/office/drawing/2014/main" id="{9A04843B-3DDF-6B8E-2672-26191F8A1E42}"/>
                </a:ext>
              </a:extLst>
            </p:cNvPr>
            <p:cNvCxnSpPr>
              <a:cxnSpLocks/>
            </p:cNvCxnSpPr>
            <p:nvPr/>
          </p:nvCxnSpPr>
          <p:spPr>
            <a:xfrm>
              <a:off x="13256473" y="6332425"/>
              <a:ext cx="0" cy="204910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Gerader Verbinder 108">
              <a:extLst>
                <a:ext uri="{FF2B5EF4-FFF2-40B4-BE49-F238E27FC236}">
                  <a16:creationId xmlns:a16="http://schemas.microsoft.com/office/drawing/2014/main" id="{4F60A1F1-DE6B-02F4-57BF-199C7FCCF2F2}"/>
                </a:ext>
              </a:extLst>
            </p:cNvPr>
            <p:cNvCxnSpPr>
              <a:cxnSpLocks/>
            </p:cNvCxnSpPr>
            <p:nvPr/>
          </p:nvCxnSpPr>
          <p:spPr>
            <a:xfrm>
              <a:off x="14285998" y="6332425"/>
              <a:ext cx="0" cy="274130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feld 109">
              <a:extLst>
                <a:ext uri="{FF2B5EF4-FFF2-40B4-BE49-F238E27FC236}">
                  <a16:creationId xmlns:a16="http://schemas.microsoft.com/office/drawing/2014/main" id="{B59677BB-9747-9722-F162-D48BB009665B}"/>
                </a:ext>
              </a:extLst>
            </p:cNvPr>
            <p:cNvSpPr txBox="1"/>
            <p:nvPr/>
          </p:nvSpPr>
          <p:spPr>
            <a:xfrm rot="16200000">
              <a:off x="15934729" y="8406075"/>
              <a:ext cx="1228879" cy="648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1081</a:t>
              </a:r>
            </a:p>
          </p:txBody>
        </p:sp>
        <p:sp>
          <p:nvSpPr>
            <p:cNvPr id="111" name="Textfeld 110">
              <a:extLst>
                <a:ext uri="{FF2B5EF4-FFF2-40B4-BE49-F238E27FC236}">
                  <a16:creationId xmlns:a16="http://schemas.microsoft.com/office/drawing/2014/main" id="{727D630C-D701-B819-1EF0-90F032AABF21}"/>
                </a:ext>
              </a:extLst>
            </p:cNvPr>
            <p:cNvSpPr txBox="1"/>
            <p:nvPr/>
          </p:nvSpPr>
          <p:spPr>
            <a:xfrm rot="16200000">
              <a:off x="15017867" y="7282757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3062</a:t>
              </a:r>
            </a:p>
          </p:txBody>
        </p:sp>
        <p:sp>
          <p:nvSpPr>
            <p:cNvPr id="112" name="Textfeld 111">
              <a:extLst>
                <a:ext uri="{FF2B5EF4-FFF2-40B4-BE49-F238E27FC236}">
                  <a16:creationId xmlns:a16="http://schemas.microsoft.com/office/drawing/2014/main" id="{1058E6F0-CECC-89C1-14F8-5DBACDD85BF1}"/>
                </a:ext>
              </a:extLst>
            </p:cNvPr>
            <p:cNvSpPr txBox="1"/>
            <p:nvPr/>
          </p:nvSpPr>
          <p:spPr>
            <a:xfrm rot="16200000">
              <a:off x="13989477" y="7282757"/>
              <a:ext cx="1056071" cy="689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3134</a:t>
              </a:r>
            </a:p>
          </p:txBody>
        </p:sp>
        <p:sp>
          <p:nvSpPr>
            <p:cNvPr id="113" name="Textfeld 112">
              <a:extLst>
                <a:ext uri="{FF2B5EF4-FFF2-40B4-BE49-F238E27FC236}">
                  <a16:creationId xmlns:a16="http://schemas.microsoft.com/office/drawing/2014/main" id="{DFF8C93E-DF90-D099-B129-7C215EF5D3F6}"/>
                </a:ext>
              </a:extLst>
            </p:cNvPr>
            <p:cNvSpPr txBox="1"/>
            <p:nvPr/>
          </p:nvSpPr>
          <p:spPr>
            <a:xfrm rot="16200000">
              <a:off x="9890313" y="4792257"/>
              <a:ext cx="1056071" cy="689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5605</a:t>
              </a:r>
            </a:p>
          </p:txBody>
        </p:sp>
        <p:sp>
          <p:nvSpPr>
            <p:cNvPr id="114" name="Textfeld 113">
              <a:extLst>
                <a:ext uri="{FF2B5EF4-FFF2-40B4-BE49-F238E27FC236}">
                  <a16:creationId xmlns:a16="http://schemas.microsoft.com/office/drawing/2014/main" id="{9E168FB3-8C99-A42B-05D5-95C4C7C112ED}"/>
                </a:ext>
              </a:extLst>
            </p:cNvPr>
            <p:cNvSpPr txBox="1"/>
            <p:nvPr/>
          </p:nvSpPr>
          <p:spPr>
            <a:xfrm rot="16200000">
              <a:off x="5744349" y="2820999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5673</a:t>
              </a:r>
            </a:p>
          </p:txBody>
        </p:sp>
        <p:sp>
          <p:nvSpPr>
            <p:cNvPr id="115" name="Textfeld 114">
              <a:extLst>
                <a:ext uri="{FF2B5EF4-FFF2-40B4-BE49-F238E27FC236}">
                  <a16:creationId xmlns:a16="http://schemas.microsoft.com/office/drawing/2014/main" id="{BE76C8F0-9766-F9B9-B283-025821381736}"/>
                </a:ext>
              </a:extLst>
            </p:cNvPr>
            <p:cNvSpPr txBox="1"/>
            <p:nvPr/>
          </p:nvSpPr>
          <p:spPr>
            <a:xfrm rot="16200000">
              <a:off x="2657068" y="2820999"/>
              <a:ext cx="1056071" cy="689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2539</a:t>
              </a:r>
            </a:p>
          </p:txBody>
        </p:sp>
        <p:sp>
          <p:nvSpPr>
            <p:cNvPr id="116" name="Textfeld 115">
              <a:extLst>
                <a:ext uri="{FF2B5EF4-FFF2-40B4-BE49-F238E27FC236}">
                  <a16:creationId xmlns:a16="http://schemas.microsoft.com/office/drawing/2014/main" id="{F09C290B-1CFF-D576-6B5C-C6C178A3C35F}"/>
                </a:ext>
              </a:extLst>
            </p:cNvPr>
            <p:cNvSpPr txBox="1"/>
            <p:nvPr/>
          </p:nvSpPr>
          <p:spPr>
            <a:xfrm rot="16200000">
              <a:off x="3710692" y="2820999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2611</a:t>
              </a:r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E26BBE11-04C8-72DE-8FE4-E858ECC5025B}"/>
                </a:ext>
              </a:extLst>
            </p:cNvPr>
            <p:cNvSpPr txBox="1"/>
            <p:nvPr/>
          </p:nvSpPr>
          <p:spPr>
            <a:xfrm rot="16200000">
              <a:off x="4618332" y="2820999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4592</a:t>
              </a:r>
            </a:p>
          </p:txBody>
        </p:sp>
        <p:sp>
          <p:nvSpPr>
            <p:cNvPr id="118" name="Textfeld 117">
              <a:extLst>
                <a:ext uri="{FF2B5EF4-FFF2-40B4-BE49-F238E27FC236}">
                  <a16:creationId xmlns:a16="http://schemas.microsoft.com/office/drawing/2014/main" id="{BB32320B-6765-5B49-E446-41FD6C67346D}"/>
                </a:ext>
              </a:extLst>
            </p:cNvPr>
            <p:cNvSpPr txBox="1"/>
            <p:nvPr/>
          </p:nvSpPr>
          <p:spPr>
            <a:xfrm rot="16200000">
              <a:off x="6803783" y="4787743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2471</a:t>
              </a:r>
            </a:p>
          </p:txBody>
        </p:sp>
        <p:sp>
          <p:nvSpPr>
            <p:cNvPr id="119" name="Textfeld 118">
              <a:extLst>
                <a:ext uri="{FF2B5EF4-FFF2-40B4-BE49-F238E27FC236}">
                  <a16:creationId xmlns:a16="http://schemas.microsoft.com/office/drawing/2014/main" id="{B2FE2CFE-CD3D-2572-F09A-CF2A9CEDF763}"/>
                </a:ext>
              </a:extLst>
            </p:cNvPr>
            <p:cNvSpPr txBox="1"/>
            <p:nvPr/>
          </p:nvSpPr>
          <p:spPr>
            <a:xfrm rot="16200000">
              <a:off x="7846265" y="4792257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2543</a:t>
              </a:r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98A31185-3402-6E82-725C-EBF72CC16E30}"/>
                </a:ext>
              </a:extLst>
            </p:cNvPr>
            <p:cNvSpPr txBox="1"/>
            <p:nvPr/>
          </p:nvSpPr>
          <p:spPr>
            <a:xfrm rot="16200000">
              <a:off x="8866497" y="4792257"/>
              <a:ext cx="1056071" cy="689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4524</a:t>
              </a:r>
            </a:p>
          </p:txBody>
        </p:sp>
        <p:sp>
          <p:nvSpPr>
            <p:cNvPr id="121" name="Textfeld 120">
              <a:extLst>
                <a:ext uri="{FF2B5EF4-FFF2-40B4-BE49-F238E27FC236}">
                  <a16:creationId xmlns:a16="http://schemas.microsoft.com/office/drawing/2014/main" id="{6C34921C-7E08-6F56-1B73-D6065F1B21F2}"/>
                </a:ext>
              </a:extLst>
            </p:cNvPr>
            <p:cNvSpPr txBox="1"/>
            <p:nvPr/>
          </p:nvSpPr>
          <p:spPr>
            <a:xfrm rot="16200000">
              <a:off x="10913377" y="4792257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2541</a:t>
              </a:r>
            </a:p>
          </p:txBody>
        </p:sp>
        <p:sp>
          <p:nvSpPr>
            <p:cNvPr id="122" name="Textfeld 121">
              <a:extLst>
                <a:ext uri="{FF2B5EF4-FFF2-40B4-BE49-F238E27FC236}">
                  <a16:creationId xmlns:a16="http://schemas.microsoft.com/office/drawing/2014/main" id="{3C48CE27-F628-9251-D6C3-205E7FB06987}"/>
                </a:ext>
              </a:extLst>
            </p:cNvPr>
            <p:cNvSpPr txBox="1"/>
            <p:nvPr/>
          </p:nvSpPr>
          <p:spPr>
            <a:xfrm rot="16200000">
              <a:off x="12973553" y="7282757"/>
              <a:ext cx="1056071" cy="689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2053</a:t>
              </a:r>
            </a:p>
          </p:txBody>
        </p:sp>
        <p:sp>
          <p:nvSpPr>
            <p:cNvPr id="124" name="Textfeld 123">
              <a:extLst>
                <a:ext uri="{FF2B5EF4-FFF2-40B4-BE49-F238E27FC236}">
                  <a16:creationId xmlns:a16="http://schemas.microsoft.com/office/drawing/2014/main" id="{31138623-DDC8-1C54-E9D0-EA401F22C207}"/>
                </a:ext>
              </a:extLst>
            </p:cNvPr>
            <p:cNvSpPr txBox="1"/>
            <p:nvPr/>
          </p:nvSpPr>
          <p:spPr>
            <a:xfrm rot="16200000">
              <a:off x="11951188" y="4792257"/>
              <a:ext cx="1056071" cy="689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9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5603</a:t>
              </a:r>
            </a:p>
          </p:txBody>
        </p:sp>
      </p:grpSp>
      <p:sp>
        <p:nvSpPr>
          <p:cNvPr id="125" name="Textfeld 124">
            <a:extLst>
              <a:ext uri="{FF2B5EF4-FFF2-40B4-BE49-F238E27FC236}">
                <a16:creationId xmlns:a16="http://schemas.microsoft.com/office/drawing/2014/main" id="{1D9ABCA8-EC02-0F0E-5D30-114D2B8576EE}"/>
              </a:ext>
            </a:extLst>
          </p:cNvPr>
          <p:cNvSpPr txBox="1"/>
          <p:nvPr/>
        </p:nvSpPr>
        <p:spPr>
          <a:xfrm>
            <a:off x="633416" y="1297106"/>
            <a:ext cx="13335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Energ</a:t>
            </a:r>
            <a:r>
              <a:rPr lang="cs-CZ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ie</a:t>
            </a:r>
            <a:r>
              <a:rPr lang="cs-CZ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</a:t>
            </a:r>
            <a:r>
              <a:rPr lang="de-DE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keV</a:t>
            </a:r>
            <a:endParaRPr lang="en-GB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41" name="Gruppieren 140">
            <a:extLst>
              <a:ext uri="{FF2B5EF4-FFF2-40B4-BE49-F238E27FC236}">
                <a16:creationId xmlns:a16="http://schemas.microsoft.com/office/drawing/2014/main" id="{1490E06B-D6E4-DC31-176A-6A4DAF4411E5}"/>
              </a:ext>
            </a:extLst>
          </p:cNvPr>
          <p:cNvGrpSpPr/>
          <p:nvPr/>
        </p:nvGrpSpPr>
        <p:grpSpPr>
          <a:xfrm>
            <a:off x="721219" y="5264761"/>
            <a:ext cx="5414400" cy="1372544"/>
            <a:chOff x="722458" y="5112361"/>
            <a:chExt cx="5414400" cy="1372544"/>
          </a:xfrm>
        </p:grpSpPr>
        <p:sp>
          <p:nvSpPr>
            <p:cNvPr id="3" name="Rechteck: abgerundete Ecken 2">
              <a:extLst>
                <a:ext uri="{FF2B5EF4-FFF2-40B4-BE49-F238E27FC236}">
                  <a16:creationId xmlns:a16="http://schemas.microsoft.com/office/drawing/2014/main" id="{0718DADD-4F39-3D10-8200-EDE3BCAFAB96}"/>
                </a:ext>
              </a:extLst>
            </p:cNvPr>
            <p:cNvSpPr/>
            <p:nvPr/>
          </p:nvSpPr>
          <p:spPr>
            <a:xfrm>
              <a:off x="728629" y="5309338"/>
              <a:ext cx="5400000" cy="1175567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07000"/>
                </a:lnSpc>
                <a:spcBef>
                  <a:spcPts val="600"/>
                </a:spcBef>
                <a:spcAft>
                  <a:spcPts val="600"/>
                </a:spcAft>
              </a:pPr>
              <a:br>
                <a:rPr lang="de-DE" sz="900" dirty="0">
                  <a:solidFill>
                    <a:schemeClr val="tx1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Times New Roman" panose="02020603050405020304" pitchFamily="18" charset="0"/>
                </a:rPr>
              </a:br>
              <a:endParaRPr lang="de-DE" sz="900" dirty="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7" name="Rechteck 126">
              <a:extLst>
                <a:ext uri="{FF2B5EF4-FFF2-40B4-BE49-F238E27FC236}">
                  <a16:creationId xmlns:a16="http://schemas.microsoft.com/office/drawing/2014/main" id="{B85B6C2C-0210-0D2B-7F5F-91794A84164E}"/>
                </a:ext>
              </a:extLst>
            </p:cNvPr>
            <p:cNvSpPr/>
            <p:nvPr/>
          </p:nvSpPr>
          <p:spPr>
            <a:xfrm>
              <a:off x="722458" y="5112361"/>
              <a:ext cx="5414400" cy="197758"/>
            </a:xfrm>
            <a:prstGeom prst="rect">
              <a:avLst/>
            </a:prstGeom>
            <a:pattFill prst="wdUpDiag">
              <a:fgClr>
                <a:schemeClr val="tx1">
                  <a:lumMod val="85000"/>
                  <a:lumOff val="15000"/>
                </a:schemeClr>
              </a:fgClr>
              <a:bgClr>
                <a:schemeClr val="tx1">
                  <a:lumMod val="95000"/>
                  <a:lumOff val="5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bg1"/>
                </a:solidFill>
              </a:endParaRPr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03D3B804-FC37-39EF-ACE2-A49BC3C1B6A7}"/>
                </a:ext>
              </a:extLst>
            </p:cNvPr>
            <p:cNvSpPr txBox="1"/>
            <p:nvPr/>
          </p:nvSpPr>
          <p:spPr>
            <a:xfrm>
              <a:off x="735313" y="5122023"/>
              <a:ext cx="2886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00" b="1" cap="none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Počet projektilů</a:t>
              </a:r>
              <a:endParaRPr lang="de-DE" sz="1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feld 10">
                  <a:extLst>
                    <a:ext uri="{FF2B5EF4-FFF2-40B4-BE49-F238E27FC236}">
                      <a16:creationId xmlns:a16="http://schemas.microsoft.com/office/drawing/2014/main" id="{CCCBFDD6-EE72-E316-EB8F-FD773836C9B7}"/>
                    </a:ext>
                  </a:extLst>
                </p:cNvPr>
                <p:cNvSpPr txBox="1"/>
                <p:nvPr/>
              </p:nvSpPr>
              <p:spPr>
                <a:xfrm>
                  <a:off x="743413" y="5319132"/>
                  <a:ext cx="2878831" cy="1079229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algn="just">
                    <a:lnSpc>
                      <a:spcPct val="107000"/>
                    </a:lnSpc>
                  </a:pPr>
                  <a:r>
                    <a:rPr lang="cs-CZ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Počet projektilů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de-DE" sz="900" b="1" i="1" smtClean="0"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</m:ctrlPr>
                        </m:sSubPr>
                        <m:e>
                          <m:r>
                            <a:rPr lang="de-DE" sz="900" b="1" i="0" smtClean="0"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𝐍</m:t>
                          </m:r>
                        </m:e>
                        <m:sub>
                          <m:r>
                            <a:rPr lang="de-DE" sz="900" b="1" i="0" smtClean="0"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𝐏</m:t>
                          </m:r>
                        </m:sub>
                      </m:sSub>
                    </m:oMath>
                  </a14:m>
                  <a:r>
                    <a:rPr lang="en-US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 </a:t>
                  </a:r>
                  <a:r>
                    <a:rPr lang="cs-CZ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udává celkový počet částic </a:t>
                  </a:r>
                  <a:r>
                    <a:rPr lang="cs-CZ" sz="900" b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dopadajících na terč</a:t>
                  </a:r>
                  <a:r>
                    <a:rPr lang="en-US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. </a:t>
                  </a:r>
                  <a:r>
                    <a:rPr lang="cs-CZ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Každá částice vyvolá reakci detektoru jen s určitou pravděpodobností. Počet projektilů je různý pro každou sérii měření.</a:t>
                  </a:r>
                  <a:endParaRPr lang="en-US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mc:Choice>
          <mc:Fallback xmlns="">
            <p:sp>
              <p:nvSpPr>
                <p:cNvPr id="11" name="Textfeld 10">
                  <a:extLst>
                    <a:ext uri="{FF2B5EF4-FFF2-40B4-BE49-F238E27FC236}">
                      <a16:creationId xmlns:a16="http://schemas.microsoft.com/office/drawing/2014/main" id="{CCCBFDD6-EE72-E316-EB8F-FD773836C9B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3413" y="5319132"/>
                  <a:ext cx="2878831" cy="107922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2" name="Textfeld 131">
                  <a:extLst>
                    <a:ext uri="{FF2B5EF4-FFF2-40B4-BE49-F238E27FC236}">
                      <a16:creationId xmlns:a16="http://schemas.microsoft.com/office/drawing/2014/main" id="{207779D9-D6EC-D7CC-F90D-C6C46389D5C9}"/>
                    </a:ext>
                  </a:extLst>
                </p:cNvPr>
                <p:cNvSpPr txBox="1"/>
                <p:nvPr/>
              </p:nvSpPr>
              <p:spPr>
                <a:xfrm>
                  <a:off x="3974307" y="5403494"/>
                  <a:ext cx="1860784" cy="1020446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algn="ctr">
                    <a:lnSpc>
                      <a:spcPct val="107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000" b="1" i="1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bPr>
                          <m:e>
                            <m:r>
                              <a:rPr lang="de-DE" sz="1000" b="1" i="0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𝐍</m:t>
                            </m:r>
                          </m:e>
                          <m:sub>
                            <m:r>
                              <a:rPr lang="de-DE" sz="1000" b="1" i="0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𝐩</m:t>
                            </m:r>
                          </m:sub>
                        </m:sSub>
                        <m:d>
                          <m:dPr>
                            <m:ctrlPr>
                              <a:rPr lang="de-DE" sz="1000" b="1" i="1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lang="cs-CZ" sz="1000" b="1" i="0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𝐒𝐚𝐝𝐚</m:t>
                            </m:r>
                            <m:r>
                              <a:rPr lang="de-DE" sz="1000" b="1" i="0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lang="de-DE" sz="1000" b="1" i="0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</m:t>
                            </m:r>
                          </m:e>
                        </m:d>
                        <m:r>
                          <a:rPr lang="de-DE" sz="1000" b="1" i="0" smtClean="0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lang="de-DE" sz="1000" b="1" i="0" smtClean="0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𝟒𝟒𝟖𝟕𝟐𝟏𝟐</m:t>
                        </m:r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b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𝐍</m:t>
                            </m:r>
                          </m:e>
                          <m:sub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𝐩</m:t>
                            </m:r>
                          </m:sub>
                        </m:sSub>
                        <m:d>
                          <m:d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lang="cs-CZ" sz="1000" b="1" i="0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𝐒𝐚𝐝𝐚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lang="de-DE" sz="1000" b="1" i="1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𝟐</m:t>
                            </m:r>
                          </m:e>
                        </m:d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lang="de-DE" sz="1000" b="1" i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𝟒𝟎𝟗𝟎𝟑𝟔𝟑</m:t>
                        </m:r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b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𝐍</m:t>
                            </m:r>
                          </m:e>
                          <m:sub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𝐩</m:t>
                            </m:r>
                          </m:sub>
                        </m:sSub>
                        <m:d>
                          <m:d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lang="cs-CZ" sz="1000" b="1" i="0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𝐒𝐚𝐝𝐚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lang="de-DE" sz="1000" b="1" i="1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𝟑</m:t>
                            </m:r>
                          </m:e>
                        </m:d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lang="de-DE" sz="1000" b="1" i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𝟒𝟎𝟐𝟔𝟗𝟎𝟖</m:t>
                        </m:r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b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𝐍</m:t>
                            </m:r>
                          </m:e>
                          <m:sub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𝐩</m:t>
                            </m:r>
                          </m:sub>
                        </m:sSub>
                        <m:d>
                          <m:d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lang="cs-CZ" sz="1000" b="1" i="0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𝐒𝐚𝐝𝐚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lang="de-DE" sz="1000" b="1" i="1" smtClean="0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𝟒</m:t>
                            </m:r>
                          </m:e>
                        </m:d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lang="de-DE" sz="1000" b="1" i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𝟒𝟏𝟓𝟑𝟏𝟐𝟗</m:t>
                        </m:r>
                      </m:oMath>
                    </m:oMathPara>
                  </a14:m>
                  <a:endParaRPr lang="en-US" sz="1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mc:Choice>
          <mc:Fallback xmlns="">
            <p:sp>
              <p:nvSpPr>
                <p:cNvPr id="132" name="Textfeld 131">
                  <a:extLst>
                    <a:ext uri="{FF2B5EF4-FFF2-40B4-BE49-F238E27FC236}">
                      <a16:creationId xmlns:a16="http://schemas.microsoft.com/office/drawing/2014/main" id="{207779D9-D6EC-D7CC-F90D-C6C46389D5C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4307" y="5403494"/>
                  <a:ext cx="1860784" cy="1020446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4" name="Gerader Verbinder 133">
              <a:extLst>
                <a:ext uri="{FF2B5EF4-FFF2-40B4-BE49-F238E27FC236}">
                  <a16:creationId xmlns:a16="http://schemas.microsoft.com/office/drawing/2014/main" id="{234C83BB-2B96-A2D1-609D-FD7CF1098B41}"/>
                </a:ext>
              </a:extLst>
            </p:cNvPr>
            <p:cNvCxnSpPr>
              <a:cxnSpLocks/>
            </p:cNvCxnSpPr>
            <p:nvPr/>
          </p:nvCxnSpPr>
          <p:spPr>
            <a:xfrm>
              <a:off x="3705955" y="5370303"/>
              <a:ext cx="0" cy="10536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CD30337A-4BAB-8E24-1FAE-0DD923D36B6D}"/>
              </a:ext>
            </a:extLst>
          </p:cNvPr>
          <p:cNvGrpSpPr/>
          <p:nvPr/>
        </p:nvGrpSpPr>
        <p:grpSpPr>
          <a:xfrm>
            <a:off x="720425" y="6765132"/>
            <a:ext cx="5414400" cy="1402361"/>
            <a:chOff x="721664" y="5112361"/>
            <a:chExt cx="5414400" cy="1402361"/>
          </a:xfrm>
        </p:grpSpPr>
        <p:sp>
          <p:nvSpPr>
            <p:cNvPr id="143" name="Rechteck: abgerundete Ecken 142">
              <a:extLst>
                <a:ext uri="{FF2B5EF4-FFF2-40B4-BE49-F238E27FC236}">
                  <a16:creationId xmlns:a16="http://schemas.microsoft.com/office/drawing/2014/main" id="{CE1DC043-3349-3168-9707-06B6A64DC1A1}"/>
                </a:ext>
              </a:extLst>
            </p:cNvPr>
            <p:cNvSpPr/>
            <p:nvPr/>
          </p:nvSpPr>
          <p:spPr>
            <a:xfrm>
              <a:off x="728629" y="5309338"/>
              <a:ext cx="5400000" cy="1175567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07000"/>
                </a:lnSpc>
                <a:spcBef>
                  <a:spcPts val="600"/>
                </a:spcBef>
                <a:spcAft>
                  <a:spcPts val="600"/>
                </a:spcAft>
              </a:pPr>
              <a:br>
                <a:rPr lang="de-DE" sz="900" dirty="0">
                  <a:solidFill>
                    <a:schemeClr val="tx1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Times New Roman" panose="02020603050405020304" pitchFamily="18" charset="0"/>
                </a:rPr>
              </a:br>
              <a:endParaRPr lang="de-DE" sz="900" dirty="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4" name="Rechteck 143">
              <a:extLst>
                <a:ext uri="{FF2B5EF4-FFF2-40B4-BE49-F238E27FC236}">
                  <a16:creationId xmlns:a16="http://schemas.microsoft.com/office/drawing/2014/main" id="{F6F061D1-9713-7FDC-1BA1-B036E577D2C0}"/>
                </a:ext>
              </a:extLst>
            </p:cNvPr>
            <p:cNvSpPr/>
            <p:nvPr/>
          </p:nvSpPr>
          <p:spPr>
            <a:xfrm>
              <a:off x="721664" y="5112361"/>
              <a:ext cx="5414400" cy="197758"/>
            </a:xfrm>
            <a:prstGeom prst="rect">
              <a:avLst/>
            </a:prstGeom>
            <a:pattFill prst="wdUpDiag">
              <a:fgClr>
                <a:schemeClr val="tx1">
                  <a:lumMod val="85000"/>
                  <a:lumOff val="15000"/>
                </a:schemeClr>
              </a:fgClr>
              <a:bgClr>
                <a:schemeClr val="tx1">
                  <a:lumMod val="95000"/>
                  <a:lumOff val="5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bg1"/>
                </a:solidFill>
              </a:endParaRPr>
            </a:p>
          </p:txBody>
        </p:sp>
        <p:sp>
          <p:nvSpPr>
            <p:cNvPr id="145" name="Textfeld 144">
              <a:extLst>
                <a:ext uri="{FF2B5EF4-FFF2-40B4-BE49-F238E27FC236}">
                  <a16:creationId xmlns:a16="http://schemas.microsoft.com/office/drawing/2014/main" id="{EA7D4BB4-2CC8-8C31-44CA-5B5F6E843976}"/>
                </a:ext>
              </a:extLst>
            </p:cNvPr>
            <p:cNvSpPr txBox="1"/>
            <p:nvPr/>
          </p:nvSpPr>
          <p:spPr>
            <a:xfrm>
              <a:off x="735313" y="5122023"/>
              <a:ext cx="2886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Pravděpodobnost detekce</a:t>
              </a:r>
              <a:endParaRPr lang="de-DE" sz="1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6" name="Textfeld 145">
                  <a:extLst>
                    <a:ext uri="{FF2B5EF4-FFF2-40B4-BE49-F238E27FC236}">
                      <a16:creationId xmlns:a16="http://schemas.microsoft.com/office/drawing/2014/main" id="{62B10521-4039-3D99-F9F3-8DD6314BE2B0}"/>
                    </a:ext>
                  </a:extLst>
                </p:cNvPr>
                <p:cNvSpPr txBox="1"/>
                <p:nvPr/>
              </p:nvSpPr>
              <p:spPr>
                <a:xfrm>
                  <a:off x="743413" y="5319131"/>
                  <a:ext cx="2878831" cy="1195591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algn="just">
                    <a:spcAft>
                      <a:spcPts val="600"/>
                    </a:spcAft>
                  </a:pPr>
                  <a:r>
                    <a:rPr lang="cs-CZ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Pravděpodobnost detekce </a:t>
                  </a:r>
                  <a14:m>
                    <m:oMath xmlns:m="http://schemas.openxmlformats.org/officeDocument/2006/math">
                      <m:r>
                        <a:rPr lang="de-DE" sz="900" b="1"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𝐩</m:t>
                      </m:r>
                    </m:oMath>
                  </a14:m>
                  <a:r>
                    <a:rPr lang="en-US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 </a:t>
                  </a:r>
                  <a:r>
                    <a:rPr lang="cs-CZ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nebo detekční funkce udává, jak vysoká je pravděpodobnost, že reakce, ke které dojde, je také </a:t>
                  </a:r>
                  <a:r>
                    <a:rPr lang="cs-CZ" sz="900" b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skutečně detekována</a:t>
                  </a:r>
                  <a:r>
                    <a:rPr lang="cs-CZ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. Závisí na teplotě a proto je různá pro různé energetické hladiny. </a:t>
                  </a:r>
                  <a:endParaRPr lang="en-US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mc:Choice>
          <mc:Fallback xmlns="">
            <p:sp>
              <p:nvSpPr>
                <p:cNvPr id="146" name="Textfeld 145">
                  <a:extLst>
                    <a:ext uri="{FF2B5EF4-FFF2-40B4-BE49-F238E27FC236}">
                      <a16:creationId xmlns:a16="http://schemas.microsoft.com/office/drawing/2014/main" id="{62B10521-4039-3D99-F9F3-8DD6314BE2B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3413" y="5319131"/>
                  <a:ext cx="2878831" cy="119559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7" name="Textfeld 146">
                  <a:extLst>
                    <a:ext uri="{FF2B5EF4-FFF2-40B4-BE49-F238E27FC236}">
                      <a16:creationId xmlns:a16="http://schemas.microsoft.com/office/drawing/2014/main" id="{7C05DDB7-99B0-7BF9-B4E6-A24989334987}"/>
                    </a:ext>
                  </a:extLst>
                </p:cNvPr>
                <p:cNvSpPr txBox="1"/>
                <p:nvPr/>
              </p:nvSpPr>
              <p:spPr>
                <a:xfrm>
                  <a:off x="3974307" y="5403494"/>
                  <a:ext cx="1860784" cy="1020446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𝐩</m:t>
                        </m:r>
                        <m:d>
                          <m:d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𝟓𝟔𝟎𝟒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𝐤𝐞𝐕</m:t>
                            </m:r>
                          </m:e>
                        </m:d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𝟖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,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𝟐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p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−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𝟒</m:t>
                            </m:r>
                          </m:sup>
                        </m:sSup>
                      </m:oMath>
                      <m:oMath xmlns:m="http://schemas.openxmlformats.org/officeDocument/2006/math"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𝐩</m:t>
                        </m:r>
                        <m:d>
                          <m:d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𝟒𝟓𝟐𝟒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𝐤𝐞𝐕</m:t>
                            </m:r>
                          </m:e>
                        </m:d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𝟖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,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𝟕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p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−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𝟒</m:t>
                            </m:r>
                          </m:sup>
                        </m:sSup>
                      </m:oMath>
                      <m:oMath xmlns:m="http://schemas.openxmlformats.org/officeDocument/2006/math"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𝐩</m:t>
                        </m:r>
                        <m:d>
                          <m:d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𝟑𝟏𝟑𝟒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𝐤𝐞𝐕</m:t>
                            </m:r>
                          </m:e>
                        </m:d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𝟗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,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𝟖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p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−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𝟒</m:t>
                            </m:r>
                          </m:sup>
                        </m:sSup>
                      </m:oMath>
                      <m:oMath xmlns:m="http://schemas.openxmlformats.org/officeDocument/2006/math"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𝐩</m:t>
                        </m:r>
                        <m:d>
                          <m:d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𝟑𝟎𝟔𝟐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𝐤𝐞𝐕</m:t>
                            </m:r>
                          </m:e>
                        </m:d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𝟗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,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𝟗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p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−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𝟒</m:t>
                            </m:r>
                          </m:sup>
                        </m:sSup>
                      </m:oMath>
                      <m:oMath xmlns:m="http://schemas.openxmlformats.org/officeDocument/2006/math"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𝐩</m:t>
                        </m:r>
                        <m:d>
                          <m:d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d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𝟐𝟓𝟒𝟐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 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𝐤𝐞𝐕</m:t>
                            </m:r>
                          </m:e>
                        </m:d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𝟏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,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𝟎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p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−</m:t>
                            </m:r>
                            <m: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𝟑</m:t>
                            </m:r>
                          </m:sup>
                        </m:sSup>
                      </m:oMath>
                    </m:oMathPara>
                  </a14:m>
                  <a:endParaRPr lang="en-US" sz="1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mc:Choice>
          <mc:Fallback xmlns="">
            <p:sp>
              <p:nvSpPr>
                <p:cNvPr id="147" name="Textfeld 146">
                  <a:extLst>
                    <a:ext uri="{FF2B5EF4-FFF2-40B4-BE49-F238E27FC236}">
                      <a16:creationId xmlns:a16="http://schemas.microsoft.com/office/drawing/2014/main" id="{7C05DDB7-99B0-7BF9-B4E6-A2498933498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4307" y="5403494"/>
                  <a:ext cx="1860784" cy="1020446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8" name="Gerader Verbinder 147">
              <a:extLst>
                <a:ext uri="{FF2B5EF4-FFF2-40B4-BE49-F238E27FC236}">
                  <a16:creationId xmlns:a16="http://schemas.microsoft.com/office/drawing/2014/main" id="{788C30BF-6AFE-369A-B063-9479057EC6F7}"/>
                </a:ext>
              </a:extLst>
            </p:cNvPr>
            <p:cNvCxnSpPr>
              <a:cxnSpLocks/>
            </p:cNvCxnSpPr>
            <p:nvPr/>
          </p:nvCxnSpPr>
          <p:spPr>
            <a:xfrm>
              <a:off x="3705955" y="5370303"/>
              <a:ext cx="0" cy="10536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C9735472-F610-E385-5718-C62802A5D5B5}"/>
              </a:ext>
            </a:extLst>
          </p:cNvPr>
          <p:cNvGrpSpPr/>
          <p:nvPr/>
        </p:nvGrpSpPr>
        <p:grpSpPr>
          <a:xfrm>
            <a:off x="720425" y="8258665"/>
            <a:ext cx="5414400" cy="1113820"/>
            <a:chOff x="721664" y="8106265"/>
            <a:chExt cx="5414400" cy="1113820"/>
          </a:xfrm>
        </p:grpSpPr>
        <p:sp>
          <p:nvSpPr>
            <p:cNvPr id="151" name="Rechteck 150">
              <a:extLst>
                <a:ext uri="{FF2B5EF4-FFF2-40B4-BE49-F238E27FC236}">
                  <a16:creationId xmlns:a16="http://schemas.microsoft.com/office/drawing/2014/main" id="{910CCA83-C177-5D29-69F1-69EF1D604285}"/>
                </a:ext>
              </a:extLst>
            </p:cNvPr>
            <p:cNvSpPr/>
            <p:nvPr/>
          </p:nvSpPr>
          <p:spPr>
            <a:xfrm>
              <a:off x="721664" y="8106265"/>
              <a:ext cx="5414400" cy="197758"/>
            </a:xfrm>
            <a:prstGeom prst="rect">
              <a:avLst/>
            </a:prstGeom>
            <a:pattFill prst="wdUpDiag">
              <a:fgClr>
                <a:schemeClr val="tx1">
                  <a:lumMod val="85000"/>
                  <a:lumOff val="15000"/>
                </a:schemeClr>
              </a:fgClr>
              <a:bgClr>
                <a:schemeClr val="tx1">
                  <a:lumMod val="95000"/>
                  <a:lumOff val="5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bg1"/>
                </a:solidFill>
              </a:endParaRPr>
            </a:p>
          </p:txBody>
        </p:sp>
        <p:sp>
          <p:nvSpPr>
            <p:cNvPr id="152" name="Textfeld 151">
              <a:extLst>
                <a:ext uri="{FF2B5EF4-FFF2-40B4-BE49-F238E27FC236}">
                  <a16:creationId xmlns:a16="http://schemas.microsoft.com/office/drawing/2014/main" id="{DD48155D-C116-ACF2-4E3C-0CE0116AA702}"/>
                </a:ext>
              </a:extLst>
            </p:cNvPr>
            <p:cNvSpPr txBox="1"/>
            <p:nvPr/>
          </p:nvSpPr>
          <p:spPr>
            <a:xfrm>
              <a:off x="735313" y="8115927"/>
              <a:ext cx="2886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Hustota terče</a:t>
              </a:r>
              <a:endParaRPr lang="de-DE" sz="1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50" name="Rechteck: abgerundete Ecken 149">
              <a:extLst>
                <a:ext uri="{FF2B5EF4-FFF2-40B4-BE49-F238E27FC236}">
                  <a16:creationId xmlns:a16="http://schemas.microsoft.com/office/drawing/2014/main" id="{C5393AA8-4740-F30D-B3D1-36F9E0793046}"/>
                </a:ext>
              </a:extLst>
            </p:cNvPr>
            <p:cNvSpPr/>
            <p:nvPr/>
          </p:nvSpPr>
          <p:spPr>
            <a:xfrm>
              <a:off x="728629" y="8303242"/>
              <a:ext cx="5400000" cy="898616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07000"/>
                </a:lnSpc>
                <a:spcBef>
                  <a:spcPts val="600"/>
                </a:spcBef>
                <a:spcAft>
                  <a:spcPts val="600"/>
                </a:spcAft>
              </a:pPr>
              <a:br>
                <a:rPr lang="de-DE" sz="900" dirty="0">
                  <a:solidFill>
                    <a:schemeClr val="tx1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Times New Roman" panose="02020603050405020304" pitchFamily="18" charset="0"/>
                </a:rPr>
              </a:br>
              <a:endParaRPr lang="de-DE" sz="900" dirty="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3" name="Textfeld 152">
                  <a:extLst>
                    <a:ext uri="{FF2B5EF4-FFF2-40B4-BE49-F238E27FC236}">
                      <a16:creationId xmlns:a16="http://schemas.microsoft.com/office/drawing/2014/main" id="{66BC1ED6-BD30-154D-29FF-99FE32B1D3D4}"/>
                    </a:ext>
                  </a:extLst>
                </p:cNvPr>
                <p:cNvSpPr txBox="1"/>
                <p:nvPr/>
              </p:nvSpPr>
              <p:spPr>
                <a:xfrm>
                  <a:off x="743413" y="8310729"/>
                  <a:ext cx="2878831" cy="909356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 algn="just">
                    <a:spcAft>
                      <a:spcPts val="600"/>
                    </a:spcAft>
                  </a:pPr>
                  <a:r>
                    <a:rPr lang="cs-CZ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Hustota terče </a:t>
                  </a:r>
                  <a14:m>
                    <m:oMath xmlns:m="http://schemas.openxmlformats.org/officeDocument/2006/math">
                      <m:r>
                        <a:rPr lang="de-DE" sz="900" b="1"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𝐝</m:t>
                      </m:r>
                    </m:oMath>
                  </a14:m>
                  <a:r>
                    <a:rPr lang="en-US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 </a:t>
                  </a:r>
                  <a:r>
                    <a:rPr lang="cs-CZ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udává, kolik částic (atomových jader) se nachází na jednotce plochy terče. Hustota terče je stejná pro všechny série měření</a:t>
                  </a:r>
                  <a:r>
                    <a:rPr lang="en-US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,</a:t>
                  </a:r>
                  <a:r>
                    <a:rPr lang="cs-CZ" sz="900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 jelikož ve všech případech byl použit tentýž terč.</a:t>
                  </a:r>
                  <a:endParaRPr lang="en-US" sz="9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mc:Choice>
          <mc:Fallback xmlns="">
            <p:sp>
              <p:nvSpPr>
                <p:cNvPr id="153" name="Textfeld 152">
                  <a:extLst>
                    <a:ext uri="{FF2B5EF4-FFF2-40B4-BE49-F238E27FC236}">
                      <a16:creationId xmlns:a16="http://schemas.microsoft.com/office/drawing/2014/main" id="{66BC1ED6-BD30-154D-29FF-99FE32B1D3D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3413" y="8310729"/>
                  <a:ext cx="2878831" cy="909356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4" name="Textfeld 153">
                  <a:extLst>
                    <a:ext uri="{FF2B5EF4-FFF2-40B4-BE49-F238E27FC236}">
                      <a16:creationId xmlns:a16="http://schemas.microsoft.com/office/drawing/2014/main" id="{187A0E09-E3C9-574C-1C8F-890EAD060400}"/>
                    </a:ext>
                  </a:extLst>
                </p:cNvPr>
                <p:cNvSpPr txBox="1"/>
                <p:nvPr/>
              </p:nvSpPr>
              <p:spPr>
                <a:xfrm>
                  <a:off x="3974307" y="8375216"/>
                  <a:ext cx="1860784" cy="780040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𝐝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=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𝟑</m:t>
                        </m:r>
                        <m:r>
                          <a:rPr lang="de-DE" sz="1000" b="1"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sSupPr>
                          <m:e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𝟏𝟖</m:t>
                            </m:r>
                          </m:sup>
                        </m:sSup>
                        <m:f>
                          <m:fPr>
                            <m:ctrlPr>
                              <a:rPr lang="de-DE" sz="1000" b="1" i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</m:ctrlPr>
                          </m:fPr>
                          <m:num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𝐜𝐦</m:t>
                            </m:r>
                            <m:r>
                              <a:rPr lang="de-DE" sz="1000" b="1">
                                <a:latin typeface="Cambria Math" panose="02040503050406030204" pitchFamily="18" charset="0"/>
                                <a:ea typeface="Source Sans Pro" panose="020B0503030403020204" pitchFamily="34" charset="0"/>
                              </a:rPr>
                              <m:t>²</m:t>
                            </m:r>
                          </m:den>
                        </m:f>
                      </m:oMath>
                    </m:oMathPara>
                  </a14:m>
                  <a:endParaRPr lang="en-US" sz="1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mc:Choice>
          <mc:Fallback xmlns="">
            <p:sp>
              <p:nvSpPr>
                <p:cNvPr id="154" name="Textfeld 153">
                  <a:extLst>
                    <a:ext uri="{FF2B5EF4-FFF2-40B4-BE49-F238E27FC236}">
                      <a16:creationId xmlns:a16="http://schemas.microsoft.com/office/drawing/2014/main" id="{187A0E09-E3C9-574C-1C8F-890EAD06040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4307" y="8375216"/>
                  <a:ext cx="1860784" cy="780040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5" name="Gerader Verbinder 154">
              <a:extLst>
                <a:ext uri="{FF2B5EF4-FFF2-40B4-BE49-F238E27FC236}">
                  <a16:creationId xmlns:a16="http://schemas.microsoft.com/office/drawing/2014/main" id="{21C70026-3A52-5958-2E81-9FE6EC7DF4F0}"/>
                </a:ext>
              </a:extLst>
            </p:cNvPr>
            <p:cNvCxnSpPr>
              <a:cxnSpLocks/>
            </p:cNvCxnSpPr>
            <p:nvPr/>
          </p:nvCxnSpPr>
          <p:spPr>
            <a:xfrm>
              <a:off x="3705955" y="8349844"/>
              <a:ext cx="0" cy="80541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55931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93C833E8-3453-4819-98F6-9ECE7047E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340188"/>
            <a:ext cx="5768201" cy="611241"/>
          </a:xfrm>
        </p:spPr>
        <p:txBody>
          <a:bodyPr/>
          <a:lstStyle/>
          <a:p>
            <a:r>
              <a:rPr lang="cs-CZ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Závod nuklidů: Pravidla</a:t>
            </a:r>
          </a:p>
        </p:txBody>
      </p:sp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cs-CZ" sz="1400" b="1" cap="none" dirty="0">
                <a:solidFill>
                  <a:srgbClr val="FAC05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Tvorba těžkých prvků</a:t>
            </a:r>
          </a:p>
        </p:txBody>
      </p:sp>
      <p:pic>
        <p:nvPicPr>
          <p:cNvPr id="36" name="Picture 2">
            <a:extLst>
              <a:ext uri="{FF2B5EF4-FFF2-40B4-BE49-F238E27FC236}">
                <a16:creationId xmlns:a16="http://schemas.microsoft.com/office/drawing/2014/main" id="{CEC56EE9-1F49-6B5A-0342-1AF52CC13F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B72FA933-284C-2FE9-88AC-A64A6735C01D}"/>
              </a:ext>
            </a:extLst>
          </p:cNvPr>
          <p:cNvSpPr txBox="1"/>
          <p:nvPr/>
        </p:nvSpPr>
        <p:spPr>
          <a:xfrm>
            <a:off x="618312" y="1065956"/>
            <a:ext cx="5501493" cy="5309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1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Cíl hry</a:t>
            </a:r>
            <a:br>
              <a:rPr lang="cs-CZ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Úkolem je syntetizovat cílový nuklid pomocí zachycení neutronu, to znamená dosáhnout patřičného pole vaší figurou. Pokuste se toho docílit dříve než soupeř. </a:t>
            </a:r>
            <a:br>
              <a:rPr lang="cs-CZ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cs-CZ" sz="1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sz="1601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Pravidla hry</a:t>
            </a:r>
          </a:p>
          <a:p>
            <a:r>
              <a:rPr lang="cs-CZ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Abyste ovládli nukleosyntézu, musíte se pokusit vystoupat do pravé horní části hracího plánu – tabulky nuklidů. Pomůže vám v tom zachycení neutronu. K němu však dochází pouze s určitou pravděpodobností. Nestabilní nuklidy se mohou také rozpadat dříve, než k zachycení neutronu dojde.</a:t>
            </a:r>
          </a:p>
          <a:p>
            <a:r>
              <a:rPr lang="cs-CZ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Oba hráči začínají hrát najednou a musí dodržet následující postup:</a:t>
            </a:r>
          </a:p>
          <a:p>
            <a:pPr marL="370060" indent="-370060">
              <a:buFont typeface="+mj-lt"/>
              <a:buAutoNum type="arabicPeriod"/>
            </a:pPr>
            <a:r>
              <a:rPr lang="cs-CZ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Spočítejte poměr pravděpodobnostní pro nuklid, na kterém se právě nacházíte (udává, jak je pravděpodobné zachycení neutronu ve srovnání s rozpadem nuklidu).</a:t>
            </a:r>
          </a:p>
          <a:p>
            <a:pPr marL="370060" indent="-370060">
              <a:buFont typeface="+mj-lt"/>
              <a:buAutoNum type="arabicPeriod"/>
            </a:pPr>
            <a:r>
              <a:rPr lang="cs-CZ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 tabulky zjistěte, jaké číslo musí každý hráč hodit kostkou, aby k zachycení neutronu úspěšně došlo. Čím větší je poměr pravděpodobnosti, tím větší je vaše šance zachytit neutron.</a:t>
            </a:r>
          </a:p>
          <a:p>
            <a:pPr marL="370060" indent="-370060">
              <a:buFont typeface="+mj-lt"/>
              <a:buAutoNum type="arabicPeriod"/>
            </a:pPr>
            <a:r>
              <a:rPr lang="cs-CZ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Každý z vás nyní hodí kostkou a pokusí se neutron zachytit.</a:t>
            </a:r>
            <a:br>
              <a:rPr lang="cs-CZ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Jsou dvě možnosti:</a:t>
            </a:r>
          </a:p>
          <a:p>
            <a:pPr marL="827221" lvl="1" indent="-370060">
              <a:buFont typeface="+mj-lt"/>
              <a:buAutoNum type="arabicPeriod"/>
            </a:pPr>
            <a:r>
              <a:rPr lang="cs-CZ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Pokud je váš hod dostatečně vysoký, můžete neutron zachytit, postoupit po hracím plánu a pokračovat ve hře. Stále jste na řadě, opakujte krok 1 na novém poli hracího plánu.</a:t>
            </a:r>
          </a:p>
          <a:p>
            <a:pPr marL="827221" lvl="1" indent="-370060">
              <a:buFont typeface="+mj-lt"/>
              <a:buAutoNum type="arabicPeriod"/>
            </a:pPr>
            <a:r>
              <a:rPr lang="cs-CZ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Pokud je váš hod příliš nízký, nuklid, na kterém stojíte, se rozpadne. Musíte tak pohnout svojí figurkou podle zákonů jaderné fyziky: </a:t>
            </a:r>
            <a:br>
              <a:rPr lang="cs-CZ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sz="1050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přeměna beta mínus</a:t>
            </a:r>
            <a:r>
              <a:rPr lang="cs-CZ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cs-CZ" sz="1050" dirty="0">
                <a:solidFill>
                  <a:srgbClr val="39934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dvojitá přeměna beta mínus</a:t>
            </a:r>
            <a:r>
              <a:rPr lang="cs-CZ" sz="1050" dirty="0">
                <a:solidFill>
                  <a:srgbClr val="005EA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cs-CZ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1050" dirty="0">
                <a:solidFill>
                  <a:srgbClr val="5CB6D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přeměna beta plus</a:t>
            </a:r>
            <a:r>
              <a:rPr lang="cs-CZ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nebo </a:t>
            </a:r>
            <a:r>
              <a:rPr lang="cs-CZ" sz="1050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dvojité zachycení elektronu</a:t>
            </a:r>
            <a:r>
              <a:rPr lang="cs-CZ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br>
              <a:rPr lang="cs-CZ" sz="1050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Tím váš tah končí. Pokračovat může váš protihráč, dokud i on sám není přinucen k jadernému rozpadu. Ve hře můžete oba znovu pokračovat až tehdy, když projdete jaderným rozpadem.</a:t>
            </a:r>
            <a:br>
              <a:rPr lang="cs-CZ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cs-CZ" sz="105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Hráč, který dosáhne stanoveného cíle po menším počtu kroků, vyhrává nuklidový závod. Po každé hře vždy porovnejte cesty, kterými jste oba prošli. </a:t>
            </a:r>
            <a:endParaRPr lang="cs-CZ" sz="151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elle 1024">
                <a:extLst>
                  <a:ext uri="{FF2B5EF4-FFF2-40B4-BE49-F238E27FC236}">
                    <a16:creationId xmlns:a16="http://schemas.microsoft.com/office/drawing/2014/main" id="{12F8A7F4-673C-E733-B635-79DA1CC3A89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888752" y="6639571"/>
              <a:ext cx="5080496" cy="26374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95500">
                      <a:extLst>
                        <a:ext uri="{9D8B030D-6E8A-4147-A177-3AD203B41FA5}">
                          <a16:colId xmlns:a16="http://schemas.microsoft.com/office/drawing/2014/main" val="2924213593"/>
                        </a:ext>
                      </a:extLst>
                    </a:gridCol>
                    <a:gridCol w="2984996">
                      <a:extLst>
                        <a:ext uri="{9D8B030D-6E8A-4147-A177-3AD203B41FA5}">
                          <a16:colId xmlns:a16="http://schemas.microsoft.com/office/drawing/2014/main" val="1589787973"/>
                        </a:ext>
                      </a:extLst>
                    </a:gridCol>
                  </a:tblGrid>
                  <a:tr h="53547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200" noProof="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Poměr pravděpodobností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cs-CZ" sz="1200" b="1" i="1" noProof="0" smtClean="0"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200" b="1" i="0" noProof="0" smtClean="0"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𝐩</m:t>
                                  </m:r>
                                </m:e>
                                <m:sub>
                                  <m:r>
                                    <a:rPr lang="cs-CZ" sz="1200" b="1" i="0" noProof="0" smtClean="0"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𝐧</m:t>
                                  </m:r>
                                </m:sub>
                              </m:sSub>
                              <m:r>
                                <a:rPr lang="cs-CZ" sz="1200" b="1" i="0" noProof="0" smtClean="0"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/</m:t>
                              </m:r>
                              <m:r>
                                <a:rPr lang="cs-CZ" sz="1200" b="1" i="0" noProof="0" smtClean="0"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𝛌</m:t>
                              </m:r>
                            </m:oMath>
                          </a14:m>
                          <a:endParaRPr lang="cs-CZ" sz="1400" i="0" noProof="0" dirty="0"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</a:txBody>
                      <a:tcPr marL="98694" marR="98694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400" noProof="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Hodnota hodu pro zachycení neutronu</a:t>
                          </a:r>
                        </a:p>
                      </a:txBody>
                      <a:tcPr marL="98694" marR="98694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6491100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>
                          <a:r>
                            <a:rPr lang="cs-CZ" sz="1200" noProof="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&lt; 0,0001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200" noProof="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zachycení neutronu není možné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6699207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>
                          <a:r>
                            <a:rPr lang="cs-CZ" sz="1200" noProof="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0,0001 – 0,009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7558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200" noProof="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75004893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>
                          <a:r>
                            <a:rPr lang="cs-CZ" sz="1200" noProof="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0,001 - 0,09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7558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200" noProof="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5 nebo 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8131294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>
                          <a:r>
                            <a:rPr lang="cs-CZ" sz="1200" noProof="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0,1 - 99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200" noProof="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4,5 nebo 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97243085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>
                          <a:r>
                            <a:rPr lang="cs-CZ" sz="1200" noProof="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100 – 9 999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200" noProof="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3, 4, 5 nebo 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670572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>
                          <a:r>
                            <a:rPr lang="cs-CZ" sz="1200" noProof="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10 000 – 100 000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200" noProof="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2,3,4,5 nebo 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81474105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>
                          <a:r>
                            <a:rPr lang="cs-CZ" sz="1200" noProof="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&gt; 100 000 nebo stabilní</a:t>
                          </a:r>
                          <a:endParaRPr lang="cs-CZ" sz="1200" i="1" noProof="0" dirty="0"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200" noProof="0" dirty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1,2,3,4,5 nebo 6</a:t>
                          </a: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075377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elle 1024">
                <a:extLst>
                  <a:ext uri="{FF2B5EF4-FFF2-40B4-BE49-F238E27FC236}">
                    <a16:creationId xmlns:a16="http://schemas.microsoft.com/office/drawing/2014/main" id="{12F8A7F4-673C-E733-B635-79DA1CC3A89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25529283"/>
                  </p:ext>
                </p:extLst>
              </p:nvPr>
            </p:nvGraphicFramePr>
            <p:xfrm>
              <a:off x="888752" y="6639571"/>
              <a:ext cx="5080496" cy="26374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95500">
                      <a:extLst>
                        <a:ext uri="{9D8B030D-6E8A-4147-A177-3AD203B41FA5}">
                          <a16:colId xmlns:a16="http://schemas.microsoft.com/office/drawing/2014/main" val="2924213593"/>
                        </a:ext>
                      </a:extLst>
                    </a:gridCol>
                    <a:gridCol w="2984996">
                      <a:extLst>
                        <a:ext uri="{9D8B030D-6E8A-4147-A177-3AD203B41FA5}">
                          <a16:colId xmlns:a16="http://schemas.microsoft.com/office/drawing/2014/main" val="1589787973"/>
                        </a:ext>
                      </a:extLst>
                    </a:gridCol>
                  </a:tblGrid>
                  <a:tr h="535476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98694" marR="98694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1136" r="-143023" b="-3988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400" noProof="0" dirty="0" smtClean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Hodnota hodu pro zachycení neutronu</a:t>
                          </a:r>
                          <a:endParaRPr lang="cs-CZ" sz="1400" noProof="0" dirty="0"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98694" marR="98694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6491100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>
                          <a:r>
                            <a:rPr lang="cs-CZ" sz="1200" noProof="0" dirty="0" smtClean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&lt; 0,0001</a:t>
                          </a:r>
                          <a:endParaRPr lang="cs-CZ" sz="1200" noProof="0" dirty="0"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200" noProof="0" dirty="0" smtClean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zachycení neutronu není možné</a:t>
                          </a:r>
                          <a:endParaRPr lang="cs-CZ" sz="1200" noProof="0" dirty="0"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6699207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>
                          <a:r>
                            <a:rPr lang="cs-CZ" sz="1200" noProof="0" dirty="0" smtClean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0,0001 – 0,009</a:t>
                          </a:r>
                          <a:endParaRPr lang="cs-CZ" sz="1200" noProof="0" dirty="0"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7558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200" noProof="0" dirty="0" smtClean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</a:t>
                          </a:r>
                          <a:endParaRPr lang="cs-CZ" sz="1200" noProof="0" dirty="0"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75004893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>
                          <a:r>
                            <a:rPr lang="cs-CZ" sz="1200" noProof="0" dirty="0" smtClean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0,001 - 0,09</a:t>
                          </a:r>
                          <a:endParaRPr lang="cs-CZ" sz="1200" noProof="0" dirty="0"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7558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200" noProof="0" dirty="0" smtClean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5 nebo 6</a:t>
                          </a:r>
                          <a:endParaRPr lang="cs-CZ" sz="1200" noProof="0" dirty="0"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8131294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>
                          <a:r>
                            <a:rPr lang="cs-CZ" sz="1200" noProof="0" dirty="0" smtClean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0,1 - 99</a:t>
                          </a:r>
                          <a:endParaRPr lang="cs-CZ" sz="1200" noProof="0" dirty="0"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200" noProof="0" dirty="0" smtClean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4,5 nebo 6</a:t>
                          </a:r>
                          <a:endParaRPr lang="cs-CZ" sz="1200" noProof="0" dirty="0"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97243085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>
                          <a:r>
                            <a:rPr lang="cs-CZ" sz="1200" noProof="0" dirty="0" smtClean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100 – 9 999</a:t>
                          </a:r>
                          <a:endParaRPr lang="cs-CZ" sz="1200" noProof="0" dirty="0"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200" noProof="0" dirty="0" smtClean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3, 4, 5 nebo 6</a:t>
                          </a:r>
                          <a:endParaRPr lang="cs-CZ" sz="1200" noProof="0" dirty="0"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670572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>
                          <a:r>
                            <a:rPr lang="cs-CZ" sz="1200" noProof="0" dirty="0" smtClean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10 000 – 100 000</a:t>
                          </a:r>
                          <a:endParaRPr lang="cs-CZ" sz="1200" noProof="0" dirty="0"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200" noProof="0" dirty="0" smtClean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2,3,4,5 nebo 6</a:t>
                          </a:r>
                          <a:endParaRPr lang="cs-CZ" sz="1200" noProof="0" dirty="0"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81474105"/>
                      </a:ext>
                    </a:extLst>
                  </a:tr>
                  <a:tr h="300286">
                    <a:tc>
                      <a:txBody>
                        <a:bodyPr/>
                        <a:lstStyle/>
                        <a:p>
                          <a:r>
                            <a:rPr lang="cs-CZ" sz="1200" noProof="0" dirty="0" smtClean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&gt; 100 000 nebo stabilní</a:t>
                          </a:r>
                          <a:endParaRPr lang="cs-CZ" sz="1200" i="1" noProof="0" dirty="0"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155423" marR="155423" marT="49346" marB="49346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32075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200" noProof="0" dirty="0" smtClean="0"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1,2,3,4,5 nebo 6</a:t>
                          </a:r>
                          <a:endParaRPr lang="cs-CZ" sz="1200" noProof="0" dirty="0"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155423" marR="155423" marT="49346" marB="4934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0753770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026" name="Picture 2" descr="Icon CC BY SA">
            <a:extLst>
              <a:ext uri="{FF2B5EF4-FFF2-40B4-BE49-F238E27FC236}">
                <a16:creationId xmlns:a16="http://schemas.microsoft.com/office/drawing/2014/main" id="{A2263CDB-2A8F-BD60-0D89-E901CBAA9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19F67C6F-DB71-6E2C-F4AA-BCF52FB0D035}"/>
              </a:ext>
            </a:extLst>
          </p:cNvPr>
          <p:cNvSpPr txBox="1"/>
          <p:nvPr/>
        </p:nvSpPr>
        <p:spPr>
          <a:xfrm>
            <a:off x="15164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Materials created by Hannes Nitsche</a:t>
            </a:r>
            <a:br>
              <a:rPr lang="en-GB" sz="600" dirty="0">
                <a:solidFill>
                  <a:schemeClr val="bg1"/>
                </a:solidFill>
              </a:rPr>
            </a:br>
            <a:r>
              <a:rPr lang="en-GB" sz="600" dirty="0">
                <a:solidFill>
                  <a:schemeClr val="bg1"/>
                </a:solidFill>
                <a:hlinkClick r:id="rId5"/>
              </a:rPr>
              <a:t>Creative Commons Attribution-</a:t>
            </a:r>
            <a:r>
              <a:rPr lang="en-GB" sz="600" dirty="0" err="1">
                <a:solidFill>
                  <a:schemeClr val="bg1"/>
                </a:solidFill>
                <a:hlinkClick r:id="rId5"/>
              </a:rPr>
              <a:t>ShareAlike</a:t>
            </a:r>
            <a:r>
              <a:rPr lang="en-GB" sz="600" dirty="0">
                <a:solidFill>
                  <a:schemeClr val="bg1"/>
                </a:solidFill>
                <a:hlinkClick r:id="rId5"/>
              </a:rPr>
              <a:t> 4.0 International (CC-BY-SA 4.0)</a:t>
            </a:r>
            <a:r>
              <a:rPr lang="en-GB" sz="6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05C815D4-F182-D133-5BF5-4A94DACBF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634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3155</Words>
  <Application>Microsoft Office PowerPoint</Application>
  <PresentationFormat>A4-Papier (210 x 297 mm)</PresentationFormat>
  <Paragraphs>223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9" baseType="lpstr">
      <vt:lpstr>Arial</vt:lpstr>
      <vt:lpstr>Calibri</vt:lpstr>
      <vt:lpstr>Cambria Math</vt:lpstr>
      <vt:lpstr>Nexa Bold</vt:lpstr>
      <vt:lpstr>Nexa Text Demo Bold</vt:lpstr>
      <vt:lpstr>Open Sans</vt:lpstr>
      <vt:lpstr>Source Sans Pro</vt:lpstr>
      <vt:lpstr>Tw Cen MT Condensed</vt:lpstr>
      <vt:lpstr>Wingdings</vt:lpstr>
      <vt:lpstr>Office</vt:lpstr>
      <vt:lpstr>1_Office</vt:lpstr>
      <vt:lpstr>PowerPoint-Präsentation</vt:lpstr>
      <vt:lpstr>Skupina II : Přeměna beta plus (β+)</vt:lpstr>
      <vt:lpstr>Skupina III : Jaderná fúze</vt:lpstr>
      <vt:lpstr>Skupina IV : Zachycení neutronu</vt:lpstr>
      <vt:lpstr>01  Jak zachytit foton</vt:lpstr>
      <vt:lpstr>02  Analýza dat</vt:lpstr>
      <vt:lpstr>Příloha</vt:lpstr>
      <vt:lpstr>Závod nuklidů: Pravidla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ms998392</dc:creator>
  <cp:lastModifiedBy>Hannes Nitsche</cp:lastModifiedBy>
  <cp:revision>770</cp:revision>
  <dcterms:created xsi:type="dcterms:W3CDTF">2020-02-13T17:38:00Z</dcterms:created>
  <dcterms:modified xsi:type="dcterms:W3CDTF">2024-10-07T12:27:41Z</dcterms:modified>
</cp:coreProperties>
</file>